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4" r:id="rId2"/>
    <p:sldId id="276" r:id="rId3"/>
    <p:sldId id="285" r:id="rId4"/>
    <p:sldId id="286" r:id="rId5"/>
    <p:sldId id="258" r:id="rId6"/>
    <p:sldId id="287" r:id="rId7"/>
    <p:sldId id="259" r:id="rId8"/>
    <p:sldId id="288" r:id="rId9"/>
    <p:sldId id="260" r:id="rId10"/>
    <p:sldId id="289" r:id="rId11"/>
    <p:sldId id="261" r:id="rId12"/>
    <p:sldId id="290" r:id="rId13"/>
    <p:sldId id="262" r:id="rId14"/>
    <p:sldId id="291" r:id="rId15"/>
    <p:sldId id="263" r:id="rId16"/>
    <p:sldId id="292" r:id="rId17"/>
    <p:sldId id="264" r:id="rId18"/>
    <p:sldId id="293" r:id="rId19"/>
    <p:sldId id="265" r:id="rId20"/>
    <p:sldId id="294" r:id="rId21"/>
    <p:sldId id="266" r:id="rId22"/>
    <p:sldId id="295" r:id="rId23"/>
    <p:sldId id="267" r:id="rId24"/>
    <p:sldId id="296" r:id="rId25"/>
    <p:sldId id="268" r:id="rId26"/>
    <p:sldId id="297" r:id="rId27"/>
    <p:sldId id="269" r:id="rId28"/>
    <p:sldId id="298" r:id="rId29"/>
    <p:sldId id="270" r:id="rId30"/>
    <p:sldId id="299" r:id="rId31"/>
    <p:sldId id="271" r:id="rId32"/>
    <p:sldId id="300" r:id="rId33"/>
    <p:sldId id="272" r:id="rId34"/>
    <p:sldId id="301" r:id="rId35"/>
    <p:sldId id="273" r:id="rId36"/>
    <p:sldId id="302" r:id="rId37"/>
    <p:sldId id="274" r:id="rId38"/>
    <p:sldId id="303" r:id="rId39"/>
    <p:sldId id="277" r:id="rId40"/>
    <p:sldId id="304" r:id="rId41"/>
    <p:sldId id="278" r:id="rId42"/>
    <p:sldId id="305" r:id="rId43"/>
    <p:sldId id="306" r:id="rId44"/>
    <p:sldId id="307" r:id="rId4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2" autoAdjust="0"/>
    <p:restoredTop sz="79955" autoAdjust="0"/>
  </p:normalViewPr>
  <p:slideViewPr>
    <p:cSldViewPr>
      <p:cViewPr varScale="1">
        <p:scale>
          <a:sx n="96" d="100"/>
          <a:sy n="96" d="100"/>
        </p:scale>
        <p:origin x="20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mn-cs"/>
              </a:defRPr>
            </a:lvl1pPr>
          </a:lstStyle>
          <a:p>
            <a:pPr>
              <a:defRPr/>
            </a:pPr>
            <a:endParaRPr lang="en-GB" alt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mn-cs"/>
              </a:defRPr>
            </a:lvl1pPr>
          </a:lstStyle>
          <a:p>
            <a:pPr>
              <a:defRPr/>
            </a:pPr>
            <a:endParaRPr lang="en-GB"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mn-cs"/>
              </a:defRPr>
            </a:lvl1pPr>
          </a:lstStyle>
          <a:p>
            <a:pPr>
              <a:defRPr/>
            </a:pPr>
            <a:endParaRPr lang="en-GB" alt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mn-cs"/>
              </a:defRPr>
            </a:lvl1pPr>
          </a:lstStyle>
          <a:p>
            <a:pPr>
              <a:defRPr/>
            </a:pPr>
            <a:fld id="{A03C55B6-1CC7-47DA-B030-012CAB3DAD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6F8B2546-2754-4FC3-B1F8-B24BA40C4F14}" type="slidenum">
              <a:rPr lang="en-GB" altLang="en-US" smtClean="0">
                <a:latin typeface="Arial" charset="0"/>
                <a:cs typeface="Arial" charset="0"/>
              </a:rPr>
              <a:pPr/>
              <a:t>1</a:t>
            </a:fld>
            <a:endParaRPr lang="en-GB" altLang="en-US" smtClean="0">
              <a:latin typeface="Arial" charset="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DE67F9-7DF8-4ED9-824E-B4CD9EAB2E8C}" type="slidenum">
              <a:rPr lang="en-GB" altLang="en-US" sz="1200" b="0"/>
              <a:pPr algn="r"/>
              <a:t>10</a:t>
            </a:fld>
            <a:endParaRPr lang="en-GB" altLang="en-U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EEB08CA3-A9E3-4954-9406-F42F15385997}" type="slidenum">
              <a:rPr lang="en-GB" altLang="en-US" smtClean="0">
                <a:latin typeface="Arial" charset="0"/>
                <a:cs typeface="Arial" charset="0"/>
              </a:rPr>
              <a:pPr/>
              <a:t>11</a:t>
            </a:fld>
            <a:endParaRPr lang="en-GB" altLang="en-US" smtClean="0">
              <a:latin typeface="Arial" charset="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152584-151D-4EF1-BC78-9897B634AB70}" type="slidenum">
              <a:rPr lang="en-GB" altLang="en-US" sz="1200" b="0"/>
              <a:pPr algn="r"/>
              <a:t>12</a:t>
            </a:fld>
            <a:endParaRPr lang="en-GB" altLang="en-US" sz="1200"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DB2D2D9F-55AE-4BE0-B22C-C273ECD22728}" type="slidenum">
              <a:rPr lang="en-GB" altLang="en-US" smtClean="0">
                <a:latin typeface="Arial" charset="0"/>
                <a:cs typeface="Arial" charset="0"/>
              </a:rPr>
              <a:pPr/>
              <a:t>13</a:t>
            </a:fld>
            <a:endParaRPr lang="en-GB" altLang="en-US" smtClean="0">
              <a:latin typeface="Arial" charset="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C9CE25-7EFE-499F-8708-E22BEB902930}" type="slidenum">
              <a:rPr lang="en-GB" altLang="en-US" sz="1200" b="0"/>
              <a:pPr algn="r"/>
              <a:t>14</a:t>
            </a:fld>
            <a:endParaRPr lang="en-GB" altLang="en-US" sz="1200"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36060BB0-AE0D-4EB2-9BFC-6B632CD6CB3A}" type="slidenum">
              <a:rPr lang="en-GB" altLang="en-US" smtClean="0">
                <a:latin typeface="Arial" charset="0"/>
                <a:cs typeface="Arial" charset="0"/>
              </a:rPr>
              <a:pPr/>
              <a:t>15</a:t>
            </a:fld>
            <a:endParaRPr lang="en-GB" altLang="en-US" smtClean="0">
              <a:latin typeface="Arial" charset="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E7670C-A02A-4A74-BC98-85B56A1AAF42}" type="slidenum">
              <a:rPr lang="en-GB" altLang="en-US" sz="1200" b="0"/>
              <a:pPr algn="r"/>
              <a:t>16</a:t>
            </a:fld>
            <a:endParaRPr lang="en-GB" altLang="en-US" sz="1200"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E4858E8B-D568-418C-A3B9-07713C44B1A5}" type="slidenum">
              <a:rPr lang="en-GB" altLang="en-US" smtClean="0">
                <a:latin typeface="Arial" charset="0"/>
                <a:cs typeface="Arial" charset="0"/>
              </a:rPr>
              <a:pPr/>
              <a:t>17</a:t>
            </a:fld>
            <a:endParaRPr lang="en-GB" altLang="en-US" smtClean="0">
              <a:latin typeface="Arial" charset="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436D45-26CA-4F2A-9479-EC72D8810595}" type="slidenum">
              <a:rPr lang="en-GB" altLang="en-US" sz="1200" b="0"/>
              <a:pPr algn="r"/>
              <a:t>18</a:t>
            </a:fld>
            <a:endParaRPr lang="en-GB" altLang="en-US" sz="1200" b="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F1BDDE5D-6BEB-4780-9A79-E221441ADA8D}" type="slidenum">
              <a:rPr lang="en-GB" altLang="en-US" smtClean="0">
                <a:latin typeface="Arial" charset="0"/>
                <a:cs typeface="Arial" charset="0"/>
              </a:rPr>
              <a:pPr/>
              <a:t>19</a:t>
            </a:fld>
            <a:endParaRPr lang="en-GB" altLang="en-US" smtClean="0">
              <a:latin typeface="Arial" charset="0"/>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en-GB" altLang="en-US" b="1" smtClean="0">
                <a:latin typeface="Arial" charset="0"/>
              </a:rPr>
              <a:t>Note </a:t>
            </a:r>
            <a:r>
              <a:rPr lang="en-GB" altLang="en-US" smtClean="0">
                <a:latin typeface="Arial" charset="0"/>
              </a:rPr>
              <a:t>this patient has an old partially haemorrhagic stroke lesion in the right frontal lobe (arrow). You need to ignore focal lesions like this when rating the background white matter changes.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8776FB99-7414-473A-969F-40ED0C725810}" type="slidenum">
              <a:rPr lang="en-GB" altLang="en-US" smtClean="0">
                <a:latin typeface="Arial" charset="0"/>
                <a:cs typeface="Arial" charset="0"/>
              </a:rPr>
              <a:pPr/>
              <a:t>2</a:t>
            </a:fld>
            <a:endParaRPr lang="en-GB" altLang="en-US" smtClean="0">
              <a:latin typeface="Arial" charset="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GB" altLang="en-US" b="1"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832603-A0DA-4754-BEDA-BB8C6DF69FEF}" type="slidenum">
              <a:rPr lang="en-GB" altLang="en-US" sz="1200" b="0"/>
              <a:pPr algn="r"/>
              <a:t>20</a:t>
            </a:fld>
            <a:endParaRPr lang="en-GB" altLang="en-US" sz="1200"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GB" altLang="en-US" b="1" smtClean="0">
                <a:latin typeface="Arial" charset="0"/>
              </a:rPr>
              <a:t>Note </a:t>
            </a:r>
            <a:r>
              <a:rPr lang="en-GB" altLang="en-US" smtClean="0">
                <a:latin typeface="Arial" charset="0"/>
              </a:rPr>
              <a:t>this patient has an old partially haemorrhagic stroke lesion in the right frontal lobe (arrow). You need to ignore focal lesions like this when rating the background white matter changes.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E67A19C0-B4F8-4315-9B69-B2161F8F3DB8}" type="slidenum">
              <a:rPr lang="en-GB" altLang="en-US" smtClean="0">
                <a:latin typeface="Arial" charset="0"/>
                <a:cs typeface="Arial" charset="0"/>
              </a:rPr>
              <a:pPr/>
              <a:t>21</a:t>
            </a:fld>
            <a:endParaRPr lang="en-GB" altLang="en-US" smtClean="0">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081DBB-E00B-464F-BAC0-46D0022021F2}" type="slidenum">
              <a:rPr lang="en-GB" altLang="en-US" sz="1200" b="0"/>
              <a:pPr algn="r"/>
              <a:t>22</a:t>
            </a:fld>
            <a:endParaRPr lang="en-GB" altLang="en-US" sz="1200"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C6E08D4-B52D-4DC1-97CA-574A3573F6BB}" type="slidenum">
              <a:rPr lang="en-GB" altLang="en-US" smtClean="0">
                <a:latin typeface="Arial" charset="0"/>
                <a:cs typeface="Arial" charset="0"/>
              </a:rPr>
              <a:pPr/>
              <a:t>23</a:t>
            </a:fld>
            <a:endParaRPr lang="en-GB" altLang="en-US" smtClean="0">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6689F20-45BC-4CAE-86AE-9FD4C8CF63EE}" type="slidenum">
              <a:rPr lang="en-GB" altLang="en-US" sz="1200" b="0"/>
              <a:pPr algn="r"/>
              <a:t>24</a:t>
            </a:fld>
            <a:endParaRPr lang="en-GB" altLang="en-US" sz="1200" b="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38D47BBE-DD9B-4EC3-A799-CAD1C53E26F7}" type="slidenum">
              <a:rPr lang="en-GB" altLang="en-US" smtClean="0">
                <a:latin typeface="Arial" charset="0"/>
                <a:cs typeface="Arial" charset="0"/>
              </a:rPr>
              <a:pPr/>
              <a:t>25</a:t>
            </a:fld>
            <a:endParaRPr lang="en-GB" altLang="en-US" smtClean="0">
              <a:latin typeface="Arial" charset="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94396D-9E9C-4D82-A427-F1A5D79D939F}" type="slidenum">
              <a:rPr lang="en-GB" altLang="en-US" sz="1200" b="0"/>
              <a:pPr algn="r"/>
              <a:t>26</a:t>
            </a:fld>
            <a:endParaRPr lang="en-GB" altLang="en-US" sz="1200" b="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6832D3F0-1773-4810-9D7F-8EEF660DF4DF}" type="slidenum">
              <a:rPr lang="en-GB" altLang="en-US" smtClean="0">
                <a:latin typeface="Arial" charset="0"/>
                <a:cs typeface="Arial" charset="0"/>
              </a:rPr>
              <a:pPr/>
              <a:t>27</a:t>
            </a:fld>
            <a:endParaRPr lang="en-GB" altLang="en-US" smtClean="0">
              <a:latin typeface="Arial" charset="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F0D95E-D6EB-4365-BC7E-720B1183C101}" type="slidenum">
              <a:rPr lang="en-GB" altLang="en-US" sz="1200" b="0"/>
              <a:pPr algn="r"/>
              <a:t>28</a:t>
            </a:fld>
            <a:endParaRPr lang="en-GB" altLang="en-US" sz="1200"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EF850870-4FBC-49D9-A78B-9B57446DC72E}" type="slidenum">
              <a:rPr lang="en-GB" altLang="en-US" smtClean="0">
                <a:latin typeface="Arial" charset="0"/>
                <a:cs typeface="Arial" charset="0"/>
              </a:rPr>
              <a:pPr/>
              <a:t>29</a:t>
            </a:fld>
            <a:endParaRPr lang="en-GB" altLang="en-US" smtClean="0">
              <a:latin typeface="Arial" charset="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ED502236-3E45-42F5-B9BF-1C5AD45C06B0}" type="slidenum">
              <a:rPr lang="en-GB" altLang="en-US" smtClean="0">
                <a:latin typeface="Arial" charset="0"/>
                <a:cs typeface="Arial" charset="0"/>
              </a:rPr>
              <a:pPr/>
              <a:t>3</a:t>
            </a:fld>
            <a:endParaRPr lang="en-GB" altLang="en-US" smtClean="0">
              <a:latin typeface="Arial" charset="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520BDD-279C-4EE5-B66A-6D3B199AA387}" type="slidenum">
              <a:rPr lang="en-GB" altLang="en-US" sz="1200" b="0"/>
              <a:pPr algn="r"/>
              <a:t>30</a:t>
            </a:fld>
            <a:endParaRPr lang="en-GB"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0A2BF516-BDF8-4842-A6E5-6BFFFF12CC9D}" type="slidenum">
              <a:rPr lang="en-GB" altLang="en-US" smtClean="0">
                <a:latin typeface="Arial" charset="0"/>
                <a:cs typeface="Arial" charset="0"/>
              </a:rPr>
              <a:pPr/>
              <a:t>31</a:t>
            </a:fld>
            <a:endParaRPr lang="en-GB" altLang="en-US" smtClean="0">
              <a:latin typeface="Arial" charset="0"/>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527739-86DE-4B71-840F-DCF7BDE0C5DD}" type="slidenum">
              <a:rPr lang="en-GB" altLang="en-US" sz="1200" b="0"/>
              <a:pPr algn="r"/>
              <a:t>32</a:t>
            </a:fld>
            <a:endParaRPr lang="en-GB" altLang="en-US" sz="1200" b="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04BB67E5-D6BB-4404-BCCD-32EA80C45769}" type="slidenum">
              <a:rPr lang="en-GB" altLang="en-US" smtClean="0">
                <a:latin typeface="Arial" charset="0"/>
                <a:cs typeface="Arial" charset="0"/>
              </a:rPr>
              <a:pPr/>
              <a:t>33</a:t>
            </a:fld>
            <a:endParaRPr lang="en-GB" altLang="en-US" smtClean="0">
              <a:latin typeface="Arial" charset="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B1FF94-3C8D-4D1C-B348-BD4273DC854E}" type="slidenum">
              <a:rPr lang="en-GB" altLang="en-US" sz="1200" b="0"/>
              <a:pPr algn="r"/>
              <a:t>34</a:t>
            </a:fld>
            <a:endParaRPr lang="en-GB" altLang="en-US" sz="1200" b="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38BD5092-1A5C-412C-99BE-F86C3FA3A826}" type="slidenum">
              <a:rPr lang="en-GB" altLang="en-US" smtClean="0">
                <a:latin typeface="Arial" charset="0"/>
                <a:cs typeface="Arial" charset="0"/>
              </a:rPr>
              <a:pPr/>
              <a:t>35</a:t>
            </a:fld>
            <a:endParaRPr lang="en-GB" altLang="en-US" smtClean="0">
              <a:latin typeface="Arial" charset="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429AC4-350E-49AF-BE7C-0CE57348E13A}" type="slidenum">
              <a:rPr lang="en-GB" altLang="en-US" sz="1200" b="0"/>
              <a:pPr algn="r"/>
              <a:t>36</a:t>
            </a:fld>
            <a:endParaRPr lang="en-GB" altLang="en-US" sz="1200" b="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B62FBB8D-1CF7-4D53-99AA-142539262BFA}" type="slidenum">
              <a:rPr lang="en-GB" altLang="en-US" smtClean="0">
                <a:latin typeface="Arial" charset="0"/>
                <a:cs typeface="Arial" charset="0"/>
              </a:rPr>
              <a:pPr/>
              <a:t>37</a:t>
            </a:fld>
            <a:endParaRPr lang="en-GB" altLang="en-US" smtClean="0">
              <a:latin typeface="Arial" charset="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This case has a small focal lesion – a right parietal cortical infarct (arrow) which you should ignore.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EC4A20-9055-47F8-9D25-503D32CAC3F2}" type="slidenum">
              <a:rPr lang="en-GB" altLang="en-US" sz="1200" b="0"/>
              <a:pPr algn="r"/>
              <a:t>38</a:t>
            </a:fld>
            <a:endParaRPr lang="en-GB" alt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This case has a small focal lesion – a right parietal cortical infarct (arrow) which you should ignore.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704FF56A-57D0-4852-AFE3-2424A8211FD1}" type="slidenum">
              <a:rPr lang="en-GB" altLang="en-US" smtClean="0">
                <a:latin typeface="Arial" charset="0"/>
                <a:cs typeface="Arial" charset="0"/>
              </a:rPr>
              <a:pPr/>
              <a:t>39</a:t>
            </a:fld>
            <a:endParaRPr lang="en-GB" altLang="en-US" smtClean="0">
              <a:latin typeface="Arial" charset="0"/>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797EAE73-501F-4A71-B0B8-68011E14BDC7}" type="slidenum">
              <a:rPr lang="en-GB" altLang="en-US" smtClean="0">
                <a:latin typeface="Arial" charset="0"/>
                <a:cs typeface="Arial" charset="0"/>
              </a:rPr>
              <a:pPr/>
              <a:t>4</a:t>
            </a:fld>
            <a:endParaRPr lang="en-GB" altLang="en-US" smtClean="0">
              <a:latin typeface="Arial" charset="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DC54D7-D6DC-4312-95F1-8D708E068B05}" type="slidenum">
              <a:rPr lang="en-GB" altLang="en-US" sz="1200" b="0"/>
              <a:pPr algn="r"/>
              <a:t>40</a:t>
            </a:fld>
            <a:endParaRPr lang="en-GB"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6E4F2759-E109-4CBA-896A-DB1752F77969}" type="slidenum">
              <a:rPr lang="en-GB" altLang="en-US" smtClean="0">
                <a:latin typeface="Arial" charset="0"/>
                <a:cs typeface="Arial" charset="0"/>
              </a:rPr>
              <a:pPr/>
              <a:t>41</a:t>
            </a:fld>
            <a:endParaRPr lang="en-GB" altLang="en-US" smtClean="0">
              <a:latin typeface="Arial" charset="0"/>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This case has a focal lesion – a lacunar infarct – in the posterior limb of the left internal capsule (arrow) – you should ignore this for the purposes of white matter rating. Note this case also has lots of enlarged perivascular spaces – the tiny white dots on the basal ganglia on the T2-weighted images (circle).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99B02C-6511-4C89-980F-7A60B05C7D2A}" type="slidenum">
              <a:rPr lang="en-GB" altLang="en-US" sz="1200" b="0"/>
              <a:pPr algn="r"/>
              <a:t>42</a:t>
            </a:fld>
            <a:endParaRPr lang="en-GB" altLang="en-US" sz="1200" b="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This case has a focal lesion – a lacunar infarct – in the posterior limb of the left internal capsule (arrow) – you should ignore this for the purposes of white matter rating. Note this case also has lots of enlarged perivascular spaces – the tiny white dots on the basal ganglia on the T2-weighted images (circle).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0F82D2-296C-4E64-ADFE-978AD8AB6449}" type="slidenum">
              <a:rPr lang="en-GB" altLang="en-US" sz="1200" b="0"/>
              <a:pPr algn="r"/>
              <a:t>43</a:t>
            </a:fld>
            <a:endParaRPr lang="en-GB" altLang="en-US" sz="1200" b="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In this case, the white matter is diffusely abnormal throughout the cerebral hemispheres. This is about as bad as the white matter lesions can get.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41C0BFA-C753-44EC-BDDE-50DCFE45D43A}" type="slidenum">
              <a:rPr lang="en-GB" altLang="en-US" sz="1200" b="0"/>
              <a:pPr algn="r"/>
              <a:t>44</a:t>
            </a:fld>
            <a:endParaRPr lang="en-GB" altLang="en-US" sz="1200" b="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GB" altLang="en-US" b="1" smtClean="0">
                <a:latin typeface="Arial" charset="0"/>
              </a:rPr>
              <a:t>NOTE:</a:t>
            </a:r>
            <a:r>
              <a:rPr lang="en-GB" altLang="en-US" smtClean="0">
                <a:latin typeface="Arial" charset="0"/>
              </a:rPr>
              <a:t> In this case, the white matter is diffusely abnormal throughout the cerebral hemispheres. This is about as bad as the white matter lesions can get.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54C8218C-6FEB-46A6-BDCF-83CB44DB97FF}" type="slidenum">
              <a:rPr lang="en-GB" altLang="en-US" smtClean="0">
                <a:latin typeface="Arial" charset="0"/>
                <a:cs typeface="Arial" charset="0"/>
              </a:rPr>
              <a:pPr/>
              <a:t>5</a:t>
            </a:fld>
            <a:endParaRPr lang="en-GB" altLang="en-US" smtClean="0">
              <a:latin typeface="Arial" charset="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DE3BDD-5327-4386-A2BA-B242E62F3B77}" type="slidenum">
              <a:rPr lang="en-GB" altLang="en-US" sz="1200" b="0"/>
              <a:pPr algn="r"/>
              <a:t>6</a:t>
            </a:fld>
            <a:endParaRPr lang="en-GB" altLang="en-US" sz="1200" b="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265E9294-9A56-4336-A525-85766D63D74E}" type="slidenum">
              <a:rPr lang="en-GB" altLang="en-US" smtClean="0">
                <a:latin typeface="Arial" charset="0"/>
                <a:cs typeface="Arial" charset="0"/>
              </a:rPr>
              <a:pPr/>
              <a:t>7</a:t>
            </a:fld>
            <a:endParaRPr lang="en-GB" altLang="en-US" smtClean="0">
              <a:latin typeface="Arial" charset="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73DE6B-91E2-40E1-B8DC-37F72E37FBC9}" type="slidenum">
              <a:rPr lang="en-GB" altLang="en-US" sz="1200" b="0"/>
              <a:pPr algn="r"/>
              <a:t>8</a:t>
            </a:fld>
            <a:endParaRPr lang="en-GB"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E7D77ED3-4ED3-4020-B0F9-0EF01E169BAE}" type="slidenum">
              <a:rPr lang="en-GB" altLang="en-US" smtClean="0">
                <a:latin typeface="Arial" charset="0"/>
                <a:cs typeface="Arial" charset="0"/>
              </a:rPr>
              <a:pPr/>
              <a:t>9</a:t>
            </a:fld>
            <a:endParaRPr lang="en-GB" altLang="en-US" smtClean="0">
              <a:latin typeface="Arial" charset="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5AD3EE-1506-46C2-8FFF-879C889FF76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6B398F-98E3-40DC-BE44-ADED4176636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B7D52E-01B4-4BE5-A54D-050268CC4B9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4136E8A-98DA-44E7-BA24-2C84213E5AB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62A6EB-B4A2-49FB-9F76-12AFA64E823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A81B39-0761-4D72-9411-D92095F8A7D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4FA459-C918-474D-BDF3-E4718658692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3447F0-74D4-442B-942E-994BFE87BFC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9E85B16-BEEC-4E16-B9E5-83F9C7164A4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EE358BA-B50B-4D05-B147-FE220A41998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6A7DB26-7276-435A-8B0B-B8F438082E4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9E37D0-0E71-41A2-9649-522F4CFEB82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1ABACCE-1F75-4657-8D7A-D77465FDD22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Arial" panose="020B0604020202020204" pitchFamily="34"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Arial" panose="020B0604020202020204" pitchFamily="34"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cs typeface="+mn-cs"/>
              </a:defRPr>
            </a:lvl1pPr>
          </a:lstStyle>
          <a:p>
            <a:pPr>
              <a:defRPr/>
            </a:pPr>
            <a:fld id="{EE60145E-A343-4957-96FE-A038A15482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UoE logo white"/>
          <p:cNvPicPr preferRelativeResize="0">
            <a:picLocks noChangeAspect="1" noChangeArrowheads="1"/>
          </p:cNvPicPr>
          <p:nvPr/>
        </p:nvPicPr>
        <p:blipFill>
          <a:blip r:embed="rId3"/>
          <a:srcRect/>
          <a:stretch>
            <a:fillRect/>
          </a:stretch>
        </p:blipFill>
        <p:spPr bwMode="auto">
          <a:xfrm>
            <a:off x="269875" y="269875"/>
            <a:ext cx="1320800" cy="1322388"/>
          </a:xfrm>
          <a:prstGeom prst="rect">
            <a:avLst/>
          </a:prstGeom>
          <a:solidFill>
            <a:schemeClr val="tx2"/>
          </a:solidFill>
          <a:ln w="9525">
            <a:noFill/>
            <a:miter lim="800000"/>
            <a:headEnd/>
            <a:tailEnd/>
          </a:ln>
        </p:spPr>
      </p:pic>
      <p:sp>
        <p:nvSpPr>
          <p:cNvPr id="16386" name="Text Box 3"/>
          <p:cNvSpPr txBox="1">
            <a:spLocks noChangeArrowheads="1"/>
          </p:cNvSpPr>
          <p:nvPr/>
        </p:nvSpPr>
        <p:spPr bwMode="auto">
          <a:xfrm>
            <a:off x="684213" y="1844675"/>
            <a:ext cx="8066087" cy="3378200"/>
          </a:xfrm>
          <a:prstGeom prst="rect">
            <a:avLst/>
          </a:prstGeom>
          <a:noFill/>
          <a:ln w="9525">
            <a:noFill/>
            <a:miter lim="800000"/>
            <a:headEnd/>
            <a:tailEnd/>
          </a:ln>
        </p:spPr>
        <p:txBody>
          <a:bodyPr>
            <a:spAutoFit/>
          </a:bodyPr>
          <a:lstStyle/>
          <a:p>
            <a:endParaRPr lang="en-GB" altLang="en-US" sz="2400" b="0">
              <a:solidFill>
                <a:schemeClr val="tx2"/>
              </a:solidFill>
            </a:endParaRPr>
          </a:p>
          <a:p>
            <a:pPr algn="ctr"/>
            <a:r>
              <a:rPr lang="en-GB" altLang="en-US" sz="2400" b="0">
                <a:solidFill>
                  <a:schemeClr val="tx2"/>
                </a:solidFill>
              </a:rPr>
              <a:t>20 standard MR scans with validated ratings on several white matter rating scales</a:t>
            </a:r>
            <a:endParaRPr lang="en-US" altLang="en-US" sz="2400" b="0">
              <a:solidFill>
                <a:schemeClr val="tx2"/>
              </a:solidFill>
            </a:endParaRPr>
          </a:p>
          <a:p>
            <a:endParaRPr lang="en-GB" altLang="en-US" sz="2400" b="0">
              <a:solidFill>
                <a:schemeClr val="tx2"/>
              </a:solidFill>
            </a:endParaRPr>
          </a:p>
          <a:p>
            <a:endParaRPr lang="en-GB" altLang="en-US" sz="2400" b="0">
              <a:solidFill>
                <a:schemeClr val="tx2"/>
              </a:solidFill>
            </a:endParaRPr>
          </a:p>
          <a:p>
            <a:endParaRPr lang="en-GB" altLang="en-US" sz="2400" b="0">
              <a:solidFill>
                <a:schemeClr val="tx2"/>
              </a:solidFill>
            </a:endParaRPr>
          </a:p>
          <a:p>
            <a:endParaRPr lang="en-GB" altLang="en-US" sz="2400" b="0">
              <a:solidFill>
                <a:schemeClr val="tx2"/>
              </a:solidFill>
            </a:endParaRPr>
          </a:p>
          <a:p>
            <a:pPr algn="ctr"/>
            <a:r>
              <a:rPr lang="en-GB" altLang="en-US" sz="2400" b="0">
                <a:solidFill>
                  <a:schemeClr val="tx2"/>
                </a:solidFill>
              </a:rPr>
              <a:t>Authors:  Prof. Joanna Wardlaw &amp; Dr. Karen Ferguson</a:t>
            </a:r>
          </a:p>
          <a:p>
            <a:pPr algn="ctr"/>
            <a:r>
              <a:rPr lang="en-GB" altLang="en-US" sz="2400" b="0">
                <a:solidFill>
                  <a:schemeClr val="tx2"/>
                </a:solidFill>
              </a:rPr>
              <a:t>University of Edinburgh</a:t>
            </a:r>
          </a:p>
        </p:txBody>
      </p:sp>
      <p:sp>
        <p:nvSpPr>
          <p:cNvPr id="16387" name="Text Box 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36"/>
          <p:cNvGrpSpPr>
            <a:grpSpLocks/>
          </p:cNvGrpSpPr>
          <p:nvPr/>
        </p:nvGrpSpPr>
        <p:grpSpPr bwMode="auto">
          <a:xfrm>
            <a:off x="1116013" y="333375"/>
            <a:ext cx="7416800" cy="4827588"/>
            <a:chOff x="204" y="571"/>
            <a:chExt cx="5372" cy="3584"/>
          </a:xfrm>
        </p:grpSpPr>
        <p:pic>
          <p:nvPicPr>
            <p:cNvPr id="70659" name="Picture 20"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70660" name="Picture 21"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70661" name="Picture 22"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70662" name="Picture 25"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70663" name="Picture 26"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70664" name="Picture 27"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70665" name="Rectangle 3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3</a:t>
            </a:r>
            <a:endParaRPr lang="en-US" altLang="en-US" sz="3600">
              <a:solidFill>
                <a:schemeClr val="tx2"/>
              </a:solidFill>
            </a:endParaRPr>
          </a:p>
        </p:txBody>
      </p:sp>
      <p:sp>
        <p:nvSpPr>
          <p:cNvPr id="70666" name="Text Box 37"/>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70667" name="Text Box 38"/>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1</a:t>
            </a:r>
          </a:p>
          <a:p>
            <a:pPr marL="987425" indent="-987425"/>
            <a:r>
              <a:rPr lang="en-GB" altLang="en-US" sz="1400">
                <a:solidFill>
                  <a:schemeClr val="tx2"/>
                </a:solidFill>
              </a:rPr>
              <a:t>	Longstreth	1</a:t>
            </a:r>
          </a:p>
          <a:p>
            <a:pPr marL="987425" indent="-987425"/>
            <a:r>
              <a:rPr lang="en-GB" altLang="en-US" sz="1400">
                <a:solidFill>
                  <a:schemeClr val="tx2"/>
                </a:solidFill>
              </a:rPr>
              <a:t>	Wahlund		1</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77"/>
          <p:cNvGrpSpPr>
            <a:grpSpLocks/>
          </p:cNvGrpSpPr>
          <p:nvPr/>
        </p:nvGrpSpPr>
        <p:grpSpPr bwMode="auto">
          <a:xfrm>
            <a:off x="1187450" y="333375"/>
            <a:ext cx="7488238" cy="4899025"/>
            <a:chOff x="204" y="571"/>
            <a:chExt cx="5372" cy="3584"/>
          </a:xfrm>
        </p:grpSpPr>
        <p:pic>
          <p:nvPicPr>
            <p:cNvPr id="30725" name="Picture 61"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30726" name="Picture 62"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30727" name="Picture 63"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30728" name="Picture 66"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30729" name="Picture 67"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30730" name="Picture 68"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30722" name="Rectangle 74"/>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4</a:t>
            </a:r>
            <a:endParaRPr lang="en-US" altLang="en-US" sz="3600">
              <a:solidFill>
                <a:schemeClr val="tx2"/>
              </a:solidFill>
            </a:endParaRPr>
          </a:p>
        </p:txBody>
      </p:sp>
      <p:sp>
        <p:nvSpPr>
          <p:cNvPr id="30723" name="Text Box 78"/>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30724" name="Text Box 79"/>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77"/>
          <p:cNvGrpSpPr>
            <a:grpSpLocks/>
          </p:cNvGrpSpPr>
          <p:nvPr/>
        </p:nvGrpSpPr>
        <p:grpSpPr bwMode="auto">
          <a:xfrm>
            <a:off x="1187450" y="333375"/>
            <a:ext cx="7488238" cy="4899025"/>
            <a:chOff x="204" y="571"/>
            <a:chExt cx="5372" cy="3584"/>
          </a:xfrm>
        </p:grpSpPr>
        <p:pic>
          <p:nvPicPr>
            <p:cNvPr id="72707" name="Picture 61"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72708" name="Picture 62"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72709" name="Picture 63"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72710" name="Picture 66"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72711" name="Picture 67"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72712" name="Picture 68"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72713" name="Rectangle 74"/>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4</a:t>
            </a:r>
            <a:endParaRPr lang="en-US" altLang="en-US" sz="3600">
              <a:solidFill>
                <a:schemeClr val="tx2"/>
              </a:solidFill>
            </a:endParaRPr>
          </a:p>
        </p:txBody>
      </p:sp>
      <p:sp>
        <p:nvSpPr>
          <p:cNvPr id="72714" name="Text Box 78"/>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72715" name="Text Box 79"/>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1</a:t>
            </a:r>
          </a:p>
          <a:p>
            <a:pPr marL="987425" indent="-987425"/>
            <a:r>
              <a:rPr lang="en-GB" altLang="en-US" sz="1400">
                <a:solidFill>
                  <a:schemeClr val="tx2"/>
                </a:solidFill>
              </a:rPr>
              <a:t>	Longstreth	1</a:t>
            </a:r>
          </a:p>
          <a:p>
            <a:pPr marL="987425" indent="-987425"/>
            <a:r>
              <a:rPr lang="en-GB" altLang="en-US" sz="1400">
                <a:solidFill>
                  <a:schemeClr val="tx2"/>
                </a:solidFill>
              </a:rPr>
              <a:t>	Wahlund		1.5</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1"/>
          <p:cNvGrpSpPr>
            <a:grpSpLocks/>
          </p:cNvGrpSpPr>
          <p:nvPr/>
        </p:nvGrpSpPr>
        <p:grpSpPr bwMode="auto">
          <a:xfrm>
            <a:off x="1403350" y="260350"/>
            <a:ext cx="6769100" cy="4537075"/>
            <a:chOff x="204" y="571"/>
            <a:chExt cx="5372" cy="3584"/>
          </a:xfrm>
        </p:grpSpPr>
        <p:pic>
          <p:nvPicPr>
            <p:cNvPr id="32773" name="Picture 6" descr="fl_basal"/>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32774" name="Picture 7" descr="fl_cs"/>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32775" name="Picture 8" descr="fl_l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32776" name="Picture 11" descr="t2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32777" name="Picture 12" descr="t2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32778" name="Picture 13" descr="t2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32770"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5</a:t>
            </a:r>
            <a:endParaRPr lang="en-US" altLang="en-US" sz="3600">
              <a:solidFill>
                <a:schemeClr val="tx2"/>
              </a:solidFill>
            </a:endParaRPr>
          </a:p>
        </p:txBody>
      </p:sp>
      <p:sp>
        <p:nvSpPr>
          <p:cNvPr id="32771" name="Text Box 22"/>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32772" name="Text Box 23"/>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1"/>
          <p:cNvGrpSpPr>
            <a:grpSpLocks/>
          </p:cNvGrpSpPr>
          <p:nvPr/>
        </p:nvGrpSpPr>
        <p:grpSpPr bwMode="auto">
          <a:xfrm>
            <a:off x="1403350" y="260350"/>
            <a:ext cx="6769100" cy="4537075"/>
            <a:chOff x="204" y="571"/>
            <a:chExt cx="5372" cy="3584"/>
          </a:xfrm>
        </p:grpSpPr>
        <p:pic>
          <p:nvPicPr>
            <p:cNvPr id="74755" name="Picture 6" descr="fl_basal"/>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74756" name="Picture 7" descr="fl_cs"/>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74757" name="Picture 8" descr="fl_l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74758" name="Picture 11" descr="t2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74759" name="Picture 12" descr="t2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74760" name="Picture 13" descr="t2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74761"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5</a:t>
            </a:r>
            <a:endParaRPr lang="en-US" altLang="en-US" sz="3600">
              <a:solidFill>
                <a:schemeClr val="tx2"/>
              </a:solidFill>
            </a:endParaRPr>
          </a:p>
        </p:txBody>
      </p:sp>
      <p:sp>
        <p:nvSpPr>
          <p:cNvPr id="74762" name="Text Box 22"/>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74763" name="Text Box 23"/>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1</a:t>
            </a:r>
          </a:p>
          <a:p>
            <a:pPr marL="987425" indent="-987425"/>
            <a:r>
              <a:rPr lang="en-GB" altLang="en-US" sz="1400">
                <a:solidFill>
                  <a:schemeClr val="tx2"/>
                </a:solidFill>
              </a:rPr>
              <a:t>	Longstreth	1</a:t>
            </a:r>
          </a:p>
          <a:p>
            <a:pPr marL="987425" indent="-987425"/>
            <a:r>
              <a:rPr lang="en-GB" altLang="en-US" sz="1400">
                <a:solidFill>
                  <a:schemeClr val="tx2"/>
                </a:solidFill>
              </a:rPr>
              <a:t>	Wahlund		1.5</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338"/>
          <p:cNvGrpSpPr>
            <a:grpSpLocks/>
          </p:cNvGrpSpPr>
          <p:nvPr/>
        </p:nvGrpSpPr>
        <p:grpSpPr bwMode="auto">
          <a:xfrm>
            <a:off x="1042988" y="260350"/>
            <a:ext cx="7272337" cy="4827588"/>
            <a:chOff x="204" y="571"/>
            <a:chExt cx="5372" cy="3584"/>
          </a:xfrm>
        </p:grpSpPr>
        <p:pic>
          <p:nvPicPr>
            <p:cNvPr id="34821" name="Picture 323"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34822" name="Picture 324"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34823" name="Picture 325"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34824" name="Picture 329"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34825" name="Picture 330"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34826" name="Picture 331"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34818" name="Rectangle 335"/>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6</a:t>
            </a:r>
            <a:endParaRPr lang="en-US" altLang="en-US" sz="3600">
              <a:solidFill>
                <a:schemeClr val="tx2"/>
              </a:solidFill>
            </a:endParaRPr>
          </a:p>
        </p:txBody>
      </p:sp>
      <p:sp>
        <p:nvSpPr>
          <p:cNvPr id="34819" name="Text Box 339"/>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34820" name="Text Box 340"/>
          <p:cNvSpPr txBox="1">
            <a:spLocks noChangeArrowheads="1"/>
          </p:cNvSpPr>
          <p:nvPr/>
        </p:nvSpPr>
        <p:spPr bwMode="auto">
          <a:xfrm>
            <a:off x="323850" y="5373688"/>
            <a:ext cx="7343775" cy="730250"/>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338"/>
          <p:cNvGrpSpPr>
            <a:grpSpLocks/>
          </p:cNvGrpSpPr>
          <p:nvPr/>
        </p:nvGrpSpPr>
        <p:grpSpPr bwMode="auto">
          <a:xfrm>
            <a:off x="1042988" y="260350"/>
            <a:ext cx="7272337" cy="4827588"/>
            <a:chOff x="204" y="571"/>
            <a:chExt cx="5372" cy="3584"/>
          </a:xfrm>
        </p:grpSpPr>
        <p:pic>
          <p:nvPicPr>
            <p:cNvPr id="76803" name="Picture 323"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76804" name="Picture 324"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76805" name="Picture 325"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76806" name="Picture 329"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76807" name="Picture 330"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76808" name="Picture 331"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76809" name="Rectangle 335"/>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6</a:t>
            </a:r>
            <a:endParaRPr lang="en-US" altLang="en-US" sz="3600">
              <a:solidFill>
                <a:schemeClr val="tx2"/>
              </a:solidFill>
            </a:endParaRPr>
          </a:p>
        </p:txBody>
      </p:sp>
      <p:sp>
        <p:nvSpPr>
          <p:cNvPr id="76810" name="Text Box 339"/>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76811" name="Text Box 340"/>
          <p:cNvSpPr txBox="1">
            <a:spLocks noChangeArrowheads="1"/>
          </p:cNvSpPr>
          <p:nvPr/>
        </p:nvSpPr>
        <p:spPr bwMode="auto">
          <a:xfrm>
            <a:off x="323850" y="5373688"/>
            <a:ext cx="7343775" cy="730250"/>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2 / DWMH 1</a:t>
            </a:r>
          </a:p>
          <a:p>
            <a:pPr marL="987425" indent="-987425"/>
            <a:r>
              <a:rPr lang="en-GB" altLang="en-US" sz="1400">
                <a:solidFill>
                  <a:schemeClr val="tx2"/>
                </a:solidFill>
              </a:rPr>
              <a:t>	Longstreth	2</a:t>
            </a:r>
          </a:p>
          <a:p>
            <a:pPr marL="987425" indent="-987425"/>
            <a:r>
              <a:rPr lang="en-GB" altLang="en-US" sz="1400">
                <a:solidFill>
                  <a:schemeClr val="tx2"/>
                </a:solidFill>
              </a:rPr>
              <a:t>	Wahlund		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2"/>
          <p:cNvGrpSpPr>
            <a:grpSpLocks/>
          </p:cNvGrpSpPr>
          <p:nvPr/>
        </p:nvGrpSpPr>
        <p:grpSpPr bwMode="auto">
          <a:xfrm>
            <a:off x="1258888" y="260350"/>
            <a:ext cx="7127875" cy="4610100"/>
            <a:chOff x="204" y="571"/>
            <a:chExt cx="5372" cy="3584"/>
          </a:xfrm>
        </p:grpSpPr>
        <p:pic>
          <p:nvPicPr>
            <p:cNvPr id="36869" name="Picture 6"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36870" name="Picture 7"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36871" name="Picture 8"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36872" name="Picture 14"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36873" name="Picture 15"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36874" name="Picture 16" descr="l2fl_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36866"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7</a:t>
            </a:r>
            <a:endParaRPr lang="en-US" altLang="en-US" sz="3600">
              <a:solidFill>
                <a:schemeClr val="tx2"/>
              </a:solidFill>
            </a:endParaRPr>
          </a:p>
        </p:txBody>
      </p:sp>
      <p:sp>
        <p:nvSpPr>
          <p:cNvPr id="36867"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36868" name="Text Box 24"/>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endParaRPr lang="en-US" altLang="en-US" sz="1400">
              <a:solidFill>
                <a:schemeClr val="tx2"/>
              </a:solidFill>
            </a:endParaRP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2"/>
          <p:cNvGrpSpPr>
            <a:grpSpLocks/>
          </p:cNvGrpSpPr>
          <p:nvPr/>
        </p:nvGrpSpPr>
        <p:grpSpPr bwMode="auto">
          <a:xfrm>
            <a:off x="1258888" y="260350"/>
            <a:ext cx="7127875" cy="4610100"/>
            <a:chOff x="204" y="571"/>
            <a:chExt cx="5372" cy="3584"/>
          </a:xfrm>
        </p:grpSpPr>
        <p:pic>
          <p:nvPicPr>
            <p:cNvPr id="78851" name="Picture 6"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78852" name="Picture 7"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78853" name="Picture 8"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78854" name="Picture 14"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78855" name="Picture 15"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78856" name="Picture 16" descr="l2fl_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78857"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7</a:t>
            </a:r>
            <a:endParaRPr lang="en-US" altLang="en-US" sz="3600">
              <a:solidFill>
                <a:schemeClr val="tx2"/>
              </a:solidFill>
            </a:endParaRPr>
          </a:p>
        </p:txBody>
      </p:sp>
      <p:sp>
        <p:nvSpPr>
          <p:cNvPr id="78858"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78859" name="Text Box 24"/>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2 / DWMH 1</a:t>
            </a:r>
          </a:p>
          <a:p>
            <a:pPr marL="987425" indent="-987425"/>
            <a:r>
              <a:rPr lang="en-GB" altLang="en-US" sz="1400">
                <a:solidFill>
                  <a:schemeClr val="tx2"/>
                </a:solidFill>
              </a:rPr>
              <a:t>	Longstreth	3</a:t>
            </a:r>
          </a:p>
          <a:p>
            <a:pPr marL="987425" indent="-987425"/>
            <a:r>
              <a:rPr lang="en-GB" altLang="en-US" sz="1400">
                <a:solidFill>
                  <a:schemeClr val="tx2"/>
                </a:solidFill>
              </a:rPr>
              <a:t>	Wahlund		2</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8</a:t>
            </a:r>
            <a:endParaRPr lang="en-US" altLang="en-US" sz="3600">
              <a:solidFill>
                <a:schemeClr val="tx2"/>
              </a:solidFill>
            </a:endParaRPr>
          </a:p>
        </p:txBody>
      </p:sp>
      <p:grpSp>
        <p:nvGrpSpPr>
          <p:cNvPr id="38914" name="Group 23"/>
          <p:cNvGrpSpPr>
            <a:grpSpLocks/>
          </p:cNvGrpSpPr>
          <p:nvPr/>
        </p:nvGrpSpPr>
        <p:grpSpPr bwMode="auto">
          <a:xfrm>
            <a:off x="1403350" y="333375"/>
            <a:ext cx="7056438" cy="4322763"/>
            <a:chOff x="204" y="571"/>
            <a:chExt cx="5372" cy="3584"/>
          </a:xfrm>
        </p:grpSpPr>
        <p:pic>
          <p:nvPicPr>
            <p:cNvPr id="38917" name="Picture 6"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38918" name="Picture 7"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38919" name="Picture 8"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38920" name="Picture 13"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38921" name="Picture 14"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38922" name="Picture 15"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sp>
          <p:nvSpPr>
            <p:cNvPr id="38923" name="Line 20"/>
            <p:cNvSpPr>
              <a:spLocks noChangeShapeType="1"/>
            </p:cNvSpPr>
            <p:nvPr/>
          </p:nvSpPr>
          <p:spPr bwMode="auto">
            <a:xfrm>
              <a:off x="4032" y="816"/>
              <a:ext cx="288" cy="240"/>
            </a:xfrm>
            <a:prstGeom prst="line">
              <a:avLst/>
            </a:prstGeom>
            <a:noFill/>
            <a:ln w="38100">
              <a:solidFill>
                <a:srgbClr val="FFFF00"/>
              </a:solidFill>
              <a:round/>
              <a:headEnd/>
              <a:tailEnd type="triangle" w="med" len="med"/>
            </a:ln>
          </p:spPr>
          <p:txBody>
            <a:bodyPr/>
            <a:lstStyle/>
            <a:p>
              <a:endParaRPr lang="en-US"/>
            </a:p>
          </p:txBody>
        </p:sp>
        <p:sp>
          <p:nvSpPr>
            <p:cNvPr id="38924" name="Line 21"/>
            <p:cNvSpPr>
              <a:spLocks noChangeShapeType="1"/>
            </p:cNvSpPr>
            <p:nvPr/>
          </p:nvSpPr>
          <p:spPr bwMode="auto">
            <a:xfrm>
              <a:off x="4176" y="2784"/>
              <a:ext cx="288" cy="192"/>
            </a:xfrm>
            <a:prstGeom prst="line">
              <a:avLst/>
            </a:prstGeom>
            <a:noFill/>
            <a:ln w="38100">
              <a:solidFill>
                <a:srgbClr val="FFFF00"/>
              </a:solidFill>
              <a:round/>
              <a:headEnd/>
              <a:tailEnd type="triangle" w="med" len="med"/>
            </a:ln>
          </p:spPr>
          <p:txBody>
            <a:bodyPr/>
            <a:lstStyle/>
            <a:p>
              <a:endParaRPr lang="en-US"/>
            </a:p>
          </p:txBody>
        </p:sp>
      </p:grpSp>
      <p:sp>
        <p:nvSpPr>
          <p:cNvPr id="38915" name="Text Box 24"/>
          <p:cNvSpPr txBox="1">
            <a:spLocks noChangeArrowheads="1"/>
          </p:cNvSpPr>
          <p:nvPr/>
        </p:nvSpPr>
        <p:spPr bwMode="auto">
          <a:xfrm>
            <a:off x="250825" y="63087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38916" name="Text Box 25"/>
          <p:cNvSpPr txBox="1">
            <a:spLocks noChangeArrowheads="1"/>
          </p:cNvSpPr>
          <p:nvPr/>
        </p:nvSpPr>
        <p:spPr bwMode="auto">
          <a:xfrm>
            <a:off x="250825" y="4797425"/>
            <a:ext cx="7343775" cy="1217613"/>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endParaRPr lang="en-US" altLang="en-US" sz="1400">
              <a:solidFill>
                <a:schemeClr val="tx2"/>
              </a:solidFill>
            </a:endParaRPr>
          </a:p>
          <a:p>
            <a:pPr marL="987425" indent="-987425"/>
            <a:r>
              <a:rPr lang="en-GB" altLang="en-US" sz="1400">
                <a:solidFill>
                  <a:schemeClr val="tx2"/>
                </a:solidFill>
              </a:rPr>
              <a:t>	Longstreth	</a:t>
            </a:r>
          </a:p>
          <a:p>
            <a:pPr marL="987425" indent="-987425"/>
            <a:r>
              <a:rPr lang="en-GB" altLang="en-US" sz="1400">
                <a:solidFill>
                  <a:schemeClr val="tx2"/>
                </a:solidFill>
              </a:rPr>
              <a:t>	Wahlund		1</a:t>
            </a:r>
          </a:p>
          <a:p>
            <a:pPr marL="987425" indent="-987425"/>
            <a:r>
              <a:rPr lang="en-GB" altLang="en-US" sz="1400">
                <a:solidFill>
                  <a:schemeClr val="tx2"/>
                </a:solidFill>
              </a:rPr>
              <a:t>Comments:  </a:t>
            </a:r>
            <a:r>
              <a:rPr lang="en-GB" altLang="en-US" sz="1400" b="0">
                <a:solidFill>
                  <a:schemeClr val="tx2"/>
                </a:solidFill>
              </a:rPr>
              <a:t>What do you think the arrow</a:t>
            </a:r>
            <a:r>
              <a:rPr lang="en-US" altLang="en-US" sz="1400" b="0">
                <a:solidFill>
                  <a:schemeClr val="tx2"/>
                </a:solidFill>
              </a:rPr>
              <a:t> is point to? How do you think that f</a:t>
            </a:r>
            <a:r>
              <a:rPr lang="en-GB" altLang="en-US" sz="1400" b="0">
                <a:solidFill>
                  <a:schemeClr val="tx2"/>
                </a:solidFill>
              </a:rPr>
              <a:t>ocal lesions like this should be handled when rating white matter changes</a:t>
            </a:r>
            <a:r>
              <a:rPr lang="en-US" altLang="en-US" sz="1400" b="0">
                <a:solidFill>
                  <a:schemeClr val="tx2"/>
                </a:solidFill>
              </a:rPr>
              <a:t>?</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327025" y="908050"/>
            <a:ext cx="8816975" cy="5400675"/>
          </a:xfrm>
        </p:spPr>
        <p:txBody>
          <a:bodyPr/>
          <a:lstStyle/>
          <a:p>
            <a:pPr marL="0" indent="0" eaLnBrk="1" hangingPunct="1">
              <a:lnSpc>
                <a:spcPct val="80000"/>
              </a:lnSpc>
              <a:buFontTx/>
              <a:buNone/>
            </a:pPr>
            <a:r>
              <a:rPr lang="en-GB" altLang="en-US" sz="1400" smtClean="0">
                <a:solidFill>
                  <a:schemeClr val="tx2"/>
                </a:solidFill>
              </a:rPr>
              <a:t>The following 20 slides show standard slices from MRI scans which have  been chosen to represent a wide range of age-related white matter abnormalities.  The slides are numbered in ascending order, from few to many white matter lesions.</a:t>
            </a:r>
          </a:p>
          <a:p>
            <a:pPr marL="0" indent="0" eaLnBrk="1" hangingPunct="1">
              <a:lnSpc>
                <a:spcPct val="80000"/>
              </a:lnSpc>
              <a:buFontTx/>
              <a:buNone/>
            </a:pPr>
            <a:endParaRPr lang="en-GB" altLang="en-US" sz="1400" smtClean="0">
              <a:solidFill>
                <a:schemeClr val="tx2"/>
              </a:solidFill>
            </a:endParaRPr>
          </a:p>
          <a:p>
            <a:pPr marL="0" indent="0" eaLnBrk="1" hangingPunct="1">
              <a:lnSpc>
                <a:spcPct val="80000"/>
              </a:lnSpc>
              <a:buFontTx/>
              <a:buNone/>
            </a:pPr>
            <a:r>
              <a:rPr lang="en-GB" altLang="en-US" sz="1400" smtClean="0">
                <a:solidFill>
                  <a:schemeClr val="tx2"/>
                </a:solidFill>
              </a:rPr>
              <a:t>Each case has been rated using three commonly-used scales, by two experts.  The experts read the scans independently, discussed any differences and agreed a final standard rating for each case.</a:t>
            </a:r>
          </a:p>
          <a:p>
            <a:pPr marL="0" indent="0" eaLnBrk="1" hangingPunct="1">
              <a:lnSpc>
                <a:spcPct val="80000"/>
              </a:lnSpc>
              <a:buFontTx/>
              <a:buNone/>
            </a:pPr>
            <a:endParaRPr lang="en-GB" altLang="en-US" sz="1400" smtClean="0">
              <a:solidFill>
                <a:schemeClr val="tx2"/>
              </a:solidFill>
            </a:endParaRPr>
          </a:p>
          <a:p>
            <a:pPr marL="0" indent="0" eaLnBrk="1" hangingPunct="1">
              <a:lnSpc>
                <a:spcPct val="80000"/>
              </a:lnSpc>
              <a:buFontTx/>
              <a:buNone/>
            </a:pPr>
            <a:r>
              <a:rPr lang="en-GB" altLang="en-US" sz="1400" smtClean="0">
                <a:solidFill>
                  <a:schemeClr val="tx2"/>
                </a:solidFill>
              </a:rPr>
              <a:t>Before reviewing the slides, you may want to remind yourself of the original descriptions of the three white matter lesion rating scales used.  You can also use these scans to “recalibrate” yourself white rating scans, e.g. for research purposes.</a:t>
            </a:r>
          </a:p>
          <a:p>
            <a:pPr marL="0" indent="0" eaLnBrk="1" hangingPunct="1">
              <a:lnSpc>
                <a:spcPct val="80000"/>
              </a:lnSpc>
              <a:buFontTx/>
              <a:buNone/>
            </a:pPr>
            <a:endParaRPr lang="en-GB" altLang="en-US" sz="1400" smtClean="0">
              <a:solidFill>
                <a:schemeClr val="tx2"/>
              </a:solidFill>
            </a:endParaRPr>
          </a:p>
          <a:p>
            <a:pPr marL="0" indent="0" eaLnBrk="1" hangingPunct="1">
              <a:lnSpc>
                <a:spcPct val="80000"/>
              </a:lnSpc>
            </a:pPr>
            <a:r>
              <a:rPr lang="en-GB" altLang="en-US" sz="1400" smtClean="0">
                <a:solidFill>
                  <a:schemeClr val="tx2"/>
                </a:solidFill>
              </a:rPr>
              <a:t>Longstreth et al. </a:t>
            </a:r>
            <a:r>
              <a:rPr lang="en-US" altLang="en-US" sz="1400" smtClean="0">
                <a:solidFill>
                  <a:schemeClr val="tx2"/>
                </a:solidFill>
              </a:rPr>
              <a:t>Clinical correlates of white matter findings on cranial magnetic</a:t>
            </a:r>
          </a:p>
          <a:p>
            <a:pPr marL="0" indent="0" eaLnBrk="1" hangingPunct="1">
              <a:lnSpc>
                <a:spcPct val="80000"/>
              </a:lnSpc>
            </a:pPr>
            <a:r>
              <a:rPr lang="en-US" altLang="en-US" sz="1400" smtClean="0">
                <a:solidFill>
                  <a:schemeClr val="tx2"/>
                </a:solidFill>
              </a:rPr>
              <a:t>resonance imaging of 3301 elderly people. The Cardiovascular Health Study. Stroke 1996;27:1274–1282</a:t>
            </a:r>
          </a:p>
          <a:p>
            <a:pPr marL="0" indent="0" eaLnBrk="1" hangingPunct="1">
              <a:lnSpc>
                <a:spcPct val="80000"/>
              </a:lnSpc>
              <a:spcBef>
                <a:spcPct val="0"/>
              </a:spcBef>
            </a:pPr>
            <a:r>
              <a:rPr lang="en-GB" altLang="en-US" sz="1400" smtClean="0">
                <a:solidFill>
                  <a:schemeClr val="tx2"/>
                </a:solidFill>
              </a:rPr>
              <a:t>Fazekas et al.</a:t>
            </a:r>
            <a:r>
              <a:rPr lang="en-US" altLang="en-US" sz="1400" smtClean="0">
                <a:solidFill>
                  <a:schemeClr val="tx2"/>
                </a:solidFill>
              </a:rPr>
              <a:t> MR signal abnormalities at 1.5T in Alzheimer’s disease and normal aging. AJNR 1987:8:421–426</a:t>
            </a:r>
          </a:p>
          <a:p>
            <a:pPr marL="0" indent="0" eaLnBrk="1" hangingPunct="1">
              <a:lnSpc>
                <a:spcPct val="80000"/>
              </a:lnSpc>
              <a:spcBef>
                <a:spcPct val="0"/>
              </a:spcBef>
            </a:pPr>
            <a:r>
              <a:rPr lang="en-US" altLang="en-US" sz="1400" smtClean="0">
                <a:solidFill>
                  <a:schemeClr val="tx2"/>
                </a:solidFill>
              </a:rPr>
              <a:t>Fazekas et al.  Pathological correlates of incidental MRI white matter signal hyperintensities.  Neurology 1993; 43:1683-1689</a:t>
            </a:r>
            <a:endParaRPr lang="en-GB" altLang="en-US" sz="1400" smtClean="0">
              <a:solidFill>
                <a:schemeClr val="tx2"/>
              </a:solidFill>
            </a:endParaRPr>
          </a:p>
          <a:p>
            <a:pPr marL="0" indent="0" eaLnBrk="1" hangingPunct="1">
              <a:lnSpc>
                <a:spcPct val="80000"/>
              </a:lnSpc>
            </a:pPr>
            <a:r>
              <a:rPr lang="en-GB" altLang="en-US" sz="1400" smtClean="0">
                <a:solidFill>
                  <a:schemeClr val="tx2"/>
                </a:solidFill>
              </a:rPr>
              <a:t>Wahlund et al. </a:t>
            </a:r>
            <a:r>
              <a:rPr lang="en-US" altLang="en-US" sz="1400" smtClean="0">
                <a:solidFill>
                  <a:schemeClr val="tx2"/>
                </a:solidFill>
              </a:rPr>
              <a:t>A new rating scale for age-related white matter changes applicable to MRI and CT. Stroke 2001;321318–1322</a:t>
            </a:r>
          </a:p>
          <a:p>
            <a:pPr marL="0" indent="0" eaLnBrk="1" hangingPunct="1">
              <a:lnSpc>
                <a:spcPct val="80000"/>
              </a:lnSpc>
            </a:pPr>
            <a:endParaRPr lang="en-US" altLang="en-US" sz="1400" smtClean="0">
              <a:solidFill>
                <a:schemeClr val="tx2"/>
              </a:solidFill>
            </a:endParaRPr>
          </a:p>
          <a:p>
            <a:pPr marL="0" indent="0" eaLnBrk="1" hangingPunct="1">
              <a:lnSpc>
                <a:spcPct val="80000"/>
              </a:lnSpc>
              <a:buFontTx/>
              <a:buNone/>
            </a:pPr>
            <a:r>
              <a:rPr lang="en-US" altLang="en-US" sz="1400" smtClean="0">
                <a:solidFill>
                  <a:schemeClr val="tx2"/>
                </a:solidFill>
              </a:rPr>
              <a:t>On the next slide is an example of the standard images shown on each slide and how they should be used.</a:t>
            </a:r>
          </a:p>
          <a:p>
            <a:pPr marL="0" indent="0" eaLnBrk="1" hangingPunct="1">
              <a:lnSpc>
                <a:spcPct val="80000"/>
              </a:lnSpc>
              <a:buFontTx/>
              <a:buNone/>
            </a:pPr>
            <a:endParaRPr lang="en-US" altLang="en-US" sz="1400" smtClean="0">
              <a:solidFill>
                <a:schemeClr val="tx2"/>
              </a:solidFill>
            </a:endParaRPr>
          </a:p>
          <a:p>
            <a:pPr marL="0" indent="0" eaLnBrk="1" hangingPunct="1">
              <a:lnSpc>
                <a:spcPct val="80000"/>
              </a:lnSpc>
              <a:buFontTx/>
              <a:buNone/>
            </a:pPr>
            <a:r>
              <a:rPr lang="en-US" altLang="en-US" sz="1400" smtClean="0">
                <a:solidFill>
                  <a:schemeClr val="tx2"/>
                </a:solidFill>
              </a:rPr>
              <a:t>In order to practice and develop you own white matter lesion rating skills, please download the rating form and complete the ratings for each slide. </a:t>
            </a:r>
            <a:r>
              <a:rPr lang="en-GB" altLang="en-US" sz="1400" smtClean="0"/>
              <a:t>Please try to rate the scans first, and then click on the “show rating” button to see what the experts thought. Most of the slides do not have any auditory accompaniment, so please just work through them quietly! There are some test cases at the end.</a:t>
            </a:r>
            <a:endParaRPr lang="en-GB" altLang="en-US" sz="1400" b="1" smtClean="0"/>
          </a:p>
          <a:p>
            <a:pPr marL="0" indent="0" eaLnBrk="1" hangingPunct="1">
              <a:lnSpc>
                <a:spcPct val="80000"/>
              </a:lnSpc>
              <a:buFontTx/>
              <a:buNone/>
            </a:pPr>
            <a:endParaRPr lang="en-US" altLang="en-US" sz="1400" smtClean="0">
              <a:solidFill>
                <a:schemeClr val="tx2"/>
              </a:solidFill>
            </a:endParaRPr>
          </a:p>
          <a:p>
            <a:pPr marL="0" indent="0" eaLnBrk="1" hangingPunct="1">
              <a:lnSpc>
                <a:spcPct val="80000"/>
              </a:lnSpc>
              <a:spcBef>
                <a:spcPct val="0"/>
              </a:spcBef>
              <a:buFontTx/>
              <a:buNone/>
            </a:pPr>
            <a:endParaRPr lang="en-GB" altLang="en-US" sz="1400" smtClean="0">
              <a:solidFill>
                <a:schemeClr val="tx2"/>
              </a:solidFill>
            </a:endParaRPr>
          </a:p>
        </p:txBody>
      </p:sp>
      <p:sp>
        <p:nvSpPr>
          <p:cNvPr id="18434" name="Rectangle 4"/>
          <p:cNvSpPr>
            <a:spLocks noChangeArrowheads="1"/>
          </p:cNvSpPr>
          <p:nvPr/>
        </p:nvSpPr>
        <p:spPr bwMode="auto">
          <a:xfrm>
            <a:off x="539750" y="188913"/>
            <a:ext cx="7302500" cy="457200"/>
          </a:xfrm>
          <a:prstGeom prst="rect">
            <a:avLst/>
          </a:prstGeom>
          <a:noFill/>
          <a:ln w="9525">
            <a:noFill/>
            <a:miter lim="800000"/>
            <a:headEnd/>
            <a:tailEnd/>
          </a:ln>
        </p:spPr>
        <p:txBody>
          <a:bodyPr wrap="none">
            <a:spAutoFit/>
          </a:bodyPr>
          <a:lstStyle/>
          <a:p>
            <a:r>
              <a:rPr lang="en-GB" altLang="en-US" sz="2400" b="0">
                <a:solidFill>
                  <a:schemeClr val="tx2"/>
                </a:solidFill>
              </a:rPr>
              <a:t>Standard scans for white matter hyperintensity rating</a:t>
            </a:r>
          </a:p>
        </p:txBody>
      </p:sp>
      <p:sp>
        <p:nvSpPr>
          <p:cNvPr id="18435" name="Text Box 5"/>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8</a:t>
            </a:r>
            <a:endParaRPr lang="en-US" altLang="en-US" sz="3600">
              <a:solidFill>
                <a:schemeClr val="tx2"/>
              </a:solidFill>
            </a:endParaRPr>
          </a:p>
        </p:txBody>
      </p:sp>
      <p:grpSp>
        <p:nvGrpSpPr>
          <p:cNvPr id="80899" name="Group 23"/>
          <p:cNvGrpSpPr>
            <a:grpSpLocks/>
          </p:cNvGrpSpPr>
          <p:nvPr/>
        </p:nvGrpSpPr>
        <p:grpSpPr bwMode="auto">
          <a:xfrm>
            <a:off x="1403350" y="333375"/>
            <a:ext cx="7056438" cy="4322763"/>
            <a:chOff x="204" y="571"/>
            <a:chExt cx="5372" cy="3584"/>
          </a:xfrm>
        </p:grpSpPr>
        <p:pic>
          <p:nvPicPr>
            <p:cNvPr id="80900" name="Picture 6"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80901" name="Picture 7"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80902" name="Picture 8"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80903" name="Picture 13"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80904" name="Picture 14"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80905" name="Picture 15"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sp>
          <p:nvSpPr>
            <p:cNvPr id="80906" name="Line 20"/>
            <p:cNvSpPr>
              <a:spLocks noChangeShapeType="1"/>
            </p:cNvSpPr>
            <p:nvPr/>
          </p:nvSpPr>
          <p:spPr bwMode="auto">
            <a:xfrm>
              <a:off x="4032" y="816"/>
              <a:ext cx="288" cy="240"/>
            </a:xfrm>
            <a:prstGeom prst="line">
              <a:avLst/>
            </a:prstGeom>
            <a:noFill/>
            <a:ln w="38100">
              <a:solidFill>
                <a:srgbClr val="FFFF00"/>
              </a:solidFill>
              <a:round/>
              <a:headEnd/>
              <a:tailEnd type="triangle" w="med" len="med"/>
            </a:ln>
          </p:spPr>
          <p:txBody>
            <a:bodyPr/>
            <a:lstStyle/>
            <a:p>
              <a:endParaRPr lang="en-US"/>
            </a:p>
          </p:txBody>
        </p:sp>
        <p:sp>
          <p:nvSpPr>
            <p:cNvPr id="80907" name="Line 21"/>
            <p:cNvSpPr>
              <a:spLocks noChangeShapeType="1"/>
            </p:cNvSpPr>
            <p:nvPr/>
          </p:nvSpPr>
          <p:spPr bwMode="auto">
            <a:xfrm>
              <a:off x="4176" y="2784"/>
              <a:ext cx="288" cy="192"/>
            </a:xfrm>
            <a:prstGeom prst="line">
              <a:avLst/>
            </a:prstGeom>
            <a:noFill/>
            <a:ln w="38100">
              <a:solidFill>
                <a:srgbClr val="FFFF00"/>
              </a:solidFill>
              <a:round/>
              <a:headEnd/>
              <a:tailEnd type="triangle" w="med" len="med"/>
            </a:ln>
          </p:spPr>
          <p:txBody>
            <a:bodyPr/>
            <a:lstStyle/>
            <a:p>
              <a:endParaRPr lang="en-US"/>
            </a:p>
          </p:txBody>
        </p:sp>
      </p:grpSp>
      <p:sp>
        <p:nvSpPr>
          <p:cNvPr id="80908" name="Text Box 24"/>
          <p:cNvSpPr txBox="1">
            <a:spLocks noChangeArrowheads="1"/>
          </p:cNvSpPr>
          <p:nvPr/>
        </p:nvSpPr>
        <p:spPr bwMode="auto">
          <a:xfrm>
            <a:off x="250825" y="63087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80909" name="Text Box 25"/>
          <p:cNvSpPr txBox="1">
            <a:spLocks noChangeArrowheads="1"/>
          </p:cNvSpPr>
          <p:nvPr/>
        </p:nvSpPr>
        <p:spPr bwMode="auto">
          <a:xfrm>
            <a:off x="250825" y="4797425"/>
            <a:ext cx="7343775" cy="143033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q</a:t>
            </a:r>
          </a:p>
          <a:p>
            <a:pPr marL="987425" indent="-987425"/>
            <a:r>
              <a:rPr lang="en-GB" altLang="en-US" sz="1400">
                <a:solidFill>
                  <a:schemeClr val="tx2"/>
                </a:solidFill>
              </a:rPr>
              <a:t>	Longstreth	2</a:t>
            </a:r>
          </a:p>
          <a:p>
            <a:pPr marL="987425" indent="-987425"/>
            <a:r>
              <a:rPr lang="en-GB" altLang="en-US" sz="1400">
                <a:solidFill>
                  <a:schemeClr val="tx2"/>
                </a:solidFill>
              </a:rPr>
              <a:t>	Wahlund		1.5</a:t>
            </a:r>
          </a:p>
          <a:p>
            <a:pPr marL="987425" indent="-987425"/>
            <a:r>
              <a:rPr lang="en-GB" altLang="en-US" sz="1400">
                <a:solidFill>
                  <a:schemeClr val="tx2"/>
                </a:solidFill>
              </a:rPr>
              <a:t>Comments:  </a:t>
            </a:r>
            <a:r>
              <a:rPr lang="en-GB" altLang="en-US" sz="1400" b="0">
                <a:solidFill>
                  <a:schemeClr val="tx2"/>
                </a:solidFill>
              </a:rPr>
              <a:t>This case has an old partially haemorrhagic stroke lesion in the right frontal lobe (arrow).  Focal lesions like this should be ignored when rating the background white matter changes.</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1"/>
          <p:cNvGrpSpPr>
            <a:grpSpLocks/>
          </p:cNvGrpSpPr>
          <p:nvPr/>
        </p:nvGrpSpPr>
        <p:grpSpPr bwMode="auto">
          <a:xfrm>
            <a:off x="1476375" y="260350"/>
            <a:ext cx="7127875" cy="4754563"/>
            <a:chOff x="204" y="571"/>
            <a:chExt cx="5372" cy="3584"/>
          </a:xfrm>
        </p:grpSpPr>
        <p:pic>
          <p:nvPicPr>
            <p:cNvPr id="40965" name="Picture 7"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40966" name="Picture 8"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40967" name="Picture 9" descr="ls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40968" name="Picture 13"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40969" name="Picture 14"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40970" name="Picture 15"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40962"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9</a:t>
            </a:r>
            <a:endParaRPr lang="en-US" altLang="en-US" sz="3600">
              <a:solidFill>
                <a:schemeClr val="tx2"/>
              </a:solidFill>
            </a:endParaRPr>
          </a:p>
        </p:txBody>
      </p:sp>
      <p:sp>
        <p:nvSpPr>
          <p:cNvPr id="40963" name="Text Box 22"/>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40964" name="Text Box 23"/>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1"/>
          <p:cNvGrpSpPr>
            <a:grpSpLocks/>
          </p:cNvGrpSpPr>
          <p:nvPr/>
        </p:nvGrpSpPr>
        <p:grpSpPr bwMode="auto">
          <a:xfrm>
            <a:off x="1476375" y="260350"/>
            <a:ext cx="7127875" cy="4754563"/>
            <a:chOff x="204" y="571"/>
            <a:chExt cx="5372" cy="3584"/>
          </a:xfrm>
        </p:grpSpPr>
        <p:pic>
          <p:nvPicPr>
            <p:cNvPr id="82947" name="Picture 7"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82948" name="Picture 8"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82949" name="Picture 9" descr="ls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82950" name="Picture 13"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82951" name="Picture 14"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82952" name="Picture 15"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82953"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9</a:t>
            </a:r>
            <a:endParaRPr lang="en-US" altLang="en-US" sz="3600">
              <a:solidFill>
                <a:schemeClr val="tx2"/>
              </a:solidFill>
            </a:endParaRPr>
          </a:p>
        </p:txBody>
      </p:sp>
      <p:sp>
        <p:nvSpPr>
          <p:cNvPr id="82954" name="Text Box 22"/>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82955" name="Text Box 23"/>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1</a:t>
            </a:r>
          </a:p>
          <a:p>
            <a:pPr marL="987425" indent="-987425"/>
            <a:r>
              <a:rPr lang="en-GB" altLang="en-US" sz="1400">
                <a:solidFill>
                  <a:schemeClr val="tx2"/>
                </a:solidFill>
              </a:rPr>
              <a:t>	Longstreth	3</a:t>
            </a:r>
          </a:p>
          <a:p>
            <a:pPr marL="987425" indent="-987425"/>
            <a:r>
              <a:rPr lang="en-GB" altLang="en-US" sz="1400">
                <a:solidFill>
                  <a:schemeClr val="tx2"/>
                </a:solidFill>
              </a:rPr>
              <a:t>	Wahlund		1.5</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3"/>
          <p:cNvGrpSpPr>
            <a:grpSpLocks/>
          </p:cNvGrpSpPr>
          <p:nvPr/>
        </p:nvGrpSpPr>
        <p:grpSpPr bwMode="auto">
          <a:xfrm>
            <a:off x="1331913" y="333375"/>
            <a:ext cx="7056437" cy="4394200"/>
            <a:chOff x="204" y="571"/>
            <a:chExt cx="5372" cy="3584"/>
          </a:xfrm>
        </p:grpSpPr>
        <p:pic>
          <p:nvPicPr>
            <p:cNvPr id="43013" name="Picture 7"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43014" name="Picture 8"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43015" name="Picture 9"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43016" name="Picture 15"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43017" name="Picture 16"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43018" name="Picture 17"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43010" name="Rectangle 20"/>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10</a:t>
            </a:r>
            <a:endParaRPr lang="en-US" altLang="en-US" sz="3600">
              <a:solidFill>
                <a:schemeClr val="tx2"/>
              </a:solidFill>
            </a:endParaRPr>
          </a:p>
        </p:txBody>
      </p:sp>
      <p:sp>
        <p:nvSpPr>
          <p:cNvPr id="43011" name="Text Box 2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43012" name="Text Box 25"/>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3"/>
          <p:cNvGrpSpPr>
            <a:grpSpLocks/>
          </p:cNvGrpSpPr>
          <p:nvPr/>
        </p:nvGrpSpPr>
        <p:grpSpPr bwMode="auto">
          <a:xfrm>
            <a:off x="1331913" y="333375"/>
            <a:ext cx="7056437" cy="4394200"/>
            <a:chOff x="204" y="571"/>
            <a:chExt cx="5372" cy="3584"/>
          </a:xfrm>
        </p:grpSpPr>
        <p:pic>
          <p:nvPicPr>
            <p:cNvPr id="84995" name="Picture 7"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84996" name="Picture 8"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84997" name="Picture 9"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84998" name="Picture 15"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84999" name="Picture 16"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85000" name="Picture 17" descr="l2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85001" name="Rectangle 20"/>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10</a:t>
            </a:r>
            <a:endParaRPr lang="en-US" altLang="en-US" sz="3600">
              <a:solidFill>
                <a:schemeClr val="tx2"/>
              </a:solidFill>
            </a:endParaRPr>
          </a:p>
        </p:txBody>
      </p:sp>
      <p:sp>
        <p:nvSpPr>
          <p:cNvPr id="85002" name="Text Box 2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85003" name="Text Box 25"/>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2 / DWMH 1</a:t>
            </a:r>
          </a:p>
          <a:p>
            <a:pPr marL="987425" indent="-987425"/>
            <a:r>
              <a:rPr lang="en-GB" altLang="en-US" sz="1400">
                <a:solidFill>
                  <a:schemeClr val="tx2"/>
                </a:solidFill>
              </a:rPr>
              <a:t>	Longstreth	3</a:t>
            </a:r>
          </a:p>
          <a:p>
            <a:pPr marL="987425" indent="-987425"/>
            <a:r>
              <a:rPr lang="en-GB" altLang="en-US" sz="1400">
                <a:solidFill>
                  <a:schemeClr val="tx2"/>
                </a:solidFill>
              </a:rPr>
              <a:t>	Wahlund		1.5</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55"/>
          <p:cNvGrpSpPr>
            <a:grpSpLocks/>
          </p:cNvGrpSpPr>
          <p:nvPr/>
        </p:nvGrpSpPr>
        <p:grpSpPr bwMode="auto">
          <a:xfrm>
            <a:off x="1258888" y="260350"/>
            <a:ext cx="7056437" cy="4683125"/>
            <a:chOff x="204" y="571"/>
            <a:chExt cx="5372" cy="3584"/>
          </a:xfrm>
        </p:grpSpPr>
        <p:pic>
          <p:nvPicPr>
            <p:cNvPr id="45061" name="Picture 38"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45062" name="Picture 39"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45063" name="Picture 40"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45064" name="Picture 44"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45065" name="Picture 45"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45066" name="Picture 46" descr="ls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45058" name="Rectangle 5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11</a:t>
            </a:r>
            <a:endParaRPr lang="en-US" altLang="en-US" sz="3600">
              <a:solidFill>
                <a:schemeClr val="tx2"/>
              </a:solidFill>
            </a:endParaRPr>
          </a:p>
        </p:txBody>
      </p:sp>
      <p:sp>
        <p:nvSpPr>
          <p:cNvPr id="45059" name="Text Box 56"/>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45060" name="Text Box 57"/>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55"/>
          <p:cNvGrpSpPr>
            <a:grpSpLocks/>
          </p:cNvGrpSpPr>
          <p:nvPr/>
        </p:nvGrpSpPr>
        <p:grpSpPr bwMode="auto">
          <a:xfrm>
            <a:off x="1258888" y="260350"/>
            <a:ext cx="7056437" cy="4683125"/>
            <a:chOff x="204" y="571"/>
            <a:chExt cx="5372" cy="3584"/>
          </a:xfrm>
        </p:grpSpPr>
        <p:pic>
          <p:nvPicPr>
            <p:cNvPr id="87043" name="Picture 38" descr="basalt2"/>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87044" name="Picture 39" descr="cst2"/>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87045" name="Picture 40" descr="l2t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87046" name="Picture 44" descr="basalf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87047" name="Picture 45" descr="csfl"/>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87048" name="Picture 46" descr="lsfl"/>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87049" name="Rectangle 5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11</a:t>
            </a:r>
            <a:endParaRPr lang="en-US" altLang="en-US" sz="3600">
              <a:solidFill>
                <a:schemeClr val="tx2"/>
              </a:solidFill>
            </a:endParaRPr>
          </a:p>
        </p:txBody>
      </p:sp>
      <p:sp>
        <p:nvSpPr>
          <p:cNvPr id="87050" name="Text Box 56"/>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87051" name="Text Box 57"/>
          <p:cNvSpPr txBox="1">
            <a:spLocks noChangeArrowheads="1"/>
          </p:cNvSpPr>
          <p:nvPr/>
        </p:nvSpPr>
        <p:spPr bwMode="auto">
          <a:xfrm>
            <a:off x="323850" y="50847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2 / DWMH 1</a:t>
            </a:r>
          </a:p>
          <a:p>
            <a:pPr marL="987425" indent="-987425"/>
            <a:r>
              <a:rPr lang="en-GB" altLang="en-US" sz="1400">
                <a:solidFill>
                  <a:schemeClr val="tx2"/>
                </a:solidFill>
              </a:rPr>
              <a:t>	Longstreth	4</a:t>
            </a:r>
          </a:p>
          <a:p>
            <a:pPr marL="987425" indent="-987425"/>
            <a:r>
              <a:rPr lang="en-GB" altLang="en-US" sz="1400">
                <a:solidFill>
                  <a:schemeClr val="tx2"/>
                </a:solidFill>
              </a:rPr>
              <a:t>	Wahlund		2</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50"/>
          <p:cNvGrpSpPr>
            <a:grpSpLocks/>
          </p:cNvGrpSpPr>
          <p:nvPr/>
        </p:nvGrpSpPr>
        <p:grpSpPr bwMode="auto">
          <a:xfrm>
            <a:off x="1547813" y="333375"/>
            <a:ext cx="6415087" cy="4675188"/>
            <a:chOff x="336" y="576"/>
            <a:chExt cx="5040" cy="3600"/>
          </a:xfrm>
        </p:grpSpPr>
        <p:pic>
          <p:nvPicPr>
            <p:cNvPr id="47109" name="Picture 37" descr="basalfl"/>
            <p:cNvPicPr preferRelativeResize="0">
              <a:picLocks noChangeArrowheads="1"/>
            </p:cNvPicPr>
            <p:nvPr/>
          </p:nvPicPr>
          <p:blipFill>
            <a:blip r:embed="rId3"/>
            <a:srcRect/>
            <a:stretch>
              <a:fillRect/>
            </a:stretch>
          </p:blipFill>
          <p:spPr bwMode="auto">
            <a:xfrm>
              <a:off x="336" y="2400"/>
              <a:ext cx="1542" cy="1768"/>
            </a:xfrm>
            <a:prstGeom prst="rect">
              <a:avLst/>
            </a:prstGeom>
            <a:noFill/>
            <a:ln w="9525">
              <a:noFill/>
              <a:miter lim="800000"/>
              <a:headEnd/>
              <a:tailEnd/>
            </a:ln>
          </p:spPr>
        </p:pic>
        <p:pic>
          <p:nvPicPr>
            <p:cNvPr id="47110" name="Picture 38" descr="csfl"/>
            <p:cNvPicPr preferRelativeResize="0">
              <a:picLocks noChangeArrowheads="1"/>
            </p:cNvPicPr>
            <p:nvPr/>
          </p:nvPicPr>
          <p:blipFill>
            <a:blip r:embed="rId4"/>
            <a:srcRect/>
            <a:stretch>
              <a:fillRect/>
            </a:stretch>
          </p:blipFill>
          <p:spPr bwMode="auto">
            <a:xfrm>
              <a:off x="3857" y="2408"/>
              <a:ext cx="1519" cy="1768"/>
            </a:xfrm>
            <a:prstGeom prst="rect">
              <a:avLst/>
            </a:prstGeom>
            <a:noFill/>
            <a:ln w="9525">
              <a:noFill/>
              <a:miter lim="800000"/>
              <a:headEnd/>
              <a:tailEnd/>
            </a:ln>
          </p:spPr>
        </p:pic>
        <p:pic>
          <p:nvPicPr>
            <p:cNvPr id="47111" name="Picture 39" descr="l2fl"/>
            <p:cNvPicPr preferRelativeResize="0">
              <a:picLocks noChangeArrowheads="1"/>
            </p:cNvPicPr>
            <p:nvPr/>
          </p:nvPicPr>
          <p:blipFill>
            <a:blip r:embed="rId5"/>
            <a:srcRect/>
            <a:stretch>
              <a:fillRect/>
            </a:stretch>
          </p:blipFill>
          <p:spPr bwMode="auto">
            <a:xfrm>
              <a:off x="2112" y="2400"/>
              <a:ext cx="1519" cy="1768"/>
            </a:xfrm>
            <a:prstGeom prst="rect">
              <a:avLst/>
            </a:prstGeom>
            <a:noFill/>
            <a:ln w="9525">
              <a:noFill/>
              <a:miter lim="800000"/>
              <a:headEnd/>
              <a:tailEnd/>
            </a:ln>
          </p:spPr>
        </p:pic>
        <p:pic>
          <p:nvPicPr>
            <p:cNvPr id="47112" name="Picture 41" descr="basalt2"/>
            <p:cNvPicPr preferRelativeResize="0">
              <a:picLocks noChangeArrowheads="1"/>
            </p:cNvPicPr>
            <p:nvPr/>
          </p:nvPicPr>
          <p:blipFill>
            <a:blip r:embed="rId6"/>
            <a:srcRect/>
            <a:stretch>
              <a:fillRect/>
            </a:stretch>
          </p:blipFill>
          <p:spPr bwMode="auto">
            <a:xfrm>
              <a:off x="336" y="576"/>
              <a:ext cx="1519" cy="1768"/>
            </a:xfrm>
            <a:prstGeom prst="rect">
              <a:avLst/>
            </a:prstGeom>
            <a:noFill/>
            <a:ln w="9525">
              <a:noFill/>
              <a:miter lim="800000"/>
              <a:headEnd/>
              <a:tailEnd/>
            </a:ln>
          </p:spPr>
        </p:pic>
        <p:pic>
          <p:nvPicPr>
            <p:cNvPr id="47113" name="Picture 42" descr="cst2"/>
            <p:cNvPicPr preferRelativeResize="0">
              <a:picLocks noChangeArrowheads="1"/>
            </p:cNvPicPr>
            <p:nvPr/>
          </p:nvPicPr>
          <p:blipFill>
            <a:blip r:embed="rId7"/>
            <a:srcRect/>
            <a:stretch>
              <a:fillRect/>
            </a:stretch>
          </p:blipFill>
          <p:spPr bwMode="auto">
            <a:xfrm>
              <a:off x="3840" y="576"/>
              <a:ext cx="1519" cy="1768"/>
            </a:xfrm>
            <a:prstGeom prst="rect">
              <a:avLst/>
            </a:prstGeom>
            <a:noFill/>
            <a:ln w="9525">
              <a:noFill/>
              <a:miter lim="800000"/>
              <a:headEnd/>
              <a:tailEnd/>
            </a:ln>
          </p:spPr>
        </p:pic>
        <p:pic>
          <p:nvPicPr>
            <p:cNvPr id="47114" name="Picture 43" descr="l2t2"/>
            <p:cNvPicPr preferRelativeResize="0">
              <a:picLocks noChangeArrowheads="1"/>
            </p:cNvPicPr>
            <p:nvPr/>
          </p:nvPicPr>
          <p:blipFill>
            <a:blip r:embed="rId8"/>
            <a:srcRect/>
            <a:stretch>
              <a:fillRect/>
            </a:stretch>
          </p:blipFill>
          <p:spPr bwMode="auto">
            <a:xfrm>
              <a:off x="2112" y="576"/>
              <a:ext cx="1519" cy="1768"/>
            </a:xfrm>
            <a:prstGeom prst="rect">
              <a:avLst/>
            </a:prstGeom>
            <a:noFill/>
            <a:ln w="9525">
              <a:noFill/>
              <a:miter lim="800000"/>
              <a:headEnd/>
              <a:tailEnd/>
            </a:ln>
          </p:spPr>
        </p:pic>
      </p:grpSp>
      <p:sp>
        <p:nvSpPr>
          <p:cNvPr id="47106" name="Rectangle 47"/>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12</a:t>
            </a:r>
            <a:endParaRPr lang="en-US" altLang="en-US" sz="3600">
              <a:solidFill>
                <a:schemeClr val="tx2"/>
              </a:solidFill>
            </a:endParaRPr>
          </a:p>
        </p:txBody>
      </p:sp>
      <p:sp>
        <p:nvSpPr>
          <p:cNvPr id="47107" name="Text Box 51"/>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47108" name="Text Box 52"/>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50"/>
          <p:cNvGrpSpPr>
            <a:grpSpLocks/>
          </p:cNvGrpSpPr>
          <p:nvPr/>
        </p:nvGrpSpPr>
        <p:grpSpPr bwMode="auto">
          <a:xfrm>
            <a:off x="1547813" y="333375"/>
            <a:ext cx="6415087" cy="4675188"/>
            <a:chOff x="336" y="576"/>
            <a:chExt cx="5040" cy="3600"/>
          </a:xfrm>
        </p:grpSpPr>
        <p:pic>
          <p:nvPicPr>
            <p:cNvPr id="89091" name="Picture 37" descr="basalfl"/>
            <p:cNvPicPr preferRelativeResize="0">
              <a:picLocks noChangeArrowheads="1"/>
            </p:cNvPicPr>
            <p:nvPr/>
          </p:nvPicPr>
          <p:blipFill>
            <a:blip r:embed="rId3"/>
            <a:srcRect/>
            <a:stretch>
              <a:fillRect/>
            </a:stretch>
          </p:blipFill>
          <p:spPr bwMode="auto">
            <a:xfrm>
              <a:off x="336" y="2400"/>
              <a:ext cx="1542" cy="1768"/>
            </a:xfrm>
            <a:prstGeom prst="rect">
              <a:avLst/>
            </a:prstGeom>
            <a:noFill/>
            <a:ln w="9525">
              <a:noFill/>
              <a:miter lim="800000"/>
              <a:headEnd/>
              <a:tailEnd/>
            </a:ln>
          </p:spPr>
        </p:pic>
        <p:pic>
          <p:nvPicPr>
            <p:cNvPr id="89092" name="Picture 38" descr="csfl"/>
            <p:cNvPicPr preferRelativeResize="0">
              <a:picLocks noChangeArrowheads="1"/>
            </p:cNvPicPr>
            <p:nvPr/>
          </p:nvPicPr>
          <p:blipFill>
            <a:blip r:embed="rId4"/>
            <a:srcRect/>
            <a:stretch>
              <a:fillRect/>
            </a:stretch>
          </p:blipFill>
          <p:spPr bwMode="auto">
            <a:xfrm>
              <a:off x="3857" y="2408"/>
              <a:ext cx="1519" cy="1768"/>
            </a:xfrm>
            <a:prstGeom prst="rect">
              <a:avLst/>
            </a:prstGeom>
            <a:noFill/>
            <a:ln w="9525">
              <a:noFill/>
              <a:miter lim="800000"/>
              <a:headEnd/>
              <a:tailEnd/>
            </a:ln>
          </p:spPr>
        </p:pic>
        <p:pic>
          <p:nvPicPr>
            <p:cNvPr id="89093" name="Picture 39" descr="l2fl"/>
            <p:cNvPicPr preferRelativeResize="0">
              <a:picLocks noChangeArrowheads="1"/>
            </p:cNvPicPr>
            <p:nvPr/>
          </p:nvPicPr>
          <p:blipFill>
            <a:blip r:embed="rId5"/>
            <a:srcRect/>
            <a:stretch>
              <a:fillRect/>
            </a:stretch>
          </p:blipFill>
          <p:spPr bwMode="auto">
            <a:xfrm>
              <a:off x="2112" y="2400"/>
              <a:ext cx="1519" cy="1768"/>
            </a:xfrm>
            <a:prstGeom prst="rect">
              <a:avLst/>
            </a:prstGeom>
            <a:noFill/>
            <a:ln w="9525">
              <a:noFill/>
              <a:miter lim="800000"/>
              <a:headEnd/>
              <a:tailEnd/>
            </a:ln>
          </p:spPr>
        </p:pic>
        <p:pic>
          <p:nvPicPr>
            <p:cNvPr id="89094" name="Picture 41" descr="basalt2"/>
            <p:cNvPicPr preferRelativeResize="0">
              <a:picLocks noChangeArrowheads="1"/>
            </p:cNvPicPr>
            <p:nvPr/>
          </p:nvPicPr>
          <p:blipFill>
            <a:blip r:embed="rId6"/>
            <a:srcRect/>
            <a:stretch>
              <a:fillRect/>
            </a:stretch>
          </p:blipFill>
          <p:spPr bwMode="auto">
            <a:xfrm>
              <a:off x="336" y="576"/>
              <a:ext cx="1519" cy="1768"/>
            </a:xfrm>
            <a:prstGeom prst="rect">
              <a:avLst/>
            </a:prstGeom>
            <a:noFill/>
            <a:ln w="9525">
              <a:noFill/>
              <a:miter lim="800000"/>
              <a:headEnd/>
              <a:tailEnd/>
            </a:ln>
          </p:spPr>
        </p:pic>
        <p:pic>
          <p:nvPicPr>
            <p:cNvPr id="89095" name="Picture 42" descr="cst2"/>
            <p:cNvPicPr preferRelativeResize="0">
              <a:picLocks noChangeArrowheads="1"/>
            </p:cNvPicPr>
            <p:nvPr/>
          </p:nvPicPr>
          <p:blipFill>
            <a:blip r:embed="rId7"/>
            <a:srcRect/>
            <a:stretch>
              <a:fillRect/>
            </a:stretch>
          </p:blipFill>
          <p:spPr bwMode="auto">
            <a:xfrm>
              <a:off x="3840" y="576"/>
              <a:ext cx="1519" cy="1768"/>
            </a:xfrm>
            <a:prstGeom prst="rect">
              <a:avLst/>
            </a:prstGeom>
            <a:noFill/>
            <a:ln w="9525">
              <a:noFill/>
              <a:miter lim="800000"/>
              <a:headEnd/>
              <a:tailEnd/>
            </a:ln>
          </p:spPr>
        </p:pic>
        <p:pic>
          <p:nvPicPr>
            <p:cNvPr id="89096" name="Picture 43" descr="l2t2"/>
            <p:cNvPicPr preferRelativeResize="0">
              <a:picLocks noChangeArrowheads="1"/>
            </p:cNvPicPr>
            <p:nvPr/>
          </p:nvPicPr>
          <p:blipFill>
            <a:blip r:embed="rId8"/>
            <a:srcRect/>
            <a:stretch>
              <a:fillRect/>
            </a:stretch>
          </p:blipFill>
          <p:spPr bwMode="auto">
            <a:xfrm>
              <a:off x="2112" y="576"/>
              <a:ext cx="1519" cy="1768"/>
            </a:xfrm>
            <a:prstGeom prst="rect">
              <a:avLst/>
            </a:prstGeom>
            <a:noFill/>
            <a:ln w="9525">
              <a:noFill/>
              <a:miter lim="800000"/>
              <a:headEnd/>
              <a:tailEnd/>
            </a:ln>
          </p:spPr>
        </p:pic>
      </p:grpSp>
      <p:sp>
        <p:nvSpPr>
          <p:cNvPr id="89097" name="Rectangle 47"/>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12</a:t>
            </a:r>
            <a:endParaRPr lang="en-US" altLang="en-US" sz="3600">
              <a:solidFill>
                <a:schemeClr val="tx2"/>
              </a:solidFill>
            </a:endParaRPr>
          </a:p>
        </p:txBody>
      </p:sp>
      <p:sp>
        <p:nvSpPr>
          <p:cNvPr id="89098" name="Text Box 51"/>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89099" name="Text Box 52"/>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2 / DWMH 2</a:t>
            </a:r>
          </a:p>
          <a:p>
            <a:pPr marL="987425" indent="-987425"/>
            <a:r>
              <a:rPr lang="en-GB" altLang="en-US" sz="1400">
                <a:solidFill>
                  <a:schemeClr val="tx2"/>
                </a:solidFill>
              </a:rPr>
              <a:t>	Longstreth	4</a:t>
            </a:r>
          </a:p>
          <a:p>
            <a:pPr marL="987425" indent="-987425"/>
            <a:r>
              <a:rPr lang="en-GB" altLang="en-US" sz="1400">
                <a:solidFill>
                  <a:schemeClr val="tx2"/>
                </a:solidFill>
              </a:rPr>
              <a:t>	Wahlund		2</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22"/>
          <p:cNvGrpSpPr>
            <a:grpSpLocks/>
          </p:cNvGrpSpPr>
          <p:nvPr/>
        </p:nvGrpSpPr>
        <p:grpSpPr bwMode="auto">
          <a:xfrm>
            <a:off x="1403350" y="260350"/>
            <a:ext cx="6911975" cy="4322763"/>
            <a:chOff x="204" y="571"/>
            <a:chExt cx="5372" cy="3584"/>
          </a:xfrm>
        </p:grpSpPr>
        <p:pic>
          <p:nvPicPr>
            <p:cNvPr id="49157" name="Picture 8"/>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49158" name="Picture 9"/>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49159" name="Picture 10"/>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49160" name="Picture 13"/>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49161" name="Picture 14"/>
            <p:cNvPicPr preferRelativeResize="0">
              <a:picLocks noChangeArrowheads="1"/>
            </p:cNvPicPr>
            <p:nvPr/>
          </p:nvPicPr>
          <p:blipFill>
            <a:blip r:embed="rId7"/>
            <a:srcRect/>
            <a:stretch>
              <a:fillRect/>
            </a:stretch>
          </p:blipFill>
          <p:spPr bwMode="auto">
            <a:xfrm>
              <a:off x="4057" y="572"/>
              <a:ext cx="1519" cy="1768"/>
            </a:xfrm>
            <a:prstGeom prst="rect">
              <a:avLst/>
            </a:prstGeom>
            <a:noFill/>
            <a:ln w="9525">
              <a:noFill/>
              <a:miter lim="800000"/>
              <a:headEnd/>
              <a:tailEnd/>
            </a:ln>
          </p:spPr>
        </p:pic>
        <p:pic>
          <p:nvPicPr>
            <p:cNvPr id="49162" name="Picture 15"/>
            <p:cNvPicPr preferRelativeResize="0">
              <a:picLocks noChangeArrowheads="1"/>
            </p:cNvPicPr>
            <p:nvPr/>
          </p:nvPicPr>
          <p:blipFill>
            <a:blip r:embed="rId8"/>
            <a:srcRect/>
            <a:stretch>
              <a:fillRect/>
            </a:stretch>
          </p:blipFill>
          <p:spPr bwMode="auto">
            <a:xfrm>
              <a:off x="2108" y="572"/>
              <a:ext cx="1519" cy="1768"/>
            </a:xfrm>
            <a:prstGeom prst="rect">
              <a:avLst/>
            </a:prstGeom>
            <a:noFill/>
            <a:ln w="9525">
              <a:noFill/>
              <a:miter lim="800000"/>
              <a:headEnd/>
              <a:tailEnd/>
            </a:ln>
          </p:spPr>
        </p:pic>
      </p:grpSp>
      <p:sp>
        <p:nvSpPr>
          <p:cNvPr id="49154"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13</a:t>
            </a:r>
            <a:endParaRPr lang="en-US" altLang="en-US" sz="3600">
              <a:solidFill>
                <a:schemeClr val="tx2"/>
              </a:solidFill>
            </a:endParaRPr>
          </a:p>
        </p:txBody>
      </p:sp>
      <p:sp>
        <p:nvSpPr>
          <p:cNvPr id="49155"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49156" name="Text Box 24"/>
          <p:cNvSpPr txBox="1">
            <a:spLocks noChangeArrowheads="1"/>
          </p:cNvSpPr>
          <p:nvPr/>
        </p:nvSpPr>
        <p:spPr bwMode="auto">
          <a:xfrm>
            <a:off x="323850" y="50133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algn="l" eaLnBrk="1" hangingPunct="1"/>
            <a:r>
              <a:rPr lang="en-GB" altLang="en-US" sz="1600" b="1" smtClean="0"/>
              <a:t>Example:</a:t>
            </a:r>
          </a:p>
        </p:txBody>
      </p:sp>
      <p:sp>
        <p:nvSpPr>
          <p:cNvPr id="20482" name="Rectangle 3"/>
          <p:cNvSpPr>
            <a:spLocks noGrp="1" noChangeArrowheads="1"/>
          </p:cNvSpPr>
          <p:nvPr>
            <p:ph type="body" sz="half" idx="1"/>
          </p:nvPr>
        </p:nvSpPr>
        <p:spPr>
          <a:xfrm>
            <a:off x="468313" y="4594225"/>
            <a:ext cx="8064500" cy="1282700"/>
          </a:xfrm>
        </p:spPr>
        <p:txBody>
          <a:bodyPr/>
          <a:lstStyle/>
          <a:p>
            <a:pPr marL="0" indent="0" eaLnBrk="1" hangingPunct="1">
              <a:spcBef>
                <a:spcPct val="0"/>
              </a:spcBef>
              <a:buFontTx/>
              <a:buNone/>
            </a:pPr>
            <a:r>
              <a:rPr lang="en-GB" altLang="en-US" sz="1400" smtClean="0"/>
              <a:t>There are two rows of images in each slide, each showing 3 standard slices, from inferior to superior.  The T2-weighted images are on the top row with the FLAIR images below.</a:t>
            </a:r>
          </a:p>
          <a:p>
            <a:pPr marL="0" indent="0" eaLnBrk="1" hangingPunct="1">
              <a:buFontTx/>
              <a:buNone/>
            </a:pPr>
            <a:r>
              <a:rPr lang="en-GB" altLang="en-US" sz="1400" smtClean="0"/>
              <a:t>Therefore each example is arranged thus:</a:t>
            </a:r>
          </a:p>
          <a:p>
            <a:pPr marL="0" indent="0" eaLnBrk="1" hangingPunct="1">
              <a:buFontTx/>
              <a:buNone/>
            </a:pPr>
            <a:endParaRPr lang="en-GB" altLang="en-US" sz="1400" smtClean="0"/>
          </a:p>
        </p:txBody>
      </p:sp>
      <p:grpSp>
        <p:nvGrpSpPr>
          <p:cNvPr id="20483" name="Group 4"/>
          <p:cNvGrpSpPr>
            <a:grpSpLocks/>
          </p:cNvGrpSpPr>
          <p:nvPr/>
        </p:nvGrpSpPr>
        <p:grpSpPr bwMode="auto">
          <a:xfrm>
            <a:off x="1979613" y="404813"/>
            <a:ext cx="6048375" cy="4035425"/>
            <a:chOff x="204" y="571"/>
            <a:chExt cx="5372" cy="3584"/>
          </a:xfrm>
        </p:grpSpPr>
        <p:pic>
          <p:nvPicPr>
            <p:cNvPr id="20499" name="Picture 5" descr="CN361557_F_basa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20500" name="Picture 6" descr="CN361557_F_cs"/>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20501" name="Picture 7" descr="CN361557_F_l2"/>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20502" name="Picture 8" descr="CN361557_T2_l2"/>
            <p:cNvPicPr preferRelativeResize="0">
              <a:picLocks noChangeArrowheads="1"/>
            </p:cNvPicPr>
            <p:nvPr/>
          </p:nvPicPr>
          <p:blipFill>
            <a:blip r:embed="rId6"/>
            <a:srcRect/>
            <a:stretch>
              <a:fillRect/>
            </a:stretch>
          </p:blipFill>
          <p:spPr bwMode="auto">
            <a:xfrm>
              <a:off x="2108" y="571"/>
              <a:ext cx="1519" cy="1768"/>
            </a:xfrm>
            <a:prstGeom prst="rect">
              <a:avLst/>
            </a:prstGeom>
            <a:noFill/>
            <a:ln w="9525">
              <a:noFill/>
              <a:miter lim="800000"/>
              <a:headEnd/>
              <a:tailEnd/>
            </a:ln>
          </p:spPr>
        </p:pic>
        <p:pic>
          <p:nvPicPr>
            <p:cNvPr id="20503" name="Picture 9" descr="CN361557_T2_basal"/>
            <p:cNvPicPr>
              <a:picLocks noChangeArrowheads="1"/>
            </p:cNvPicPr>
            <p:nvPr/>
          </p:nvPicPr>
          <p:blipFill>
            <a:blip r:embed="rId7"/>
            <a:srcRect/>
            <a:stretch>
              <a:fillRect/>
            </a:stretch>
          </p:blipFill>
          <p:spPr bwMode="auto">
            <a:xfrm>
              <a:off x="204" y="572"/>
              <a:ext cx="1519" cy="1768"/>
            </a:xfrm>
            <a:prstGeom prst="rect">
              <a:avLst/>
            </a:prstGeom>
            <a:noFill/>
            <a:ln w="9525">
              <a:noFill/>
              <a:miter lim="800000"/>
              <a:headEnd/>
              <a:tailEnd/>
            </a:ln>
          </p:spPr>
        </p:pic>
        <p:pic>
          <p:nvPicPr>
            <p:cNvPr id="20504" name="Picture 10" descr="CN361557_T2_cs"/>
            <p:cNvPicPr preferRelativeResize="0">
              <a:picLocks noChangeArrowheads="1"/>
            </p:cNvPicPr>
            <p:nvPr/>
          </p:nvPicPr>
          <p:blipFill>
            <a:blip r:embed="rId8"/>
            <a:srcRect/>
            <a:stretch>
              <a:fillRect/>
            </a:stretch>
          </p:blipFill>
          <p:spPr bwMode="auto">
            <a:xfrm>
              <a:off x="4057" y="571"/>
              <a:ext cx="1519" cy="1768"/>
            </a:xfrm>
            <a:prstGeom prst="rect">
              <a:avLst/>
            </a:prstGeom>
            <a:noFill/>
            <a:ln w="9525">
              <a:noFill/>
              <a:miter lim="800000"/>
              <a:headEnd/>
              <a:tailEnd/>
            </a:ln>
          </p:spPr>
        </p:pic>
        <p:sp>
          <p:nvSpPr>
            <p:cNvPr id="20505" name="Line 11"/>
            <p:cNvSpPr>
              <a:spLocks noChangeShapeType="1"/>
            </p:cNvSpPr>
            <p:nvPr/>
          </p:nvSpPr>
          <p:spPr bwMode="auto">
            <a:xfrm flipH="1">
              <a:off x="1200" y="3072"/>
              <a:ext cx="240" cy="192"/>
            </a:xfrm>
            <a:prstGeom prst="line">
              <a:avLst/>
            </a:prstGeom>
            <a:noFill/>
            <a:ln w="38100">
              <a:solidFill>
                <a:srgbClr val="FFFF00"/>
              </a:solidFill>
              <a:round/>
              <a:headEnd/>
              <a:tailEnd type="triangle" w="med" len="med"/>
            </a:ln>
          </p:spPr>
          <p:txBody>
            <a:bodyPr/>
            <a:lstStyle/>
            <a:p>
              <a:endParaRPr lang="en-US"/>
            </a:p>
          </p:txBody>
        </p:sp>
        <p:sp>
          <p:nvSpPr>
            <p:cNvPr id="20506" name="Line 12"/>
            <p:cNvSpPr>
              <a:spLocks noChangeShapeType="1"/>
            </p:cNvSpPr>
            <p:nvPr/>
          </p:nvSpPr>
          <p:spPr bwMode="auto">
            <a:xfrm flipH="1">
              <a:off x="1200" y="1200"/>
              <a:ext cx="240" cy="192"/>
            </a:xfrm>
            <a:prstGeom prst="line">
              <a:avLst/>
            </a:prstGeom>
            <a:noFill/>
            <a:ln w="38100">
              <a:solidFill>
                <a:srgbClr val="FFFF00"/>
              </a:solidFill>
              <a:round/>
              <a:headEnd/>
              <a:tailEnd type="triangle" w="med" len="med"/>
            </a:ln>
          </p:spPr>
          <p:txBody>
            <a:bodyPr/>
            <a:lstStyle/>
            <a:p>
              <a:endParaRPr lang="en-US"/>
            </a:p>
          </p:txBody>
        </p:sp>
        <p:sp>
          <p:nvSpPr>
            <p:cNvPr id="20507" name="Oval 13"/>
            <p:cNvSpPr>
              <a:spLocks noChangeArrowheads="1"/>
            </p:cNvSpPr>
            <p:nvPr/>
          </p:nvSpPr>
          <p:spPr bwMode="auto">
            <a:xfrm>
              <a:off x="576" y="1104"/>
              <a:ext cx="240" cy="480"/>
            </a:xfrm>
            <a:prstGeom prst="ellipse">
              <a:avLst/>
            </a:prstGeom>
            <a:noFill/>
            <a:ln w="28575">
              <a:solidFill>
                <a:srgbClr val="FFFF00"/>
              </a:solidFill>
              <a:round/>
              <a:headEnd/>
              <a:tailEnd/>
            </a:ln>
          </p:spPr>
          <p:txBody>
            <a:bodyPr wrap="none" anchor="ctr"/>
            <a:lstStyle/>
            <a:p>
              <a:endParaRPr lang="en-GB"/>
            </a:p>
          </p:txBody>
        </p:sp>
      </p:grpSp>
      <p:graphicFrame>
        <p:nvGraphicFramePr>
          <p:cNvPr id="84002" name="Group 34"/>
          <p:cNvGraphicFramePr>
            <a:graphicFrameLocks noGrp="1"/>
          </p:cNvGraphicFramePr>
          <p:nvPr>
            <p:ph sz="half" idx="2"/>
          </p:nvPr>
        </p:nvGraphicFramePr>
        <p:xfrm>
          <a:off x="611188" y="5589588"/>
          <a:ext cx="6697662" cy="609600"/>
        </p:xfrm>
        <a:graphic>
          <a:graphicData uri="http://schemas.openxmlformats.org/drawingml/2006/table">
            <a:tbl>
              <a:tblPr/>
              <a:tblGrid>
                <a:gridCol w="2232025">
                  <a:extLst>
                    <a:ext uri="{9D8B030D-6E8A-4147-A177-3AD203B41FA5}">
                      <a16:colId xmlns:a16="http://schemas.microsoft.com/office/drawing/2014/main" val="20000"/>
                    </a:ext>
                  </a:extLst>
                </a:gridCol>
                <a:gridCol w="2233612">
                  <a:extLst>
                    <a:ext uri="{9D8B030D-6E8A-4147-A177-3AD203B41FA5}">
                      <a16:colId xmlns:a16="http://schemas.microsoft.com/office/drawing/2014/main" val="20001"/>
                    </a:ext>
                  </a:extLst>
                </a:gridCol>
                <a:gridCol w="2232025">
                  <a:extLst>
                    <a:ext uri="{9D8B030D-6E8A-4147-A177-3AD203B41FA5}">
                      <a16:colId xmlns:a16="http://schemas.microsoft.com/office/drawing/2014/main" val="20002"/>
                    </a:ext>
                  </a:extLst>
                </a:gridCol>
              </a:tblGrid>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T2 inferior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T2 medial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T2 superior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FLAIR inferior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FLAIR medial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panose="020B0604020202020204" pitchFamily="34" charset="0"/>
                        </a:rPr>
                        <a:t>FLAIR superior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8" name="Text Box 35"/>
          <p:cNvSpPr txBox="1">
            <a:spLocks noChangeArrowheads="1"/>
          </p:cNvSpPr>
          <p:nvPr/>
        </p:nvSpPr>
        <p:spPr bwMode="auto">
          <a:xfrm>
            <a:off x="179388" y="6461125"/>
            <a:ext cx="7993062"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2"/>
          <p:cNvGrpSpPr>
            <a:grpSpLocks/>
          </p:cNvGrpSpPr>
          <p:nvPr/>
        </p:nvGrpSpPr>
        <p:grpSpPr bwMode="auto">
          <a:xfrm>
            <a:off x="1403350" y="260350"/>
            <a:ext cx="6911975" cy="4322763"/>
            <a:chOff x="204" y="571"/>
            <a:chExt cx="5372" cy="3584"/>
          </a:xfrm>
        </p:grpSpPr>
        <p:pic>
          <p:nvPicPr>
            <p:cNvPr id="91139" name="Picture 8"/>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91140" name="Picture 9"/>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91141" name="Picture 10"/>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91142" name="Picture 13"/>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91143" name="Picture 14"/>
            <p:cNvPicPr preferRelativeResize="0">
              <a:picLocks noChangeArrowheads="1"/>
            </p:cNvPicPr>
            <p:nvPr/>
          </p:nvPicPr>
          <p:blipFill>
            <a:blip r:embed="rId7"/>
            <a:srcRect/>
            <a:stretch>
              <a:fillRect/>
            </a:stretch>
          </p:blipFill>
          <p:spPr bwMode="auto">
            <a:xfrm>
              <a:off x="4057" y="572"/>
              <a:ext cx="1519" cy="1768"/>
            </a:xfrm>
            <a:prstGeom prst="rect">
              <a:avLst/>
            </a:prstGeom>
            <a:noFill/>
            <a:ln w="9525">
              <a:noFill/>
              <a:miter lim="800000"/>
              <a:headEnd/>
              <a:tailEnd/>
            </a:ln>
          </p:spPr>
        </p:pic>
        <p:pic>
          <p:nvPicPr>
            <p:cNvPr id="91144" name="Picture 15"/>
            <p:cNvPicPr preferRelativeResize="0">
              <a:picLocks noChangeArrowheads="1"/>
            </p:cNvPicPr>
            <p:nvPr/>
          </p:nvPicPr>
          <p:blipFill>
            <a:blip r:embed="rId8"/>
            <a:srcRect/>
            <a:stretch>
              <a:fillRect/>
            </a:stretch>
          </p:blipFill>
          <p:spPr bwMode="auto">
            <a:xfrm>
              <a:off x="2108" y="572"/>
              <a:ext cx="1519" cy="1768"/>
            </a:xfrm>
            <a:prstGeom prst="rect">
              <a:avLst/>
            </a:prstGeom>
            <a:noFill/>
            <a:ln w="9525">
              <a:noFill/>
              <a:miter lim="800000"/>
              <a:headEnd/>
              <a:tailEnd/>
            </a:ln>
          </p:spPr>
        </p:pic>
      </p:grpSp>
      <p:sp>
        <p:nvSpPr>
          <p:cNvPr id="91145"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13</a:t>
            </a:r>
            <a:endParaRPr lang="en-US" altLang="en-US" sz="3600">
              <a:solidFill>
                <a:schemeClr val="tx2"/>
              </a:solidFill>
            </a:endParaRPr>
          </a:p>
        </p:txBody>
      </p:sp>
      <p:sp>
        <p:nvSpPr>
          <p:cNvPr id="91146"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91147" name="Text Box 24"/>
          <p:cNvSpPr txBox="1">
            <a:spLocks noChangeArrowheads="1"/>
          </p:cNvSpPr>
          <p:nvPr/>
        </p:nvSpPr>
        <p:spPr bwMode="auto">
          <a:xfrm>
            <a:off x="323850" y="50133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2</a:t>
            </a:r>
          </a:p>
          <a:p>
            <a:pPr marL="987425" indent="-987425"/>
            <a:r>
              <a:rPr lang="en-GB" altLang="en-US" sz="1400">
                <a:solidFill>
                  <a:schemeClr val="tx2"/>
                </a:solidFill>
              </a:rPr>
              <a:t>	Longstreth	5</a:t>
            </a:r>
          </a:p>
          <a:p>
            <a:pPr marL="987425" indent="-987425"/>
            <a:r>
              <a:rPr lang="en-GB" altLang="en-US" sz="1400">
                <a:solidFill>
                  <a:schemeClr val="tx2"/>
                </a:solidFill>
              </a:rPr>
              <a:t>	Wahlund		3</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2"/>
          <p:cNvGrpSpPr>
            <a:grpSpLocks/>
          </p:cNvGrpSpPr>
          <p:nvPr/>
        </p:nvGrpSpPr>
        <p:grpSpPr bwMode="auto">
          <a:xfrm>
            <a:off x="1403350" y="333375"/>
            <a:ext cx="6985000" cy="4538663"/>
            <a:chOff x="204" y="571"/>
            <a:chExt cx="5372" cy="3593"/>
          </a:xfrm>
        </p:grpSpPr>
        <p:pic>
          <p:nvPicPr>
            <p:cNvPr id="51205" name="Picture 8" descr="CN108657_T2_l2"/>
            <p:cNvPicPr preferRelativeResize="0">
              <a:picLocks noChangeArrowheads="1"/>
            </p:cNvPicPr>
            <p:nvPr/>
          </p:nvPicPr>
          <p:blipFill>
            <a:blip r:embed="rId3"/>
            <a:srcRect/>
            <a:stretch>
              <a:fillRect/>
            </a:stretch>
          </p:blipFill>
          <p:spPr bwMode="auto">
            <a:xfrm>
              <a:off x="2108" y="572"/>
              <a:ext cx="1519" cy="1768"/>
            </a:xfrm>
            <a:prstGeom prst="rect">
              <a:avLst/>
            </a:prstGeom>
            <a:noFill/>
            <a:ln w="9525">
              <a:noFill/>
              <a:miter lim="800000"/>
              <a:headEnd/>
              <a:tailEnd/>
            </a:ln>
          </p:spPr>
        </p:pic>
        <p:pic>
          <p:nvPicPr>
            <p:cNvPr id="51206" name="Picture 9" descr="CN108657_T2_basal"/>
            <p:cNvPicPr preferRelativeResize="0">
              <a:picLocks noChangeArrowheads="1"/>
            </p:cNvPicPr>
            <p:nvPr/>
          </p:nvPicPr>
          <p:blipFill>
            <a:blip r:embed="rId4"/>
            <a:srcRect/>
            <a:stretch>
              <a:fillRect/>
            </a:stretch>
          </p:blipFill>
          <p:spPr bwMode="auto">
            <a:xfrm>
              <a:off x="204" y="571"/>
              <a:ext cx="1519" cy="1768"/>
            </a:xfrm>
            <a:prstGeom prst="rect">
              <a:avLst/>
            </a:prstGeom>
            <a:noFill/>
            <a:ln w="9525">
              <a:noFill/>
              <a:miter lim="800000"/>
              <a:headEnd/>
              <a:tailEnd/>
            </a:ln>
          </p:spPr>
        </p:pic>
        <p:pic>
          <p:nvPicPr>
            <p:cNvPr id="51207" name="Picture 10" descr="CN108657_T2_cs"/>
            <p:cNvPicPr preferRelativeResize="0">
              <a:picLocks noChangeArrowheads="1"/>
            </p:cNvPicPr>
            <p:nvPr/>
          </p:nvPicPr>
          <p:blipFill>
            <a:blip r:embed="rId5"/>
            <a:srcRect/>
            <a:stretch>
              <a:fillRect/>
            </a:stretch>
          </p:blipFill>
          <p:spPr bwMode="auto">
            <a:xfrm>
              <a:off x="4057" y="572"/>
              <a:ext cx="1519" cy="1768"/>
            </a:xfrm>
            <a:prstGeom prst="rect">
              <a:avLst/>
            </a:prstGeom>
            <a:noFill/>
            <a:ln w="9525">
              <a:noFill/>
              <a:miter lim="800000"/>
              <a:headEnd/>
              <a:tailEnd/>
            </a:ln>
          </p:spPr>
        </p:pic>
        <p:pic>
          <p:nvPicPr>
            <p:cNvPr id="51208" name="Picture 14" descr="CN108657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51209" name="Picture 15" descr="CN108657_F_cs"/>
            <p:cNvPicPr preferRelativeResize="0">
              <a:picLocks noChangeArrowheads="1"/>
            </p:cNvPicPr>
            <p:nvPr/>
          </p:nvPicPr>
          <p:blipFill>
            <a:blip r:embed="rId7"/>
            <a:srcRect/>
            <a:stretch>
              <a:fillRect/>
            </a:stretch>
          </p:blipFill>
          <p:spPr bwMode="auto">
            <a:xfrm>
              <a:off x="4057" y="2396"/>
              <a:ext cx="1519" cy="1768"/>
            </a:xfrm>
            <a:prstGeom prst="rect">
              <a:avLst/>
            </a:prstGeom>
            <a:noFill/>
            <a:ln w="9525">
              <a:noFill/>
              <a:miter lim="800000"/>
              <a:headEnd/>
              <a:tailEnd/>
            </a:ln>
          </p:spPr>
        </p:pic>
        <p:pic>
          <p:nvPicPr>
            <p:cNvPr id="51210" name="Picture 16" descr="CN108657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51202"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14</a:t>
            </a:r>
            <a:endParaRPr lang="en-US" altLang="en-US" sz="3600">
              <a:solidFill>
                <a:schemeClr val="tx2"/>
              </a:solidFill>
            </a:endParaRPr>
          </a:p>
        </p:txBody>
      </p:sp>
      <p:sp>
        <p:nvSpPr>
          <p:cNvPr id="51203"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51204" name="Text Box 24"/>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2"/>
          <p:cNvGrpSpPr>
            <a:grpSpLocks/>
          </p:cNvGrpSpPr>
          <p:nvPr/>
        </p:nvGrpSpPr>
        <p:grpSpPr bwMode="auto">
          <a:xfrm>
            <a:off x="1403350" y="333375"/>
            <a:ext cx="6985000" cy="4538663"/>
            <a:chOff x="204" y="571"/>
            <a:chExt cx="5372" cy="3593"/>
          </a:xfrm>
        </p:grpSpPr>
        <p:pic>
          <p:nvPicPr>
            <p:cNvPr id="93187" name="Picture 8" descr="CN108657_T2_l2"/>
            <p:cNvPicPr preferRelativeResize="0">
              <a:picLocks noChangeArrowheads="1"/>
            </p:cNvPicPr>
            <p:nvPr/>
          </p:nvPicPr>
          <p:blipFill>
            <a:blip r:embed="rId3"/>
            <a:srcRect/>
            <a:stretch>
              <a:fillRect/>
            </a:stretch>
          </p:blipFill>
          <p:spPr bwMode="auto">
            <a:xfrm>
              <a:off x="2108" y="572"/>
              <a:ext cx="1519" cy="1768"/>
            </a:xfrm>
            <a:prstGeom prst="rect">
              <a:avLst/>
            </a:prstGeom>
            <a:noFill/>
            <a:ln w="9525">
              <a:noFill/>
              <a:miter lim="800000"/>
              <a:headEnd/>
              <a:tailEnd/>
            </a:ln>
          </p:spPr>
        </p:pic>
        <p:pic>
          <p:nvPicPr>
            <p:cNvPr id="93188" name="Picture 9" descr="CN108657_T2_basal"/>
            <p:cNvPicPr preferRelativeResize="0">
              <a:picLocks noChangeArrowheads="1"/>
            </p:cNvPicPr>
            <p:nvPr/>
          </p:nvPicPr>
          <p:blipFill>
            <a:blip r:embed="rId4"/>
            <a:srcRect/>
            <a:stretch>
              <a:fillRect/>
            </a:stretch>
          </p:blipFill>
          <p:spPr bwMode="auto">
            <a:xfrm>
              <a:off x="204" y="571"/>
              <a:ext cx="1519" cy="1768"/>
            </a:xfrm>
            <a:prstGeom prst="rect">
              <a:avLst/>
            </a:prstGeom>
            <a:noFill/>
            <a:ln w="9525">
              <a:noFill/>
              <a:miter lim="800000"/>
              <a:headEnd/>
              <a:tailEnd/>
            </a:ln>
          </p:spPr>
        </p:pic>
        <p:pic>
          <p:nvPicPr>
            <p:cNvPr id="93189" name="Picture 10" descr="CN108657_T2_cs"/>
            <p:cNvPicPr preferRelativeResize="0">
              <a:picLocks noChangeArrowheads="1"/>
            </p:cNvPicPr>
            <p:nvPr/>
          </p:nvPicPr>
          <p:blipFill>
            <a:blip r:embed="rId5"/>
            <a:srcRect/>
            <a:stretch>
              <a:fillRect/>
            </a:stretch>
          </p:blipFill>
          <p:spPr bwMode="auto">
            <a:xfrm>
              <a:off x="4057" y="572"/>
              <a:ext cx="1519" cy="1768"/>
            </a:xfrm>
            <a:prstGeom prst="rect">
              <a:avLst/>
            </a:prstGeom>
            <a:noFill/>
            <a:ln w="9525">
              <a:noFill/>
              <a:miter lim="800000"/>
              <a:headEnd/>
              <a:tailEnd/>
            </a:ln>
          </p:spPr>
        </p:pic>
        <p:pic>
          <p:nvPicPr>
            <p:cNvPr id="93190" name="Picture 14" descr="CN108657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93191" name="Picture 15" descr="CN108657_F_cs"/>
            <p:cNvPicPr preferRelativeResize="0">
              <a:picLocks noChangeArrowheads="1"/>
            </p:cNvPicPr>
            <p:nvPr/>
          </p:nvPicPr>
          <p:blipFill>
            <a:blip r:embed="rId7"/>
            <a:srcRect/>
            <a:stretch>
              <a:fillRect/>
            </a:stretch>
          </p:blipFill>
          <p:spPr bwMode="auto">
            <a:xfrm>
              <a:off x="4057" y="2396"/>
              <a:ext cx="1519" cy="1768"/>
            </a:xfrm>
            <a:prstGeom prst="rect">
              <a:avLst/>
            </a:prstGeom>
            <a:noFill/>
            <a:ln w="9525">
              <a:noFill/>
              <a:miter lim="800000"/>
              <a:headEnd/>
              <a:tailEnd/>
            </a:ln>
          </p:spPr>
        </p:pic>
        <p:pic>
          <p:nvPicPr>
            <p:cNvPr id="93192" name="Picture 16" descr="CN108657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93193" name="Rectangle 19"/>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14</a:t>
            </a:r>
            <a:endParaRPr lang="en-US" altLang="en-US" sz="3600">
              <a:solidFill>
                <a:schemeClr val="tx2"/>
              </a:solidFill>
            </a:endParaRPr>
          </a:p>
        </p:txBody>
      </p:sp>
      <p:sp>
        <p:nvSpPr>
          <p:cNvPr id="93194" name="Text Box 23"/>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93195" name="Text Box 24"/>
          <p:cNvSpPr txBox="1">
            <a:spLocks noChangeArrowheads="1"/>
          </p:cNvSpPr>
          <p:nvPr/>
        </p:nvSpPr>
        <p:spPr bwMode="auto">
          <a:xfrm>
            <a:off x="323850" y="51577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2</a:t>
            </a:r>
          </a:p>
          <a:p>
            <a:pPr marL="987425" indent="-987425"/>
            <a:r>
              <a:rPr lang="en-GB" altLang="en-US" sz="1400">
                <a:solidFill>
                  <a:schemeClr val="tx2"/>
                </a:solidFill>
              </a:rPr>
              <a:t>	Longstreth	6</a:t>
            </a:r>
          </a:p>
          <a:p>
            <a:pPr marL="987425" indent="-987425"/>
            <a:r>
              <a:rPr lang="en-GB" altLang="en-US" sz="1400">
                <a:solidFill>
                  <a:schemeClr val="tx2"/>
                </a:solidFill>
              </a:rPr>
              <a:t>	Wahlund		2.5</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21"/>
          <p:cNvGrpSpPr>
            <a:grpSpLocks/>
          </p:cNvGrpSpPr>
          <p:nvPr/>
        </p:nvGrpSpPr>
        <p:grpSpPr bwMode="auto">
          <a:xfrm>
            <a:off x="1692275" y="260350"/>
            <a:ext cx="6696075" cy="4899025"/>
            <a:chOff x="204" y="571"/>
            <a:chExt cx="5372" cy="3584"/>
          </a:xfrm>
        </p:grpSpPr>
        <p:pic>
          <p:nvPicPr>
            <p:cNvPr id="53253" name="Picture 7" descr="CN372974_T2_basal"/>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53254" name="Picture 8" descr="CN372974_T2_cs"/>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53255" name="Picture 9" descr="CN372974_T2_l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53256" name="Picture 13" descr="CN374974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53257" name="Picture 14" descr="CN372974_F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53258" name="Picture 15" descr="CN372974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53250"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15</a:t>
            </a:r>
            <a:endParaRPr lang="en-US" altLang="en-US" sz="3600">
              <a:solidFill>
                <a:schemeClr val="tx2"/>
              </a:solidFill>
            </a:endParaRPr>
          </a:p>
        </p:txBody>
      </p:sp>
      <p:sp>
        <p:nvSpPr>
          <p:cNvPr id="53251" name="Text Box 22"/>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53252" name="Text Box 23"/>
          <p:cNvSpPr txBox="1">
            <a:spLocks noChangeArrowheads="1"/>
          </p:cNvSpPr>
          <p:nvPr/>
        </p:nvSpPr>
        <p:spPr bwMode="auto">
          <a:xfrm>
            <a:off x="323850" y="53006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1"/>
          <p:cNvGrpSpPr>
            <a:grpSpLocks/>
          </p:cNvGrpSpPr>
          <p:nvPr/>
        </p:nvGrpSpPr>
        <p:grpSpPr bwMode="auto">
          <a:xfrm>
            <a:off x="1692275" y="260350"/>
            <a:ext cx="6696075" cy="4899025"/>
            <a:chOff x="204" y="571"/>
            <a:chExt cx="5372" cy="3584"/>
          </a:xfrm>
        </p:grpSpPr>
        <p:pic>
          <p:nvPicPr>
            <p:cNvPr id="95235" name="Picture 7" descr="CN372974_T2_basal"/>
            <p:cNvPicPr preferRelativeResize="0">
              <a:picLocks noChangeArrowheads="1"/>
            </p:cNvPicPr>
            <p:nvPr/>
          </p:nvPicPr>
          <p:blipFill>
            <a:blip r:embed="rId3"/>
            <a:srcRect/>
            <a:stretch>
              <a:fillRect/>
            </a:stretch>
          </p:blipFill>
          <p:spPr bwMode="auto">
            <a:xfrm>
              <a:off x="204" y="571"/>
              <a:ext cx="1519" cy="1768"/>
            </a:xfrm>
            <a:prstGeom prst="rect">
              <a:avLst/>
            </a:prstGeom>
            <a:noFill/>
            <a:ln w="9525">
              <a:noFill/>
              <a:miter lim="800000"/>
              <a:headEnd/>
              <a:tailEnd/>
            </a:ln>
          </p:spPr>
        </p:pic>
        <p:pic>
          <p:nvPicPr>
            <p:cNvPr id="95236" name="Picture 8" descr="CN372974_T2_cs"/>
            <p:cNvPicPr preferRelativeResize="0">
              <a:picLocks noChangeArrowheads="1"/>
            </p:cNvPicPr>
            <p:nvPr/>
          </p:nvPicPr>
          <p:blipFill>
            <a:blip r:embed="rId4"/>
            <a:srcRect/>
            <a:stretch>
              <a:fillRect/>
            </a:stretch>
          </p:blipFill>
          <p:spPr bwMode="auto">
            <a:xfrm>
              <a:off x="4057" y="571"/>
              <a:ext cx="1519" cy="1768"/>
            </a:xfrm>
            <a:prstGeom prst="rect">
              <a:avLst/>
            </a:prstGeom>
            <a:noFill/>
            <a:ln w="9525">
              <a:noFill/>
              <a:miter lim="800000"/>
              <a:headEnd/>
              <a:tailEnd/>
            </a:ln>
          </p:spPr>
        </p:pic>
        <p:pic>
          <p:nvPicPr>
            <p:cNvPr id="95237" name="Picture 9" descr="CN372974_T2_l2"/>
            <p:cNvPicPr preferRelativeResize="0">
              <a:picLocks noChangeArrowheads="1"/>
            </p:cNvPicPr>
            <p:nvPr/>
          </p:nvPicPr>
          <p:blipFill>
            <a:blip r:embed="rId5"/>
            <a:srcRect/>
            <a:stretch>
              <a:fillRect/>
            </a:stretch>
          </p:blipFill>
          <p:spPr bwMode="auto">
            <a:xfrm>
              <a:off x="2108" y="571"/>
              <a:ext cx="1519" cy="1768"/>
            </a:xfrm>
            <a:prstGeom prst="rect">
              <a:avLst/>
            </a:prstGeom>
            <a:noFill/>
            <a:ln w="9525">
              <a:noFill/>
              <a:miter lim="800000"/>
              <a:headEnd/>
              <a:tailEnd/>
            </a:ln>
          </p:spPr>
        </p:pic>
        <p:pic>
          <p:nvPicPr>
            <p:cNvPr id="95238" name="Picture 13" descr="CN374974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95239" name="Picture 14" descr="CN372974_F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95240" name="Picture 15" descr="CN372974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95241" name="Rectangle 18"/>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15</a:t>
            </a:r>
            <a:endParaRPr lang="en-US" altLang="en-US" sz="3600">
              <a:solidFill>
                <a:schemeClr val="tx2"/>
              </a:solidFill>
            </a:endParaRPr>
          </a:p>
        </p:txBody>
      </p:sp>
      <p:sp>
        <p:nvSpPr>
          <p:cNvPr id="95242" name="Text Box 22"/>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95243" name="Text Box 23"/>
          <p:cNvSpPr txBox="1">
            <a:spLocks noChangeArrowheads="1"/>
          </p:cNvSpPr>
          <p:nvPr/>
        </p:nvSpPr>
        <p:spPr bwMode="auto">
          <a:xfrm>
            <a:off x="323850" y="5300663"/>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7</a:t>
            </a:r>
          </a:p>
          <a:p>
            <a:pPr marL="987425" indent="-987425"/>
            <a:r>
              <a:rPr lang="en-GB" altLang="en-US" sz="1400">
                <a:solidFill>
                  <a:schemeClr val="tx2"/>
                </a:solidFill>
              </a:rPr>
              <a:t>	Wahlund		3</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149"/>
          <p:cNvGrpSpPr>
            <a:grpSpLocks/>
          </p:cNvGrpSpPr>
          <p:nvPr/>
        </p:nvGrpSpPr>
        <p:grpSpPr bwMode="auto">
          <a:xfrm>
            <a:off x="1116013" y="188913"/>
            <a:ext cx="7200900" cy="4683125"/>
            <a:chOff x="204" y="571"/>
            <a:chExt cx="5372" cy="3584"/>
          </a:xfrm>
        </p:grpSpPr>
        <p:pic>
          <p:nvPicPr>
            <p:cNvPr id="55301" name="Picture 132"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55302" name="Picture 133"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55303" name="Picture 134"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55304" name="Picture 137"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55305" name="Picture 138"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55306" name="Picture 139"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55298" name="Rectangle 146"/>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16</a:t>
            </a:r>
            <a:endParaRPr lang="en-US" altLang="en-US" sz="3600">
              <a:solidFill>
                <a:schemeClr val="tx2"/>
              </a:solidFill>
            </a:endParaRPr>
          </a:p>
        </p:txBody>
      </p:sp>
      <p:sp>
        <p:nvSpPr>
          <p:cNvPr id="55299" name="Text Box 151"/>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55300" name="Text Box 152"/>
          <p:cNvSpPr txBox="1">
            <a:spLocks noChangeArrowheads="1"/>
          </p:cNvSpPr>
          <p:nvPr/>
        </p:nvSpPr>
        <p:spPr bwMode="auto">
          <a:xfrm>
            <a:off x="323850"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149"/>
          <p:cNvGrpSpPr>
            <a:grpSpLocks/>
          </p:cNvGrpSpPr>
          <p:nvPr/>
        </p:nvGrpSpPr>
        <p:grpSpPr bwMode="auto">
          <a:xfrm>
            <a:off x="1116013" y="188913"/>
            <a:ext cx="7200900" cy="4683125"/>
            <a:chOff x="204" y="571"/>
            <a:chExt cx="5372" cy="3584"/>
          </a:xfrm>
        </p:grpSpPr>
        <p:pic>
          <p:nvPicPr>
            <p:cNvPr id="97283" name="Picture 132"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97284" name="Picture 133"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97285" name="Picture 134"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97286" name="Picture 137"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97287" name="Picture 138"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97288" name="Picture 139"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97289" name="Rectangle 146"/>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16</a:t>
            </a:r>
            <a:endParaRPr lang="en-US" altLang="en-US" sz="3600">
              <a:solidFill>
                <a:schemeClr val="tx2"/>
              </a:solidFill>
            </a:endParaRPr>
          </a:p>
        </p:txBody>
      </p:sp>
      <p:sp>
        <p:nvSpPr>
          <p:cNvPr id="97290" name="Text Box 151"/>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97291" name="Text Box 152"/>
          <p:cNvSpPr txBox="1">
            <a:spLocks noChangeArrowheads="1"/>
          </p:cNvSpPr>
          <p:nvPr/>
        </p:nvSpPr>
        <p:spPr bwMode="auto">
          <a:xfrm>
            <a:off x="323850"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7</a:t>
            </a:r>
          </a:p>
          <a:p>
            <a:pPr marL="987425" indent="-987425"/>
            <a:r>
              <a:rPr lang="en-GB" altLang="en-US" sz="1400">
                <a:solidFill>
                  <a:schemeClr val="tx2"/>
                </a:solidFill>
              </a:rPr>
              <a:t>	Wahlund		2.5</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6"/>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17</a:t>
            </a:r>
            <a:endParaRPr lang="en-US" altLang="en-US" sz="3600">
              <a:solidFill>
                <a:schemeClr val="tx2"/>
              </a:solidFill>
            </a:endParaRPr>
          </a:p>
        </p:txBody>
      </p:sp>
      <p:grpSp>
        <p:nvGrpSpPr>
          <p:cNvPr id="57346" name="Group 53"/>
          <p:cNvGrpSpPr>
            <a:grpSpLocks/>
          </p:cNvGrpSpPr>
          <p:nvPr/>
        </p:nvGrpSpPr>
        <p:grpSpPr bwMode="auto">
          <a:xfrm>
            <a:off x="1258888" y="188913"/>
            <a:ext cx="6985000" cy="4754562"/>
            <a:chOff x="204" y="571"/>
            <a:chExt cx="5372" cy="3584"/>
          </a:xfrm>
        </p:grpSpPr>
        <p:pic>
          <p:nvPicPr>
            <p:cNvPr id="57349" name="Picture 33"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57350" name="Picture 34"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57351" name="Picture 35" descr="l2fl"/>
            <p:cNvPicPr preferRelativeResize="0">
              <a:picLocks noChangeArrowheads="1"/>
            </p:cNvPicPr>
            <p:nvPr/>
          </p:nvPicPr>
          <p:blipFill>
            <a:blip r:embed="rId5"/>
            <a:srcRect/>
            <a:stretch>
              <a:fillRect/>
            </a:stretch>
          </p:blipFill>
          <p:spPr bwMode="auto">
            <a:xfrm>
              <a:off x="2107" y="2387"/>
              <a:ext cx="1519" cy="1768"/>
            </a:xfrm>
            <a:prstGeom prst="rect">
              <a:avLst/>
            </a:prstGeom>
            <a:noFill/>
            <a:ln w="9525">
              <a:noFill/>
              <a:miter lim="800000"/>
              <a:headEnd/>
              <a:tailEnd/>
            </a:ln>
          </p:spPr>
        </p:pic>
        <p:pic>
          <p:nvPicPr>
            <p:cNvPr id="57352" name="Picture 38" descr="basalt2"/>
            <p:cNvPicPr preferRelativeResize="0">
              <a:picLocks noChangeArrowheads="1"/>
            </p:cNvPicPr>
            <p:nvPr/>
          </p:nvPicPr>
          <p:blipFill>
            <a:blip r:embed="rId6"/>
            <a:srcRect/>
            <a:stretch>
              <a:fillRect/>
            </a:stretch>
          </p:blipFill>
          <p:spPr bwMode="auto">
            <a:xfrm>
              <a:off x="204" y="572"/>
              <a:ext cx="1519" cy="1768"/>
            </a:xfrm>
            <a:prstGeom prst="rect">
              <a:avLst/>
            </a:prstGeom>
            <a:noFill/>
            <a:ln w="9525">
              <a:noFill/>
              <a:miter lim="800000"/>
              <a:headEnd/>
              <a:tailEnd/>
            </a:ln>
          </p:spPr>
        </p:pic>
        <p:pic>
          <p:nvPicPr>
            <p:cNvPr id="57353" name="Picture 39"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57354" name="Picture 40" descr="l2t2"/>
            <p:cNvPicPr preferRelativeResize="0">
              <a:picLocks noChangeArrowheads="1"/>
            </p:cNvPicPr>
            <p:nvPr/>
          </p:nvPicPr>
          <p:blipFill>
            <a:blip r:embed="rId8"/>
            <a:srcRect/>
            <a:stretch>
              <a:fillRect/>
            </a:stretch>
          </p:blipFill>
          <p:spPr bwMode="auto">
            <a:xfrm>
              <a:off x="2108" y="571"/>
              <a:ext cx="1518" cy="1768"/>
            </a:xfrm>
            <a:prstGeom prst="rect">
              <a:avLst/>
            </a:prstGeom>
            <a:noFill/>
            <a:ln w="9525">
              <a:noFill/>
              <a:miter lim="800000"/>
              <a:headEnd/>
              <a:tailEnd/>
            </a:ln>
          </p:spPr>
        </p:pic>
        <p:sp>
          <p:nvSpPr>
            <p:cNvPr id="57355" name="Line 48"/>
            <p:cNvSpPr>
              <a:spLocks noChangeShapeType="1"/>
            </p:cNvSpPr>
            <p:nvPr/>
          </p:nvSpPr>
          <p:spPr bwMode="auto">
            <a:xfrm>
              <a:off x="2016" y="2880"/>
              <a:ext cx="288" cy="144"/>
            </a:xfrm>
            <a:prstGeom prst="line">
              <a:avLst/>
            </a:prstGeom>
            <a:noFill/>
            <a:ln w="38100">
              <a:solidFill>
                <a:srgbClr val="FFFF00"/>
              </a:solidFill>
              <a:round/>
              <a:headEnd/>
              <a:tailEnd type="triangle" w="med" len="med"/>
            </a:ln>
          </p:spPr>
          <p:txBody>
            <a:bodyPr/>
            <a:lstStyle/>
            <a:p>
              <a:endParaRPr lang="en-US"/>
            </a:p>
          </p:txBody>
        </p:sp>
        <p:sp>
          <p:nvSpPr>
            <p:cNvPr id="57356" name="Line 49"/>
            <p:cNvSpPr>
              <a:spLocks noChangeShapeType="1"/>
            </p:cNvSpPr>
            <p:nvPr/>
          </p:nvSpPr>
          <p:spPr bwMode="auto">
            <a:xfrm>
              <a:off x="2016" y="1104"/>
              <a:ext cx="288" cy="144"/>
            </a:xfrm>
            <a:prstGeom prst="line">
              <a:avLst/>
            </a:prstGeom>
            <a:noFill/>
            <a:ln w="38100">
              <a:solidFill>
                <a:srgbClr val="FFFF00"/>
              </a:solidFill>
              <a:round/>
              <a:headEnd/>
              <a:tailEnd type="triangle" w="med" len="med"/>
            </a:ln>
          </p:spPr>
          <p:txBody>
            <a:bodyPr/>
            <a:lstStyle/>
            <a:p>
              <a:endParaRPr lang="en-US"/>
            </a:p>
          </p:txBody>
        </p:sp>
        <p:sp>
          <p:nvSpPr>
            <p:cNvPr id="57357" name="Line 50"/>
            <p:cNvSpPr>
              <a:spLocks noChangeShapeType="1"/>
            </p:cNvSpPr>
            <p:nvPr/>
          </p:nvSpPr>
          <p:spPr bwMode="auto">
            <a:xfrm>
              <a:off x="2064" y="960"/>
              <a:ext cx="288" cy="144"/>
            </a:xfrm>
            <a:prstGeom prst="line">
              <a:avLst/>
            </a:prstGeom>
            <a:noFill/>
            <a:ln w="38100">
              <a:solidFill>
                <a:srgbClr val="FFFF00"/>
              </a:solidFill>
              <a:round/>
              <a:headEnd/>
              <a:tailEnd type="triangle" w="med" len="med"/>
            </a:ln>
          </p:spPr>
          <p:txBody>
            <a:bodyPr/>
            <a:lstStyle/>
            <a:p>
              <a:endParaRPr lang="en-US"/>
            </a:p>
          </p:txBody>
        </p:sp>
        <p:sp>
          <p:nvSpPr>
            <p:cNvPr id="57358" name="Line 51"/>
            <p:cNvSpPr>
              <a:spLocks noChangeShapeType="1"/>
            </p:cNvSpPr>
            <p:nvPr/>
          </p:nvSpPr>
          <p:spPr bwMode="auto">
            <a:xfrm>
              <a:off x="4032" y="3024"/>
              <a:ext cx="288" cy="144"/>
            </a:xfrm>
            <a:prstGeom prst="line">
              <a:avLst/>
            </a:prstGeom>
            <a:noFill/>
            <a:ln w="38100">
              <a:solidFill>
                <a:srgbClr val="FFFF00"/>
              </a:solidFill>
              <a:round/>
              <a:headEnd/>
              <a:tailEnd type="triangle" w="med" len="med"/>
            </a:ln>
          </p:spPr>
          <p:txBody>
            <a:bodyPr/>
            <a:lstStyle/>
            <a:p>
              <a:endParaRPr lang="en-US"/>
            </a:p>
          </p:txBody>
        </p:sp>
      </p:grpSp>
      <p:sp>
        <p:nvSpPr>
          <p:cNvPr id="57347" name="Text Box 5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57348" name="Text Box 55"/>
          <p:cNvSpPr txBox="1">
            <a:spLocks noChangeArrowheads="1"/>
          </p:cNvSpPr>
          <p:nvPr/>
        </p:nvSpPr>
        <p:spPr bwMode="auto">
          <a:xfrm>
            <a:off x="323850" y="5013325"/>
            <a:ext cx="7343775" cy="1217613"/>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sz="1400">
                <a:solidFill>
                  <a:schemeClr val="tx2"/>
                </a:solidFill>
              </a:rPr>
              <a:t>Comments:  </a:t>
            </a:r>
            <a:r>
              <a:rPr lang="en-GB" altLang="en-US" sz="1400" b="0">
                <a:solidFill>
                  <a:schemeClr val="tx2"/>
                </a:solidFill>
              </a:rPr>
              <a:t>What do you think the arrows point to? How should this lesion be handled when rating WMH?</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6"/>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17</a:t>
            </a:r>
            <a:endParaRPr lang="en-US" altLang="en-US" sz="3600">
              <a:solidFill>
                <a:schemeClr val="tx2"/>
              </a:solidFill>
            </a:endParaRPr>
          </a:p>
        </p:txBody>
      </p:sp>
      <p:grpSp>
        <p:nvGrpSpPr>
          <p:cNvPr id="99331" name="Group 53"/>
          <p:cNvGrpSpPr>
            <a:grpSpLocks/>
          </p:cNvGrpSpPr>
          <p:nvPr/>
        </p:nvGrpSpPr>
        <p:grpSpPr bwMode="auto">
          <a:xfrm>
            <a:off x="1258888" y="188913"/>
            <a:ext cx="6985000" cy="4754562"/>
            <a:chOff x="204" y="571"/>
            <a:chExt cx="5372" cy="3584"/>
          </a:xfrm>
        </p:grpSpPr>
        <p:pic>
          <p:nvPicPr>
            <p:cNvPr id="99332" name="Picture 33"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99333" name="Picture 34"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99334" name="Picture 35" descr="l2fl"/>
            <p:cNvPicPr preferRelativeResize="0">
              <a:picLocks noChangeArrowheads="1"/>
            </p:cNvPicPr>
            <p:nvPr/>
          </p:nvPicPr>
          <p:blipFill>
            <a:blip r:embed="rId5"/>
            <a:srcRect/>
            <a:stretch>
              <a:fillRect/>
            </a:stretch>
          </p:blipFill>
          <p:spPr bwMode="auto">
            <a:xfrm>
              <a:off x="2107" y="2387"/>
              <a:ext cx="1519" cy="1768"/>
            </a:xfrm>
            <a:prstGeom prst="rect">
              <a:avLst/>
            </a:prstGeom>
            <a:noFill/>
            <a:ln w="9525">
              <a:noFill/>
              <a:miter lim="800000"/>
              <a:headEnd/>
              <a:tailEnd/>
            </a:ln>
          </p:spPr>
        </p:pic>
        <p:pic>
          <p:nvPicPr>
            <p:cNvPr id="99335" name="Picture 38" descr="basalt2"/>
            <p:cNvPicPr preferRelativeResize="0">
              <a:picLocks noChangeArrowheads="1"/>
            </p:cNvPicPr>
            <p:nvPr/>
          </p:nvPicPr>
          <p:blipFill>
            <a:blip r:embed="rId6"/>
            <a:srcRect/>
            <a:stretch>
              <a:fillRect/>
            </a:stretch>
          </p:blipFill>
          <p:spPr bwMode="auto">
            <a:xfrm>
              <a:off x="204" y="572"/>
              <a:ext cx="1519" cy="1768"/>
            </a:xfrm>
            <a:prstGeom prst="rect">
              <a:avLst/>
            </a:prstGeom>
            <a:noFill/>
            <a:ln w="9525">
              <a:noFill/>
              <a:miter lim="800000"/>
              <a:headEnd/>
              <a:tailEnd/>
            </a:ln>
          </p:spPr>
        </p:pic>
        <p:pic>
          <p:nvPicPr>
            <p:cNvPr id="99336" name="Picture 39"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99337" name="Picture 40" descr="l2t2"/>
            <p:cNvPicPr preferRelativeResize="0">
              <a:picLocks noChangeArrowheads="1"/>
            </p:cNvPicPr>
            <p:nvPr/>
          </p:nvPicPr>
          <p:blipFill>
            <a:blip r:embed="rId8"/>
            <a:srcRect/>
            <a:stretch>
              <a:fillRect/>
            </a:stretch>
          </p:blipFill>
          <p:spPr bwMode="auto">
            <a:xfrm>
              <a:off x="2108" y="571"/>
              <a:ext cx="1518" cy="1768"/>
            </a:xfrm>
            <a:prstGeom prst="rect">
              <a:avLst/>
            </a:prstGeom>
            <a:noFill/>
            <a:ln w="9525">
              <a:noFill/>
              <a:miter lim="800000"/>
              <a:headEnd/>
              <a:tailEnd/>
            </a:ln>
          </p:spPr>
        </p:pic>
        <p:sp>
          <p:nvSpPr>
            <p:cNvPr id="99338" name="Line 48"/>
            <p:cNvSpPr>
              <a:spLocks noChangeShapeType="1"/>
            </p:cNvSpPr>
            <p:nvPr/>
          </p:nvSpPr>
          <p:spPr bwMode="auto">
            <a:xfrm>
              <a:off x="2016" y="2880"/>
              <a:ext cx="288" cy="144"/>
            </a:xfrm>
            <a:prstGeom prst="line">
              <a:avLst/>
            </a:prstGeom>
            <a:noFill/>
            <a:ln w="38100">
              <a:solidFill>
                <a:srgbClr val="FFFF00"/>
              </a:solidFill>
              <a:round/>
              <a:headEnd/>
              <a:tailEnd type="triangle" w="med" len="med"/>
            </a:ln>
          </p:spPr>
          <p:txBody>
            <a:bodyPr/>
            <a:lstStyle/>
            <a:p>
              <a:endParaRPr lang="en-US"/>
            </a:p>
          </p:txBody>
        </p:sp>
        <p:sp>
          <p:nvSpPr>
            <p:cNvPr id="99339" name="Line 49"/>
            <p:cNvSpPr>
              <a:spLocks noChangeShapeType="1"/>
            </p:cNvSpPr>
            <p:nvPr/>
          </p:nvSpPr>
          <p:spPr bwMode="auto">
            <a:xfrm>
              <a:off x="2016" y="1104"/>
              <a:ext cx="288" cy="144"/>
            </a:xfrm>
            <a:prstGeom prst="line">
              <a:avLst/>
            </a:prstGeom>
            <a:noFill/>
            <a:ln w="38100">
              <a:solidFill>
                <a:srgbClr val="FFFF00"/>
              </a:solidFill>
              <a:round/>
              <a:headEnd/>
              <a:tailEnd type="triangle" w="med" len="med"/>
            </a:ln>
          </p:spPr>
          <p:txBody>
            <a:bodyPr/>
            <a:lstStyle/>
            <a:p>
              <a:endParaRPr lang="en-US"/>
            </a:p>
          </p:txBody>
        </p:sp>
        <p:sp>
          <p:nvSpPr>
            <p:cNvPr id="99340" name="Line 50"/>
            <p:cNvSpPr>
              <a:spLocks noChangeShapeType="1"/>
            </p:cNvSpPr>
            <p:nvPr/>
          </p:nvSpPr>
          <p:spPr bwMode="auto">
            <a:xfrm>
              <a:off x="2064" y="960"/>
              <a:ext cx="288" cy="144"/>
            </a:xfrm>
            <a:prstGeom prst="line">
              <a:avLst/>
            </a:prstGeom>
            <a:noFill/>
            <a:ln w="38100">
              <a:solidFill>
                <a:srgbClr val="FFFF00"/>
              </a:solidFill>
              <a:round/>
              <a:headEnd/>
              <a:tailEnd type="triangle" w="med" len="med"/>
            </a:ln>
          </p:spPr>
          <p:txBody>
            <a:bodyPr/>
            <a:lstStyle/>
            <a:p>
              <a:endParaRPr lang="en-US"/>
            </a:p>
          </p:txBody>
        </p:sp>
        <p:sp>
          <p:nvSpPr>
            <p:cNvPr id="99341" name="Line 51"/>
            <p:cNvSpPr>
              <a:spLocks noChangeShapeType="1"/>
            </p:cNvSpPr>
            <p:nvPr/>
          </p:nvSpPr>
          <p:spPr bwMode="auto">
            <a:xfrm>
              <a:off x="4032" y="3024"/>
              <a:ext cx="288" cy="144"/>
            </a:xfrm>
            <a:prstGeom prst="line">
              <a:avLst/>
            </a:prstGeom>
            <a:noFill/>
            <a:ln w="38100">
              <a:solidFill>
                <a:srgbClr val="FFFF00"/>
              </a:solidFill>
              <a:round/>
              <a:headEnd/>
              <a:tailEnd type="triangle" w="med" len="med"/>
            </a:ln>
          </p:spPr>
          <p:txBody>
            <a:bodyPr/>
            <a:lstStyle/>
            <a:p>
              <a:endParaRPr lang="en-US"/>
            </a:p>
          </p:txBody>
        </p:sp>
      </p:grpSp>
      <p:sp>
        <p:nvSpPr>
          <p:cNvPr id="99342" name="Text Box 5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99343" name="Text Box 55"/>
          <p:cNvSpPr txBox="1">
            <a:spLocks noChangeArrowheads="1"/>
          </p:cNvSpPr>
          <p:nvPr/>
        </p:nvSpPr>
        <p:spPr bwMode="auto">
          <a:xfrm>
            <a:off x="323850" y="5013325"/>
            <a:ext cx="7343775" cy="1217613"/>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6</a:t>
            </a:r>
          </a:p>
          <a:p>
            <a:pPr marL="987425" indent="-987425"/>
            <a:r>
              <a:rPr lang="en-GB" altLang="en-US" sz="1400">
                <a:solidFill>
                  <a:schemeClr val="tx2"/>
                </a:solidFill>
              </a:rPr>
              <a:t>	Wahlund		3</a:t>
            </a:r>
          </a:p>
          <a:p>
            <a:pPr marL="987425" indent="-987425"/>
            <a:r>
              <a:rPr lang="en-GB" altLang="en-US" sz="1400">
                <a:solidFill>
                  <a:schemeClr val="tx2"/>
                </a:solidFill>
              </a:rPr>
              <a:t>Comments:  </a:t>
            </a:r>
            <a:r>
              <a:rPr lang="en-GB" altLang="en-US" sz="1400" b="0">
                <a:solidFill>
                  <a:schemeClr val="tx2"/>
                </a:solidFill>
              </a:rPr>
              <a:t>This case has a small focal lesion; a right parietal cortical infarct (arrows), which you should ignore.</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35"/>
          <p:cNvGrpSpPr>
            <a:grpSpLocks/>
          </p:cNvGrpSpPr>
          <p:nvPr/>
        </p:nvGrpSpPr>
        <p:grpSpPr bwMode="auto">
          <a:xfrm>
            <a:off x="1476375" y="333375"/>
            <a:ext cx="7127875" cy="4683125"/>
            <a:chOff x="204" y="571"/>
            <a:chExt cx="5372" cy="3584"/>
          </a:xfrm>
        </p:grpSpPr>
        <p:pic>
          <p:nvPicPr>
            <p:cNvPr id="59397" name="Picture 19" descr="CN078918_l2"/>
            <p:cNvPicPr preferRelativeResize="0">
              <a:picLocks noChangeArrowheads="1"/>
            </p:cNvPicPr>
            <p:nvPr/>
          </p:nvPicPr>
          <p:blipFill>
            <a:blip r:embed="rId3"/>
            <a:srcRect/>
            <a:stretch>
              <a:fillRect/>
            </a:stretch>
          </p:blipFill>
          <p:spPr bwMode="auto">
            <a:xfrm>
              <a:off x="2108" y="571"/>
              <a:ext cx="1519" cy="1768"/>
            </a:xfrm>
            <a:prstGeom prst="rect">
              <a:avLst/>
            </a:prstGeom>
            <a:noFill/>
            <a:ln w="9525">
              <a:noFill/>
              <a:miter lim="800000"/>
              <a:headEnd/>
              <a:tailEnd/>
            </a:ln>
          </p:spPr>
        </p:pic>
        <p:pic>
          <p:nvPicPr>
            <p:cNvPr id="59398" name="Picture 20" descr="CN078918_basal"/>
            <p:cNvPicPr preferRelativeResize="0">
              <a:picLocks noChangeArrowheads="1"/>
            </p:cNvPicPr>
            <p:nvPr/>
          </p:nvPicPr>
          <p:blipFill>
            <a:blip r:embed="rId4"/>
            <a:srcRect/>
            <a:stretch>
              <a:fillRect/>
            </a:stretch>
          </p:blipFill>
          <p:spPr bwMode="auto">
            <a:xfrm>
              <a:off x="204" y="571"/>
              <a:ext cx="1519" cy="1768"/>
            </a:xfrm>
            <a:prstGeom prst="rect">
              <a:avLst/>
            </a:prstGeom>
            <a:noFill/>
            <a:ln w="9525">
              <a:noFill/>
              <a:miter lim="800000"/>
              <a:headEnd/>
              <a:tailEnd/>
            </a:ln>
          </p:spPr>
        </p:pic>
        <p:pic>
          <p:nvPicPr>
            <p:cNvPr id="59399" name="Picture 21" descr="CN078918_cs"/>
            <p:cNvPicPr preferRelativeResize="0">
              <a:picLocks noChangeArrowheads="1"/>
            </p:cNvPicPr>
            <p:nvPr/>
          </p:nvPicPr>
          <p:blipFill>
            <a:blip r:embed="rId5"/>
            <a:srcRect/>
            <a:stretch>
              <a:fillRect/>
            </a:stretch>
          </p:blipFill>
          <p:spPr bwMode="auto">
            <a:xfrm>
              <a:off x="4057" y="571"/>
              <a:ext cx="1519" cy="1768"/>
            </a:xfrm>
            <a:prstGeom prst="rect">
              <a:avLst/>
            </a:prstGeom>
            <a:noFill/>
            <a:ln w="9525">
              <a:noFill/>
              <a:miter lim="800000"/>
              <a:headEnd/>
              <a:tailEnd/>
            </a:ln>
          </p:spPr>
        </p:pic>
        <p:pic>
          <p:nvPicPr>
            <p:cNvPr id="59400" name="Picture 24" descr="CN078918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59401" name="Picture 25" descr="CN078918_F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59402" name="Picture 26" descr="CN078918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59394" name="Rectangle 3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18</a:t>
            </a:r>
            <a:endParaRPr lang="en-US" altLang="en-US" sz="3600">
              <a:solidFill>
                <a:schemeClr val="tx2"/>
              </a:solidFill>
            </a:endParaRPr>
          </a:p>
        </p:txBody>
      </p:sp>
      <p:sp>
        <p:nvSpPr>
          <p:cNvPr id="59395" name="Text Box 36"/>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59396" name="Text Box 37"/>
          <p:cNvSpPr txBox="1">
            <a:spLocks noChangeArrowheads="1"/>
          </p:cNvSpPr>
          <p:nvPr/>
        </p:nvSpPr>
        <p:spPr bwMode="auto">
          <a:xfrm>
            <a:off x="250825"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7</a:t>
            </a:r>
          </a:p>
          <a:p>
            <a:pPr marL="987425" indent="-987425"/>
            <a:r>
              <a:rPr lang="en-GB" altLang="en-US" sz="1400">
                <a:solidFill>
                  <a:schemeClr val="tx2"/>
                </a:solidFill>
              </a:rPr>
              <a:t>	Wahlund		3</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1"/>
          </p:nvPr>
        </p:nvSpPr>
        <p:spPr>
          <a:xfrm>
            <a:off x="457200" y="1341438"/>
            <a:ext cx="8229600" cy="4784725"/>
          </a:xfrm>
        </p:spPr>
        <p:txBody>
          <a:bodyPr/>
          <a:lstStyle/>
          <a:p>
            <a:pPr marL="0" indent="0" eaLnBrk="1" hangingPunct="1">
              <a:lnSpc>
                <a:spcPct val="80000"/>
              </a:lnSpc>
              <a:buFontTx/>
              <a:buNone/>
            </a:pPr>
            <a:endParaRPr lang="en-GB" altLang="en-US" sz="1600" smtClean="0"/>
          </a:p>
          <a:p>
            <a:pPr marL="0" indent="0" eaLnBrk="1" hangingPunct="1">
              <a:lnSpc>
                <a:spcPct val="80000"/>
              </a:lnSpc>
              <a:buFontTx/>
              <a:buNone/>
            </a:pPr>
            <a:r>
              <a:rPr lang="en-GB" altLang="en-US" sz="1600" smtClean="0"/>
              <a:t>The T2-weighted images are good for anatomical detail and enlarged perivascular spaces, (circled in right basal ganglia, top right image). The FLAIR images are good for the white matter lesions.  In the Fazekas scale, white matter lesions are divided into periventricular (PVH) and deep white matter lesions (DWMH).  </a:t>
            </a:r>
          </a:p>
          <a:p>
            <a:pPr marL="0" indent="0" eaLnBrk="1" hangingPunct="1">
              <a:lnSpc>
                <a:spcPct val="80000"/>
              </a:lnSpc>
              <a:buFontTx/>
              <a:buNone/>
            </a:pPr>
            <a:endParaRPr lang="en-GB" altLang="en-US" sz="1600" smtClean="0"/>
          </a:p>
          <a:p>
            <a:pPr marL="0" indent="0" eaLnBrk="1" hangingPunct="1">
              <a:lnSpc>
                <a:spcPct val="80000"/>
              </a:lnSpc>
              <a:buFontTx/>
              <a:buNone/>
            </a:pPr>
            <a:r>
              <a:rPr lang="en-GB" altLang="en-US" sz="1600" smtClean="0"/>
              <a:t>You should concentrate mainly on the FLAIR images (bottom row) to rate white matter lesions, as none of the three white matter rating scales include perivascular spaces.</a:t>
            </a:r>
          </a:p>
          <a:p>
            <a:pPr marL="0" indent="0" eaLnBrk="1" hangingPunct="1">
              <a:lnSpc>
                <a:spcPct val="80000"/>
              </a:lnSpc>
              <a:buFontTx/>
              <a:buNone/>
            </a:pPr>
            <a:endParaRPr lang="en-GB" altLang="en-US" sz="1600" smtClean="0"/>
          </a:p>
          <a:p>
            <a:pPr marL="0" indent="0" eaLnBrk="1" hangingPunct="1">
              <a:lnSpc>
                <a:spcPct val="80000"/>
              </a:lnSpc>
              <a:buFontTx/>
              <a:buNone/>
            </a:pPr>
            <a:r>
              <a:rPr lang="en-GB" altLang="en-US" sz="1600" smtClean="0"/>
              <a:t>Note that some of the cases have also have a focal lesion, which are pointed out (see arrows, above). Focal lesions should be ignored for the purposes of rating white matter lesions.</a:t>
            </a:r>
          </a:p>
          <a:p>
            <a:pPr marL="0" indent="0" eaLnBrk="1" hangingPunct="1">
              <a:lnSpc>
                <a:spcPct val="80000"/>
              </a:lnSpc>
              <a:buFontTx/>
              <a:buNone/>
            </a:pPr>
            <a:endParaRPr lang="en-GB" altLang="en-US" sz="1600" smtClean="0"/>
          </a:p>
          <a:p>
            <a:pPr marL="0" indent="0" eaLnBrk="1" hangingPunct="1">
              <a:lnSpc>
                <a:spcPct val="80000"/>
              </a:lnSpc>
              <a:buFontTx/>
              <a:buNone/>
            </a:pPr>
            <a:r>
              <a:rPr lang="en-GB" altLang="en-US" sz="1600" smtClean="0"/>
              <a:t>The consensus expert ratings for each scale are shown below the images on the second of each pair of slides. </a:t>
            </a:r>
          </a:p>
          <a:p>
            <a:pPr marL="0" indent="0" eaLnBrk="1" hangingPunct="1">
              <a:lnSpc>
                <a:spcPct val="80000"/>
              </a:lnSpc>
              <a:buFontTx/>
              <a:buNone/>
            </a:pPr>
            <a:endParaRPr lang="en-GB" altLang="en-US" sz="1600" smtClean="0"/>
          </a:p>
        </p:txBody>
      </p:sp>
      <p:sp>
        <p:nvSpPr>
          <p:cNvPr id="22530" name="Text Box 4"/>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22532"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en-GB" sz="4400" b="0">
                <a:solidFill>
                  <a:schemeClr val="tx2"/>
                </a:solidFill>
              </a:rPr>
              <a:t>Instruction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35"/>
          <p:cNvGrpSpPr>
            <a:grpSpLocks/>
          </p:cNvGrpSpPr>
          <p:nvPr/>
        </p:nvGrpSpPr>
        <p:grpSpPr bwMode="auto">
          <a:xfrm>
            <a:off x="1476375" y="333375"/>
            <a:ext cx="7127875" cy="4683125"/>
            <a:chOff x="204" y="571"/>
            <a:chExt cx="5372" cy="3584"/>
          </a:xfrm>
        </p:grpSpPr>
        <p:pic>
          <p:nvPicPr>
            <p:cNvPr id="101379" name="Picture 19" descr="CN078918_l2"/>
            <p:cNvPicPr preferRelativeResize="0">
              <a:picLocks noChangeArrowheads="1"/>
            </p:cNvPicPr>
            <p:nvPr/>
          </p:nvPicPr>
          <p:blipFill>
            <a:blip r:embed="rId3"/>
            <a:srcRect/>
            <a:stretch>
              <a:fillRect/>
            </a:stretch>
          </p:blipFill>
          <p:spPr bwMode="auto">
            <a:xfrm>
              <a:off x="2108" y="571"/>
              <a:ext cx="1519" cy="1768"/>
            </a:xfrm>
            <a:prstGeom prst="rect">
              <a:avLst/>
            </a:prstGeom>
            <a:noFill/>
            <a:ln w="9525">
              <a:noFill/>
              <a:miter lim="800000"/>
              <a:headEnd/>
              <a:tailEnd/>
            </a:ln>
          </p:spPr>
        </p:pic>
        <p:pic>
          <p:nvPicPr>
            <p:cNvPr id="101380" name="Picture 20" descr="CN078918_basal"/>
            <p:cNvPicPr preferRelativeResize="0">
              <a:picLocks noChangeArrowheads="1"/>
            </p:cNvPicPr>
            <p:nvPr/>
          </p:nvPicPr>
          <p:blipFill>
            <a:blip r:embed="rId4"/>
            <a:srcRect/>
            <a:stretch>
              <a:fillRect/>
            </a:stretch>
          </p:blipFill>
          <p:spPr bwMode="auto">
            <a:xfrm>
              <a:off x="204" y="571"/>
              <a:ext cx="1519" cy="1768"/>
            </a:xfrm>
            <a:prstGeom prst="rect">
              <a:avLst/>
            </a:prstGeom>
            <a:noFill/>
            <a:ln w="9525">
              <a:noFill/>
              <a:miter lim="800000"/>
              <a:headEnd/>
              <a:tailEnd/>
            </a:ln>
          </p:spPr>
        </p:pic>
        <p:pic>
          <p:nvPicPr>
            <p:cNvPr id="101381" name="Picture 21" descr="CN078918_cs"/>
            <p:cNvPicPr preferRelativeResize="0">
              <a:picLocks noChangeArrowheads="1"/>
            </p:cNvPicPr>
            <p:nvPr/>
          </p:nvPicPr>
          <p:blipFill>
            <a:blip r:embed="rId5"/>
            <a:srcRect/>
            <a:stretch>
              <a:fillRect/>
            </a:stretch>
          </p:blipFill>
          <p:spPr bwMode="auto">
            <a:xfrm>
              <a:off x="4057" y="571"/>
              <a:ext cx="1519" cy="1768"/>
            </a:xfrm>
            <a:prstGeom prst="rect">
              <a:avLst/>
            </a:prstGeom>
            <a:noFill/>
            <a:ln w="9525">
              <a:noFill/>
              <a:miter lim="800000"/>
              <a:headEnd/>
              <a:tailEnd/>
            </a:ln>
          </p:spPr>
        </p:pic>
        <p:pic>
          <p:nvPicPr>
            <p:cNvPr id="101382" name="Picture 24" descr="CN078918_F_basal"/>
            <p:cNvPicPr preferRelativeResize="0">
              <a:picLocks noChangeArrowheads="1"/>
            </p:cNvPicPr>
            <p:nvPr/>
          </p:nvPicPr>
          <p:blipFill>
            <a:blip r:embed="rId6"/>
            <a:srcRect/>
            <a:stretch>
              <a:fillRect/>
            </a:stretch>
          </p:blipFill>
          <p:spPr bwMode="auto">
            <a:xfrm>
              <a:off x="204" y="2387"/>
              <a:ext cx="1519" cy="1768"/>
            </a:xfrm>
            <a:prstGeom prst="rect">
              <a:avLst/>
            </a:prstGeom>
            <a:noFill/>
            <a:ln w="9525">
              <a:noFill/>
              <a:miter lim="800000"/>
              <a:headEnd/>
              <a:tailEnd/>
            </a:ln>
          </p:spPr>
        </p:pic>
        <p:pic>
          <p:nvPicPr>
            <p:cNvPr id="101383" name="Picture 25" descr="CN078918_F_cs"/>
            <p:cNvPicPr preferRelativeResize="0">
              <a:picLocks noChangeArrowheads="1"/>
            </p:cNvPicPr>
            <p:nvPr/>
          </p:nvPicPr>
          <p:blipFill>
            <a:blip r:embed="rId7"/>
            <a:srcRect/>
            <a:stretch>
              <a:fillRect/>
            </a:stretch>
          </p:blipFill>
          <p:spPr bwMode="auto">
            <a:xfrm>
              <a:off x="4057" y="2387"/>
              <a:ext cx="1519" cy="1768"/>
            </a:xfrm>
            <a:prstGeom prst="rect">
              <a:avLst/>
            </a:prstGeom>
            <a:noFill/>
            <a:ln w="9525">
              <a:noFill/>
              <a:miter lim="800000"/>
              <a:headEnd/>
              <a:tailEnd/>
            </a:ln>
          </p:spPr>
        </p:pic>
        <p:pic>
          <p:nvPicPr>
            <p:cNvPr id="101384" name="Picture 26" descr="CN078918_F_l2"/>
            <p:cNvPicPr preferRelativeResize="0">
              <a:picLocks noChangeArrowheads="1"/>
            </p:cNvPicPr>
            <p:nvPr/>
          </p:nvPicPr>
          <p:blipFill>
            <a:blip r:embed="rId8"/>
            <a:srcRect/>
            <a:stretch>
              <a:fillRect/>
            </a:stretch>
          </p:blipFill>
          <p:spPr bwMode="auto">
            <a:xfrm>
              <a:off x="2108" y="2387"/>
              <a:ext cx="1519" cy="1768"/>
            </a:xfrm>
            <a:prstGeom prst="rect">
              <a:avLst/>
            </a:prstGeom>
            <a:noFill/>
            <a:ln w="9525">
              <a:noFill/>
              <a:miter lim="800000"/>
              <a:headEnd/>
              <a:tailEnd/>
            </a:ln>
          </p:spPr>
        </p:pic>
      </p:grpSp>
      <p:sp>
        <p:nvSpPr>
          <p:cNvPr id="101385" name="Rectangle 3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18</a:t>
            </a:r>
            <a:endParaRPr lang="en-US" altLang="en-US" sz="3600">
              <a:solidFill>
                <a:schemeClr val="tx2"/>
              </a:solidFill>
            </a:endParaRPr>
          </a:p>
        </p:txBody>
      </p:sp>
      <p:sp>
        <p:nvSpPr>
          <p:cNvPr id="101386" name="Text Box 36"/>
          <p:cNvSpPr txBox="1">
            <a:spLocks noChangeArrowheads="1"/>
          </p:cNvSpPr>
          <p:nvPr/>
        </p:nvSpPr>
        <p:spPr bwMode="auto">
          <a:xfrm>
            <a:off x="323850" y="6165850"/>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101387" name="Text Box 37"/>
          <p:cNvSpPr txBox="1">
            <a:spLocks noChangeArrowheads="1"/>
          </p:cNvSpPr>
          <p:nvPr/>
        </p:nvSpPr>
        <p:spPr bwMode="auto">
          <a:xfrm>
            <a:off x="250825"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19</a:t>
            </a:r>
            <a:endParaRPr lang="en-US" altLang="en-US" sz="3600">
              <a:solidFill>
                <a:schemeClr val="tx2"/>
              </a:solidFill>
            </a:endParaRPr>
          </a:p>
        </p:txBody>
      </p:sp>
      <p:pic>
        <p:nvPicPr>
          <p:cNvPr id="61445" name="Picture 7" descr="CN361557_F_basal"/>
          <p:cNvPicPr preferRelativeResize="0">
            <a:picLocks noChangeArrowheads="1"/>
          </p:cNvPicPr>
          <p:nvPr/>
        </p:nvPicPr>
        <p:blipFill>
          <a:blip r:embed="rId3"/>
          <a:srcRect/>
          <a:stretch>
            <a:fillRect/>
          </a:stretch>
        </p:blipFill>
        <p:spPr bwMode="auto">
          <a:xfrm>
            <a:off x="1258888" y="2524125"/>
            <a:ext cx="2036762" cy="2132013"/>
          </a:xfrm>
          <a:prstGeom prst="rect">
            <a:avLst/>
          </a:prstGeom>
          <a:noFill/>
          <a:ln w="9525">
            <a:noFill/>
            <a:miter lim="800000"/>
            <a:headEnd/>
            <a:tailEnd/>
          </a:ln>
        </p:spPr>
      </p:pic>
      <p:pic>
        <p:nvPicPr>
          <p:cNvPr id="61446" name="Picture 8" descr="CN361557_F_cs"/>
          <p:cNvPicPr preferRelativeResize="0">
            <a:picLocks noChangeArrowheads="1"/>
          </p:cNvPicPr>
          <p:nvPr/>
        </p:nvPicPr>
        <p:blipFill>
          <a:blip r:embed="rId4"/>
          <a:srcRect/>
          <a:stretch>
            <a:fillRect/>
          </a:stretch>
        </p:blipFill>
        <p:spPr bwMode="auto">
          <a:xfrm>
            <a:off x="6423025" y="2524125"/>
            <a:ext cx="2036763" cy="2132013"/>
          </a:xfrm>
          <a:prstGeom prst="rect">
            <a:avLst/>
          </a:prstGeom>
          <a:noFill/>
          <a:ln w="9525">
            <a:noFill/>
            <a:miter lim="800000"/>
            <a:headEnd/>
            <a:tailEnd/>
          </a:ln>
        </p:spPr>
      </p:pic>
      <p:pic>
        <p:nvPicPr>
          <p:cNvPr id="61447" name="Picture 9" descr="CN361557_F_l2"/>
          <p:cNvPicPr preferRelativeResize="0">
            <a:picLocks noChangeArrowheads="1"/>
          </p:cNvPicPr>
          <p:nvPr/>
        </p:nvPicPr>
        <p:blipFill>
          <a:blip r:embed="rId5"/>
          <a:srcRect/>
          <a:stretch>
            <a:fillRect/>
          </a:stretch>
        </p:blipFill>
        <p:spPr bwMode="auto">
          <a:xfrm>
            <a:off x="3811588" y="2524125"/>
            <a:ext cx="2035175" cy="2132013"/>
          </a:xfrm>
          <a:prstGeom prst="rect">
            <a:avLst/>
          </a:prstGeom>
          <a:noFill/>
          <a:ln w="9525">
            <a:noFill/>
            <a:miter lim="800000"/>
            <a:headEnd/>
            <a:tailEnd/>
          </a:ln>
        </p:spPr>
      </p:pic>
      <p:pic>
        <p:nvPicPr>
          <p:cNvPr id="61448" name="Picture 12" descr="CN361557_T2_l2"/>
          <p:cNvPicPr preferRelativeResize="0">
            <a:picLocks noChangeArrowheads="1"/>
          </p:cNvPicPr>
          <p:nvPr/>
        </p:nvPicPr>
        <p:blipFill>
          <a:blip r:embed="rId6"/>
          <a:srcRect/>
          <a:stretch>
            <a:fillRect/>
          </a:stretch>
        </p:blipFill>
        <p:spPr bwMode="auto">
          <a:xfrm>
            <a:off x="3811588" y="333375"/>
            <a:ext cx="2035175" cy="2132013"/>
          </a:xfrm>
          <a:prstGeom prst="rect">
            <a:avLst/>
          </a:prstGeom>
          <a:noFill/>
          <a:ln w="9525">
            <a:noFill/>
            <a:miter lim="800000"/>
            <a:headEnd/>
            <a:tailEnd/>
          </a:ln>
        </p:spPr>
      </p:pic>
      <p:pic>
        <p:nvPicPr>
          <p:cNvPr id="61449" name="Picture 13" descr="CN361557_T2_basal"/>
          <p:cNvPicPr>
            <a:picLocks noChangeArrowheads="1"/>
          </p:cNvPicPr>
          <p:nvPr/>
        </p:nvPicPr>
        <p:blipFill>
          <a:blip r:embed="rId7"/>
          <a:srcRect/>
          <a:stretch>
            <a:fillRect/>
          </a:stretch>
        </p:blipFill>
        <p:spPr bwMode="auto">
          <a:xfrm>
            <a:off x="1258888" y="334963"/>
            <a:ext cx="2036762" cy="2132012"/>
          </a:xfrm>
          <a:prstGeom prst="rect">
            <a:avLst/>
          </a:prstGeom>
          <a:noFill/>
          <a:ln w="9525">
            <a:noFill/>
            <a:miter lim="800000"/>
            <a:headEnd/>
            <a:tailEnd/>
          </a:ln>
        </p:spPr>
      </p:pic>
      <p:pic>
        <p:nvPicPr>
          <p:cNvPr id="61450" name="Picture 14" descr="CN361557_T2_cs"/>
          <p:cNvPicPr preferRelativeResize="0">
            <a:picLocks noChangeArrowheads="1"/>
          </p:cNvPicPr>
          <p:nvPr/>
        </p:nvPicPr>
        <p:blipFill>
          <a:blip r:embed="rId8"/>
          <a:srcRect/>
          <a:stretch>
            <a:fillRect/>
          </a:stretch>
        </p:blipFill>
        <p:spPr bwMode="auto">
          <a:xfrm>
            <a:off x="6423025" y="333375"/>
            <a:ext cx="2036763" cy="2132013"/>
          </a:xfrm>
          <a:prstGeom prst="rect">
            <a:avLst/>
          </a:prstGeom>
          <a:noFill/>
          <a:ln w="9525">
            <a:noFill/>
            <a:miter lim="800000"/>
            <a:headEnd/>
            <a:tailEnd/>
          </a:ln>
        </p:spPr>
      </p:pic>
      <p:sp>
        <p:nvSpPr>
          <p:cNvPr id="61451" name="Line 24"/>
          <p:cNvSpPr>
            <a:spLocks noChangeShapeType="1"/>
          </p:cNvSpPr>
          <p:nvPr/>
        </p:nvSpPr>
        <p:spPr bwMode="auto">
          <a:xfrm flipH="1">
            <a:off x="2593975" y="3349625"/>
            <a:ext cx="322263" cy="231775"/>
          </a:xfrm>
          <a:prstGeom prst="line">
            <a:avLst/>
          </a:prstGeom>
          <a:noFill/>
          <a:ln w="38100">
            <a:solidFill>
              <a:srgbClr val="FFFF00"/>
            </a:solidFill>
            <a:round/>
            <a:headEnd/>
            <a:tailEnd type="triangle" w="med" len="med"/>
          </a:ln>
        </p:spPr>
        <p:txBody>
          <a:bodyPr/>
          <a:lstStyle/>
          <a:p>
            <a:endParaRPr lang="en-US"/>
          </a:p>
        </p:txBody>
      </p:sp>
      <p:sp>
        <p:nvSpPr>
          <p:cNvPr id="61452" name="Line 25"/>
          <p:cNvSpPr>
            <a:spLocks noChangeShapeType="1"/>
          </p:cNvSpPr>
          <p:nvPr/>
        </p:nvSpPr>
        <p:spPr bwMode="auto">
          <a:xfrm flipH="1">
            <a:off x="2593975" y="1092200"/>
            <a:ext cx="322263" cy="231775"/>
          </a:xfrm>
          <a:prstGeom prst="line">
            <a:avLst/>
          </a:prstGeom>
          <a:noFill/>
          <a:ln w="38100">
            <a:solidFill>
              <a:srgbClr val="FFFF00"/>
            </a:solidFill>
            <a:round/>
            <a:headEnd/>
            <a:tailEnd type="triangle" w="med" len="med"/>
          </a:ln>
        </p:spPr>
        <p:txBody>
          <a:bodyPr/>
          <a:lstStyle/>
          <a:p>
            <a:endParaRPr lang="en-US"/>
          </a:p>
        </p:txBody>
      </p:sp>
      <p:sp>
        <p:nvSpPr>
          <p:cNvPr id="61453" name="Oval 26"/>
          <p:cNvSpPr>
            <a:spLocks noChangeArrowheads="1"/>
          </p:cNvSpPr>
          <p:nvPr/>
        </p:nvSpPr>
        <p:spPr bwMode="auto">
          <a:xfrm>
            <a:off x="1757363" y="976313"/>
            <a:ext cx="322262" cy="579437"/>
          </a:xfrm>
          <a:prstGeom prst="ellipse">
            <a:avLst/>
          </a:prstGeom>
          <a:noFill/>
          <a:ln w="28575">
            <a:solidFill>
              <a:srgbClr val="FFFF00"/>
            </a:solidFill>
            <a:round/>
            <a:headEnd/>
            <a:tailEnd/>
          </a:ln>
        </p:spPr>
        <p:txBody>
          <a:bodyPr wrap="none" anchor="ctr"/>
          <a:lstStyle/>
          <a:p>
            <a:endParaRPr lang="en-GB"/>
          </a:p>
        </p:txBody>
      </p:sp>
      <p:sp>
        <p:nvSpPr>
          <p:cNvPr id="61443" name="Text Box 29"/>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61444" name="Text Box 30"/>
          <p:cNvSpPr txBox="1">
            <a:spLocks noChangeArrowheads="1"/>
          </p:cNvSpPr>
          <p:nvPr/>
        </p:nvSpPr>
        <p:spPr bwMode="auto">
          <a:xfrm>
            <a:off x="323850" y="4724400"/>
            <a:ext cx="7343775" cy="1155700"/>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sz="1400">
                <a:solidFill>
                  <a:schemeClr val="tx2"/>
                </a:solidFill>
              </a:rPr>
              <a:t>Comments:  </a:t>
            </a:r>
            <a:r>
              <a:rPr lang="en-GB" altLang="en-US" sz="1400" b="0">
                <a:solidFill>
                  <a:schemeClr val="tx2"/>
                </a:solidFill>
              </a:rPr>
              <a:t>What do you think the arrow points to? Whre is it? How should you handle it in the WMH rating? What else is visible on this person’s images? </a:t>
            </a:r>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19</a:t>
            </a:r>
            <a:endParaRPr lang="en-US" altLang="en-US" sz="3600">
              <a:solidFill>
                <a:schemeClr val="tx2"/>
              </a:solidFill>
            </a:endParaRPr>
          </a:p>
        </p:txBody>
      </p:sp>
      <p:grpSp>
        <p:nvGrpSpPr>
          <p:cNvPr id="103427" name="Group 28"/>
          <p:cNvGrpSpPr>
            <a:grpSpLocks/>
          </p:cNvGrpSpPr>
          <p:nvPr/>
        </p:nvGrpSpPr>
        <p:grpSpPr bwMode="auto">
          <a:xfrm>
            <a:off x="1258888" y="333375"/>
            <a:ext cx="7200900" cy="4322763"/>
            <a:chOff x="204" y="571"/>
            <a:chExt cx="5372" cy="3584"/>
          </a:xfrm>
        </p:grpSpPr>
        <p:pic>
          <p:nvPicPr>
            <p:cNvPr id="103428" name="Picture 7" descr="CN361557_F_basa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103429" name="Picture 8" descr="CN361557_F_cs"/>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103430" name="Picture 9" descr="CN361557_F_l2"/>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103431" name="Picture 12" descr="CN361557_T2_l2"/>
            <p:cNvPicPr preferRelativeResize="0">
              <a:picLocks noChangeArrowheads="1"/>
            </p:cNvPicPr>
            <p:nvPr/>
          </p:nvPicPr>
          <p:blipFill>
            <a:blip r:embed="rId6"/>
            <a:srcRect/>
            <a:stretch>
              <a:fillRect/>
            </a:stretch>
          </p:blipFill>
          <p:spPr bwMode="auto">
            <a:xfrm>
              <a:off x="2108" y="571"/>
              <a:ext cx="1519" cy="1768"/>
            </a:xfrm>
            <a:prstGeom prst="rect">
              <a:avLst/>
            </a:prstGeom>
            <a:noFill/>
            <a:ln w="9525">
              <a:noFill/>
              <a:miter lim="800000"/>
              <a:headEnd/>
              <a:tailEnd/>
            </a:ln>
          </p:spPr>
        </p:pic>
        <p:pic>
          <p:nvPicPr>
            <p:cNvPr id="103432" name="Picture 13" descr="CN361557_T2_basal"/>
            <p:cNvPicPr>
              <a:picLocks noChangeArrowheads="1"/>
            </p:cNvPicPr>
            <p:nvPr/>
          </p:nvPicPr>
          <p:blipFill>
            <a:blip r:embed="rId7"/>
            <a:srcRect/>
            <a:stretch>
              <a:fillRect/>
            </a:stretch>
          </p:blipFill>
          <p:spPr bwMode="auto">
            <a:xfrm>
              <a:off x="204" y="572"/>
              <a:ext cx="1519" cy="1768"/>
            </a:xfrm>
            <a:prstGeom prst="rect">
              <a:avLst/>
            </a:prstGeom>
            <a:noFill/>
            <a:ln w="9525">
              <a:noFill/>
              <a:miter lim="800000"/>
              <a:headEnd/>
              <a:tailEnd/>
            </a:ln>
          </p:spPr>
        </p:pic>
        <p:pic>
          <p:nvPicPr>
            <p:cNvPr id="103433" name="Picture 14" descr="CN361557_T2_cs"/>
            <p:cNvPicPr preferRelativeResize="0">
              <a:picLocks noChangeArrowheads="1"/>
            </p:cNvPicPr>
            <p:nvPr/>
          </p:nvPicPr>
          <p:blipFill>
            <a:blip r:embed="rId8"/>
            <a:srcRect/>
            <a:stretch>
              <a:fillRect/>
            </a:stretch>
          </p:blipFill>
          <p:spPr bwMode="auto">
            <a:xfrm>
              <a:off x="4057" y="571"/>
              <a:ext cx="1519" cy="1768"/>
            </a:xfrm>
            <a:prstGeom prst="rect">
              <a:avLst/>
            </a:prstGeom>
            <a:noFill/>
            <a:ln w="9525">
              <a:noFill/>
              <a:miter lim="800000"/>
              <a:headEnd/>
              <a:tailEnd/>
            </a:ln>
          </p:spPr>
        </p:pic>
        <p:sp>
          <p:nvSpPr>
            <p:cNvPr id="103434" name="Line 24"/>
            <p:cNvSpPr>
              <a:spLocks noChangeShapeType="1"/>
            </p:cNvSpPr>
            <p:nvPr/>
          </p:nvSpPr>
          <p:spPr bwMode="auto">
            <a:xfrm flipH="1">
              <a:off x="1200" y="3072"/>
              <a:ext cx="240" cy="192"/>
            </a:xfrm>
            <a:prstGeom prst="line">
              <a:avLst/>
            </a:prstGeom>
            <a:noFill/>
            <a:ln w="38100">
              <a:solidFill>
                <a:srgbClr val="FFFF00"/>
              </a:solidFill>
              <a:round/>
              <a:headEnd/>
              <a:tailEnd type="triangle" w="med" len="med"/>
            </a:ln>
          </p:spPr>
          <p:txBody>
            <a:bodyPr/>
            <a:lstStyle/>
            <a:p>
              <a:endParaRPr lang="en-US"/>
            </a:p>
          </p:txBody>
        </p:sp>
        <p:sp>
          <p:nvSpPr>
            <p:cNvPr id="103435" name="Line 25"/>
            <p:cNvSpPr>
              <a:spLocks noChangeShapeType="1"/>
            </p:cNvSpPr>
            <p:nvPr/>
          </p:nvSpPr>
          <p:spPr bwMode="auto">
            <a:xfrm flipH="1">
              <a:off x="1200" y="1200"/>
              <a:ext cx="240" cy="192"/>
            </a:xfrm>
            <a:prstGeom prst="line">
              <a:avLst/>
            </a:prstGeom>
            <a:noFill/>
            <a:ln w="38100">
              <a:solidFill>
                <a:srgbClr val="FFFF00"/>
              </a:solidFill>
              <a:round/>
              <a:headEnd/>
              <a:tailEnd type="triangle" w="med" len="med"/>
            </a:ln>
          </p:spPr>
          <p:txBody>
            <a:bodyPr/>
            <a:lstStyle/>
            <a:p>
              <a:endParaRPr lang="en-US"/>
            </a:p>
          </p:txBody>
        </p:sp>
        <p:sp>
          <p:nvSpPr>
            <p:cNvPr id="103436" name="Oval 26"/>
            <p:cNvSpPr>
              <a:spLocks noChangeArrowheads="1"/>
            </p:cNvSpPr>
            <p:nvPr/>
          </p:nvSpPr>
          <p:spPr bwMode="auto">
            <a:xfrm>
              <a:off x="576" y="1104"/>
              <a:ext cx="240" cy="480"/>
            </a:xfrm>
            <a:prstGeom prst="ellipse">
              <a:avLst/>
            </a:prstGeom>
            <a:noFill/>
            <a:ln w="28575">
              <a:solidFill>
                <a:srgbClr val="FFFF00"/>
              </a:solidFill>
              <a:round/>
              <a:headEnd/>
              <a:tailEnd/>
            </a:ln>
          </p:spPr>
          <p:txBody>
            <a:bodyPr wrap="none" anchor="ctr"/>
            <a:lstStyle/>
            <a:p>
              <a:endParaRPr lang="en-GB"/>
            </a:p>
          </p:txBody>
        </p:sp>
      </p:grpSp>
      <p:sp>
        <p:nvSpPr>
          <p:cNvPr id="103437" name="Text Box 29"/>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103438" name="Text Box 30"/>
          <p:cNvSpPr txBox="1">
            <a:spLocks noChangeArrowheads="1"/>
          </p:cNvSpPr>
          <p:nvPr/>
        </p:nvSpPr>
        <p:spPr bwMode="auto">
          <a:xfrm>
            <a:off x="323850" y="4724400"/>
            <a:ext cx="7343775" cy="1643063"/>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7</a:t>
            </a:r>
          </a:p>
          <a:p>
            <a:pPr marL="987425" indent="-987425"/>
            <a:r>
              <a:rPr lang="en-GB" altLang="en-US" sz="1400">
                <a:solidFill>
                  <a:schemeClr val="tx2"/>
                </a:solidFill>
              </a:rPr>
              <a:t>	Wahlund		3</a:t>
            </a:r>
          </a:p>
          <a:p>
            <a:pPr marL="987425" indent="-987425"/>
            <a:r>
              <a:rPr lang="en-GB" altLang="en-US" sz="1400">
                <a:solidFill>
                  <a:schemeClr val="tx2"/>
                </a:solidFill>
              </a:rPr>
              <a:t>Comments:  </a:t>
            </a:r>
            <a:r>
              <a:rPr lang="en-GB" altLang="en-US" sz="1400" b="0">
                <a:solidFill>
                  <a:schemeClr val="tx2"/>
                </a:solidFill>
              </a:rPr>
              <a:t>This case has a focal lesion; a lacunar infarct in the posterior limb of the left internal capsule (arrow) which you should ignore.  Note that there are also numerous enlarged perivascular spaces – the tiny white dots in the basal ganglia on the T2-weighted images (circled on the right side).</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4"/>
          <p:cNvGrpSpPr>
            <a:grpSpLocks/>
          </p:cNvGrpSpPr>
          <p:nvPr/>
        </p:nvGrpSpPr>
        <p:grpSpPr bwMode="auto">
          <a:xfrm>
            <a:off x="1258888" y="260350"/>
            <a:ext cx="7127875" cy="4538663"/>
            <a:chOff x="204" y="571"/>
            <a:chExt cx="5372" cy="3584"/>
          </a:xfrm>
        </p:grpSpPr>
        <p:pic>
          <p:nvPicPr>
            <p:cNvPr id="105475" name="Picture 7" descr="CN354892_F_basa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105476" name="Picture 8" descr="CN354892_F_cs"/>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105477" name="Picture 9" descr="CN354892_F_l2"/>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105478" name="Picture 12" descr="CN354892_T2_l2"/>
            <p:cNvPicPr preferRelativeResize="0">
              <a:picLocks noChangeArrowheads="1"/>
            </p:cNvPicPr>
            <p:nvPr/>
          </p:nvPicPr>
          <p:blipFill>
            <a:blip r:embed="rId6"/>
            <a:srcRect/>
            <a:stretch>
              <a:fillRect/>
            </a:stretch>
          </p:blipFill>
          <p:spPr bwMode="auto">
            <a:xfrm>
              <a:off x="2108" y="571"/>
              <a:ext cx="1519" cy="1768"/>
            </a:xfrm>
            <a:prstGeom prst="rect">
              <a:avLst/>
            </a:prstGeom>
            <a:noFill/>
            <a:ln w="9525">
              <a:noFill/>
              <a:miter lim="800000"/>
              <a:headEnd/>
              <a:tailEnd/>
            </a:ln>
          </p:spPr>
        </p:pic>
        <p:pic>
          <p:nvPicPr>
            <p:cNvPr id="105479" name="Picture 13" descr="CN354892_T2_basal"/>
            <p:cNvPicPr preferRelativeResize="0">
              <a:picLocks noChangeArrowheads="1"/>
            </p:cNvPicPr>
            <p:nvPr/>
          </p:nvPicPr>
          <p:blipFill>
            <a:blip r:embed="rId7"/>
            <a:srcRect/>
            <a:stretch>
              <a:fillRect/>
            </a:stretch>
          </p:blipFill>
          <p:spPr bwMode="auto">
            <a:xfrm>
              <a:off x="204" y="572"/>
              <a:ext cx="1519" cy="1768"/>
            </a:xfrm>
            <a:prstGeom prst="rect">
              <a:avLst/>
            </a:prstGeom>
            <a:noFill/>
            <a:ln w="9525">
              <a:noFill/>
              <a:miter lim="800000"/>
              <a:headEnd/>
              <a:tailEnd/>
            </a:ln>
          </p:spPr>
        </p:pic>
        <p:pic>
          <p:nvPicPr>
            <p:cNvPr id="105480" name="Picture 14" descr="CN354892_T2_cs"/>
            <p:cNvPicPr preferRelativeResize="0">
              <a:picLocks noChangeArrowheads="1"/>
            </p:cNvPicPr>
            <p:nvPr/>
          </p:nvPicPr>
          <p:blipFill>
            <a:blip r:embed="rId8"/>
            <a:srcRect/>
            <a:stretch>
              <a:fillRect/>
            </a:stretch>
          </p:blipFill>
          <p:spPr bwMode="auto">
            <a:xfrm>
              <a:off x="4057" y="571"/>
              <a:ext cx="1519" cy="1768"/>
            </a:xfrm>
            <a:prstGeom prst="rect">
              <a:avLst/>
            </a:prstGeom>
            <a:noFill/>
            <a:ln w="9525">
              <a:noFill/>
              <a:miter lim="800000"/>
              <a:headEnd/>
              <a:tailEnd/>
            </a:ln>
          </p:spPr>
        </p:pic>
      </p:grpSp>
      <p:sp>
        <p:nvSpPr>
          <p:cNvPr id="105481" name="Rectangle 21"/>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20</a:t>
            </a:r>
            <a:endParaRPr lang="en-US" altLang="en-US" sz="3600">
              <a:solidFill>
                <a:schemeClr val="tx2"/>
              </a:solidFill>
            </a:endParaRPr>
          </a:p>
        </p:txBody>
      </p:sp>
      <p:sp>
        <p:nvSpPr>
          <p:cNvPr id="105482" name="Text Box 25"/>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105483" name="Text Box 26"/>
          <p:cNvSpPr txBox="1">
            <a:spLocks noChangeArrowheads="1"/>
          </p:cNvSpPr>
          <p:nvPr/>
        </p:nvSpPr>
        <p:spPr bwMode="auto">
          <a:xfrm>
            <a:off x="323850" y="49418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sz="1400">
                <a:solidFill>
                  <a:schemeClr val="tx2"/>
                </a:solidFill>
              </a:rPr>
              <a:t>Comments:  </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4"/>
          <p:cNvGrpSpPr>
            <a:grpSpLocks/>
          </p:cNvGrpSpPr>
          <p:nvPr/>
        </p:nvGrpSpPr>
        <p:grpSpPr bwMode="auto">
          <a:xfrm>
            <a:off x="1258888" y="260350"/>
            <a:ext cx="7127875" cy="4538663"/>
            <a:chOff x="204" y="571"/>
            <a:chExt cx="5372" cy="3584"/>
          </a:xfrm>
        </p:grpSpPr>
        <p:pic>
          <p:nvPicPr>
            <p:cNvPr id="107523" name="Picture 7" descr="CN354892_F_basa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107524" name="Picture 8" descr="CN354892_F_cs"/>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107525" name="Picture 9" descr="CN354892_F_l2"/>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107526" name="Picture 12" descr="CN354892_T2_l2"/>
            <p:cNvPicPr preferRelativeResize="0">
              <a:picLocks noChangeArrowheads="1"/>
            </p:cNvPicPr>
            <p:nvPr/>
          </p:nvPicPr>
          <p:blipFill>
            <a:blip r:embed="rId6"/>
            <a:srcRect/>
            <a:stretch>
              <a:fillRect/>
            </a:stretch>
          </p:blipFill>
          <p:spPr bwMode="auto">
            <a:xfrm>
              <a:off x="2108" y="571"/>
              <a:ext cx="1519" cy="1768"/>
            </a:xfrm>
            <a:prstGeom prst="rect">
              <a:avLst/>
            </a:prstGeom>
            <a:noFill/>
            <a:ln w="9525">
              <a:noFill/>
              <a:miter lim="800000"/>
              <a:headEnd/>
              <a:tailEnd/>
            </a:ln>
          </p:spPr>
        </p:pic>
        <p:pic>
          <p:nvPicPr>
            <p:cNvPr id="107527" name="Picture 13" descr="CN354892_T2_basal"/>
            <p:cNvPicPr preferRelativeResize="0">
              <a:picLocks noChangeArrowheads="1"/>
            </p:cNvPicPr>
            <p:nvPr/>
          </p:nvPicPr>
          <p:blipFill>
            <a:blip r:embed="rId7"/>
            <a:srcRect/>
            <a:stretch>
              <a:fillRect/>
            </a:stretch>
          </p:blipFill>
          <p:spPr bwMode="auto">
            <a:xfrm>
              <a:off x="204" y="572"/>
              <a:ext cx="1519" cy="1768"/>
            </a:xfrm>
            <a:prstGeom prst="rect">
              <a:avLst/>
            </a:prstGeom>
            <a:noFill/>
            <a:ln w="9525">
              <a:noFill/>
              <a:miter lim="800000"/>
              <a:headEnd/>
              <a:tailEnd/>
            </a:ln>
          </p:spPr>
        </p:pic>
        <p:pic>
          <p:nvPicPr>
            <p:cNvPr id="107528" name="Picture 14" descr="CN354892_T2_cs"/>
            <p:cNvPicPr preferRelativeResize="0">
              <a:picLocks noChangeArrowheads="1"/>
            </p:cNvPicPr>
            <p:nvPr/>
          </p:nvPicPr>
          <p:blipFill>
            <a:blip r:embed="rId8"/>
            <a:srcRect/>
            <a:stretch>
              <a:fillRect/>
            </a:stretch>
          </p:blipFill>
          <p:spPr bwMode="auto">
            <a:xfrm>
              <a:off x="4057" y="571"/>
              <a:ext cx="1519" cy="1768"/>
            </a:xfrm>
            <a:prstGeom prst="rect">
              <a:avLst/>
            </a:prstGeom>
            <a:noFill/>
            <a:ln w="9525">
              <a:noFill/>
              <a:miter lim="800000"/>
              <a:headEnd/>
              <a:tailEnd/>
            </a:ln>
          </p:spPr>
        </p:pic>
      </p:grpSp>
      <p:sp>
        <p:nvSpPr>
          <p:cNvPr id="107529" name="Rectangle 21"/>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20</a:t>
            </a:r>
            <a:endParaRPr lang="en-US" altLang="en-US" sz="3600">
              <a:solidFill>
                <a:schemeClr val="tx2"/>
              </a:solidFill>
            </a:endParaRPr>
          </a:p>
        </p:txBody>
      </p:sp>
      <p:sp>
        <p:nvSpPr>
          <p:cNvPr id="107530" name="Text Box 25"/>
          <p:cNvSpPr txBox="1">
            <a:spLocks noChangeArrowheads="1"/>
          </p:cNvSpPr>
          <p:nvPr/>
        </p:nvSpPr>
        <p:spPr bwMode="auto">
          <a:xfrm>
            <a:off x="323850"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107531" name="Text Box 26"/>
          <p:cNvSpPr txBox="1">
            <a:spLocks noChangeArrowheads="1"/>
          </p:cNvSpPr>
          <p:nvPr/>
        </p:nvSpPr>
        <p:spPr bwMode="auto">
          <a:xfrm>
            <a:off x="323850" y="4941888"/>
            <a:ext cx="7343775" cy="143033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3 / DWMH 3</a:t>
            </a:r>
          </a:p>
          <a:p>
            <a:pPr marL="987425" indent="-987425"/>
            <a:r>
              <a:rPr lang="en-GB" altLang="en-US" sz="1400">
                <a:solidFill>
                  <a:schemeClr val="tx2"/>
                </a:solidFill>
              </a:rPr>
              <a:t>	Longstreth	8</a:t>
            </a:r>
          </a:p>
          <a:p>
            <a:pPr marL="987425" indent="-987425"/>
            <a:r>
              <a:rPr lang="en-GB" altLang="en-US" sz="1400">
                <a:solidFill>
                  <a:schemeClr val="tx2"/>
                </a:solidFill>
              </a:rPr>
              <a:t>	Wahlund		3</a:t>
            </a:r>
          </a:p>
          <a:p>
            <a:pPr marL="987425" indent="-987425"/>
            <a:r>
              <a:rPr lang="en-GB" altLang="en-US" sz="1400">
                <a:solidFill>
                  <a:schemeClr val="tx2"/>
                </a:solidFill>
              </a:rPr>
              <a:t>Comments:  </a:t>
            </a:r>
            <a:r>
              <a:rPr lang="en-GB" altLang="en-US" sz="1400" b="0">
                <a:solidFill>
                  <a:schemeClr val="tx2"/>
                </a:solidFill>
              </a:rPr>
              <a:t>In this case, the white matter is diffusely abnormal throughout the cerebral hemispheres.  The case demonstrates the highest possible level of white matter lesions. </a:t>
            </a:r>
            <a:r>
              <a:rPr lang="en-GB" altLang="en-US" b="0">
                <a:solidFill>
                  <a:schemeClr val="tx2"/>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85725" y="114300"/>
            <a:ext cx="946150" cy="561975"/>
          </a:xfrm>
        </p:spPr>
        <p:txBody>
          <a:bodyPr/>
          <a:lstStyle/>
          <a:p>
            <a:pPr eaLnBrk="1" hangingPunct="1"/>
            <a:r>
              <a:rPr lang="en-GB" altLang="en-US" sz="3600" b="1" smtClean="0"/>
              <a:t>1</a:t>
            </a:r>
            <a:endParaRPr lang="en-US" altLang="en-US" sz="3600" b="1" smtClean="0"/>
          </a:p>
        </p:txBody>
      </p:sp>
      <p:grpSp>
        <p:nvGrpSpPr>
          <p:cNvPr id="24578" name="Group 18"/>
          <p:cNvGrpSpPr>
            <a:grpSpLocks/>
          </p:cNvGrpSpPr>
          <p:nvPr/>
        </p:nvGrpSpPr>
        <p:grpSpPr bwMode="auto">
          <a:xfrm>
            <a:off x="1187450" y="404813"/>
            <a:ext cx="7416800" cy="4537075"/>
            <a:chOff x="204" y="572"/>
            <a:chExt cx="5374" cy="3583"/>
          </a:xfrm>
        </p:grpSpPr>
        <p:pic>
          <p:nvPicPr>
            <p:cNvPr id="24581" name="Picture 6" descr="basal_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24582" name="Picture 7" descr="csfl"/>
            <p:cNvPicPr preferRelativeResize="0">
              <a:picLocks noChangeArrowheads="1"/>
            </p:cNvPicPr>
            <p:nvPr/>
          </p:nvPicPr>
          <p:blipFill>
            <a:blip r:embed="rId4"/>
            <a:srcRect/>
            <a:stretch>
              <a:fillRect/>
            </a:stretch>
          </p:blipFill>
          <p:spPr bwMode="auto">
            <a:xfrm>
              <a:off x="4059" y="2387"/>
              <a:ext cx="1519" cy="1768"/>
            </a:xfrm>
            <a:prstGeom prst="rect">
              <a:avLst/>
            </a:prstGeom>
            <a:noFill/>
            <a:ln w="9525">
              <a:noFill/>
              <a:miter lim="800000"/>
              <a:headEnd/>
              <a:tailEnd/>
            </a:ln>
          </p:spPr>
        </p:pic>
        <p:pic>
          <p:nvPicPr>
            <p:cNvPr id="24583" name="Picture 8" descr="l2fl"/>
            <p:cNvPicPr preferRelativeResize="0">
              <a:picLocks noChangeArrowheads="1"/>
            </p:cNvPicPr>
            <p:nvPr/>
          </p:nvPicPr>
          <p:blipFill>
            <a:blip r:embed="rId5"/>
            <a:srcRect/>
            <a:stretch>
              <a:fillRect/>
            </a:stretch>
          </p:blipFill>
          <p:spPr bwMode="auto">
            <a:xfrm>
              <a:off x="2109" y="2387"/>
              <a:ext cx="1519" cy="1768"/>
            </a:xfrm>
            <a:prstGeom prst="rect">
              <a:avLst/>
            </a:prstGeom>
            <a:noFill/>
            <a:ln w="9525">
              <a:noFill/>
              <a:miter lim="800000"/>
              <a:headEnd/>
              <a:tailEnd/>
            </a:ln>
          </p:spPr>
        </p:pic>
        <p:pic>
          <p:nvPicPr>
            <p:cNvPr id="24584" name="Picture 11" descr="t2_basal"/>
            <p:cNvPicPr>
              <a:picLocks noChangeAspect="1" noChangeArrowheads="1"/>
            </p:cNvPicPr>
            <p:nvPr/>
          </p:nvPicPr>
          <p:blipFill>
            <a:blip r:embed="rId6"/>
            <a:srcRect/>
            <a:stretch>
              <a:fillRect/>
            </a:stretch>
          </p:blipFill>
          <p:spPr bwMode="auto">
            <a:xfrm>
              <a:off x="204" y="572"/>
              <a:ext cx="1520" cy="1769"/>
            </a:xfrm>
            <a:prstGeom prst="rect">
              <a:avLst/>
            </a:prstGeom>
            <a:noFill/>
            <a:ln w="9525">
              <a:noFill/>
              <a:miter lim="800000"/>
              <a:headEnd/>
              <a:tailEnd/>
            </a:ln>
          </p:spPr>
        </p:pic>
        <p:pic>
          <p:nvPicPr>
            <p:cNvPr id="24585" name="Picture 12" descr="t2_cs"/>
            <p:cNvPicPr preferRelativeResize="0">
              <a:picLocks noChangeArrowheads="1"/>
            </p:cNvPicPr>
            <p:nvPr/>
          </p:nvPicPr>
          <p:blipFill>
            <a:blip r:embed="rId7"/>
            <a:srcRect/>
            <a:stretch>
              <a:fillRect/>
            </a:stretch>
          </p:blipFill>
          <p:spPr bwMode="auto">
            <a:xfrm>
              <a:off x="4059" y="572"/>
              <a:ext cx="1519" cy="1769"/>
            </a:xfrm>
            <a:prstGeom prst="rect">
              <a:avLst/>
            </a:prstGeom>
            <a:noFill/>
            <a:ln w="9525">
              <a:noFill/>
              <a:miter lim="800000"/>
              <a:headEnd/>
              <a:tailEnd/>
            </a:ln>
          </p:spPr>
        </p:pic>
        <p:pic>
          <p:nvPicPr>
            <p:cNvPr id="24586" name="Picture 13" descr="t2_l2"/>
            <p:cNvPicPr preferRelativeResize="0">
              <a:picLocks noChangeArrowheads="1"/>
            </p:cNvPicPr>
            <p:nvPr/>
          </p:nvPicPr>
          <p:blipFill>
            <a:blip r:embed="rId8"/>
            <a:srcRect/>
            <a:stretch>
              <a:fillRect/>
            </a:stretch>
          </p:blipFill>
          <p:spPr bwMode="auto">
            <a:xfrm>
              <a:off x="2109" y="572"/>
              <a:ext cx="1519" cy="1768"/>
            </a:xfrm>
            <a:prstGeom prst="rect">
              <a:avLst/>
            </a:prstGeom>
            <a:noFill/>
            <a:ln w="9525">
              <a:noFill/>
              <a:miter lim="800000"/>
              <a:headEnd/>
              <a:tailEnd/>
            </a:ln>
          </p:spPr>
        </p:pic>
      </p:grpSp>
      <p:sp>
        <p:nvSpPr>
          <p:cNvPr id="24579" name="Text Box 14"/>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sz="1400">
                <a:solidFill>
                  <a:schemeClr val="tx2"/>
                </a:solidFill>
              </a:rPr>
              <a:t>Comments:  </a:t>
            </a:r>
            <a:r>
              <a:rPr lang="en-GB" altLang="en-US" b="0">
                <a:solidFill>
                  <a:schemeClr val="tx2"/>
                </a:solidFill>
              </a:rPr>
              <a:t>	</a:t>
            </a:r>
          </a:p>
        </p:txBody>
      </p:sp>
      <p:sp>
        <p:nvSpPr>
          <p:cNvPr id="24580" name="Text Box 19"/>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85725" y="114300"/>
            <a:ext cx="946150" cy="561975"/>
          </a:xfrm>
        </p:spPr>
        <p:txBody>
          <a:bodyPr/>
          <a:lstStyle/>
          <a:p>
            <a:pPr eaLnBrk="1" hangingPunct="1"/>
            <a:r>
              <a:rPr lang="en-GB" altLang="en-US" sz="3600" b="1" smtClean="0"/>
              <a:t>1</a:t>
            </a:r>
            <a:endParaRPr lang="en-US" altLang="en-US" sz="3600" b="1" smtClean="0"/>
          </a:p>
        </p:txBody>
      </p:sp>
      <p:grpSp>
        <p:nvGrpSpPr>
          <p:cNvPr id="66563" name="Group 18"/>
          <p:cNvGrpSpPr>
            <a:grpSpLocks/>
          </p:cNvGrpSpPr>
          <p:nvPr/>
        </p:nvGrpSpPr>
        <p:grpSpPr bwMode="auto">
          <a:xfrm>
            <a:off x="1187450" y="404813"/>
            <a:ext cx="7416800" cy="4537075"/>
            <a:chOff x="204" y="572"/>
            <a:chExt cx="5374" cy="3583"/>
          </a:xfrm>
        </p:grpSpPr>
        <p:pic>
          <p:nvPicPr>
            <p:cNvPr id="66564" name="Picture 6" descr="basal_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66565" name="Picture 7" descr="csfl"/>
            <p:cNvPicPr preferRelativeResize="0">
              <a:picLocks noChangeArrowheads="1"/>
            </p:cNvPicPr>
            <p:nvPr/>
          </p:nvPicPr>
          <p:blipFill>
            <a:blip r:embed="rId4"/>
            <a:srcRect/>
            <a:stretch>
              <a:fillRect/>
            </a:stretch>
          </p:blipFill>
          <p:spPr bwMode="auto">
            <a:xfrm>
              <a:off x="4059" y="2387"/>
              <a:ext cx="1519" cy="1768"/>
            </a:xfrm>
            <a:prstGeom prst="rect">
              <a:avLst/>
            </a:prstGeom>
            <a:noFill/>
            <a:ln w="9525">
              <a:noFill/>
              <a:miter lim="800000"/>
              <a:headEnd/>
              <a:tailEnd/>
            </a:ln>
          </p:spPr>
        </p:pic>
        <p:pic>
          <p:nvPicPr>
            <p:cNvPr id="66566" name="Picture 8" descr="l2fl"/>
            <p:cNvPicPr preferRelativeResize="0">
              <a:picLocks noChangeArrowheads="1"/>
            </p:cNvPicPr>
            <p:nvPr/>
          </p:nvPicPr>
          <p:blipFill>
            <a:blip r:embed="rId5"/>
            <a:srcRect/>
            <a:stretch>
              <a:fillRect/>
            </a:stretch>
          </p:blipFill>
          <p:spPr bwMode="auto">
            <a:xfrm>
              <a:off x="2109" y="2387"/>
              <a:ext cx="1519" cy="1768"/>
            </a:xfrm>
            <a:prstGeom prst="rect">
              <a:avLst/>
            </a:prstGeom>
            <a:noFill/>
            <a:ln w="9525">
              <a:noFill/>
              <a:miter lim="800000"/>
              <a:headEnd/>
              <a:tailEnd/>
            </a:ln>
          </p:spPr>
        </p:pic>
        <p:pic>
          <p:nvPicPr>
            <p:cNvPr id="66567" name="Picture 11" descr="t2_basal"/>
            <p:cNvPicPr>
              <a:picLocks noChangeAspect="1" noChangeArrowheads="1"/>
            </p:cNvPicPr>
            <p:nvPr/>
          </p:nvPicPr>
          <p:blipFill>
            <a:blip r:embed="rId6"/>
            <a:srcRect/>
            <a:stretch>
              <a:fillRect/>
            </a:stretch>
          </p:blipFill>
          <p:spPr bwMode="auto">
            <a:xfrm>
              <a:off x="204" y="572"/>
              <a:ext cx="1520" cy="1769"/>
            </a:xfrm>
            <a:prstGeom prst="rect">
              <a:avLst/>
            </a:prstGeom>
            <a:noFill/>
            <a:ln w="9525">
              <a:noFill/>
              <a:miter lim="800000"/>
              <a:headEnd/>
              <a:tailEnd/>
            </a:ln>
          </p:spPr>
        </p:pic>
        <p:pic>
          <p:nvPicPr>
            <p:cNvPr id="66568" name="Picture 12" descr="t2_cs"/>
            <p:cNvPicPr preferRelativeResize="0">
              <a:picLocks noChangeArrowheads="1"/>
            </p:cNvPicPr>
            <p:nvPr/>
          </p:nvPicPr>
          <p:blipFill>
            <a:blip r:embed="rId7"/>
            <a:srcRect/>
            <a:stretch>
              <a:fillRect/>
            </a:stretch>
          </p:blipFill>
          <p:spPr bwMode="auto">
            <a:xfrm>
              <a:off x="4059" y="572"/>
              <a:ext cx="1519" cy="1769"/>
            </a:xfrm>
            <a:prstGeom prst="rect">
              <a:avLst/>
            </a:prstGeom>
            <a:noFill/>
            <a:ln w="9525">
              <a:noFill/>
              <a:miter lim="800000"/>
              <a:headEnd/>
              <a:tailEnd/>
            </a:ln>
          </p:spPr>
        </p:pic>
        <p:pic>
          <p:nvPicPr>
            <p:cNvPr id="66569" name="Picture 13" descr="t2_l2"/>
            <p:cNvPicPr preferRelativeResize="0">
              <a:picLocks noChangeArrowheads="1"/>
            </p:cNvPicPr>
            <p:nvPr/>
          </p:nvPicPr>
          <p:blipFill>
            <a:blip r:embed="rId8"/>
            <a:srcRect/>
            <a:stretch>
              <a:fillRect/>
            </a:stretch>
          </p:blipFill>
          <p:spPr bwMode="auto">
            <a:xfrm>
              <a:off x="2109" y="572"/>
              <a:ext cx="1519" cy="1768"/>
            </a:xfrm>
            <a:prstGeom prst="rect">
              <a:avLst/>
            </a:prstGeom>
            <a:noFill/>
            <a:ln w="9525">
              <a:noFill/>
              <a:miter lim="800000"/>
              <a:headEnd/>
              <a:tailEnd/>
            </a:ln>
          </p:spPr>
        </p:pic>
      </p:grpSp>
      <p:sp>
        <p:nvSpPr>
          <p:cNvPr id="66570" name="Text Box 14"/>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0</a:t>
            </a:r>
          </a:p>
          <a:p>
            <a:pPr marL="987425" indent="-987425"/>
            <a:r>
              <a:rPr lang="en-GB" altLang="en-US" sz="1400">
                <a:solidFill>
                  <a:schemeClr val="tx2"/>
                </a:solidFill>
              </a:rPr>
              <a:t>	Longstreth	1</a:t>
            </a:r>
          </a:p>
          <a:p>
            <a:pPr marL="987425" indent="-987425"/>
            <a:r>
              <a:rPr lang="en-GB" altLang="en-US" sz="1400">
                <a:solidFill>
                  <a:schemeClr val="tx2"/>
                </a:solidFill>
              </a:rPr>
              <a:t>	Wahlund		1</a:t>
            </a:r>
          </a:p>
          <a:p>
            <a:pPr marL="987425" indent="-987425"/>
            <a:r>
              <a:rPr lang="en-GB" altLang="en-US" sz="1400">
                <a:solidFill>
                  <a:schemeClr val="tx2"/>
                </a:solidFill>
              </a:rPr>
              <a:t>Comments:  </a:t>
            </a:r>
            <a:r>
              <a:rPr lang="en-GB" altLang="en-US" sz="1400" b="0">
                <a:solidFill>
                  <a:schemeClr val="tx2"/>
                </a:solidFill>
              </a:rPr>
              <a:t>This slide demonstrates the lowest level of white matter lesions.</a:t>
            </a:r>
            <a:r>
              <a:rPr lang="en-GB" altLang="en-US" b="0">
                <a:solidFill>
                  <a:schemeClr val="tx2"/>
                </a:solidFill>
              </a:rPr>
              <a:t>	</a:t>
            </a:r>
          </a:p>
        </p:txBody>
      </p:sp>
      <p:sp>
        <p:nvSpPr>
          <p:cNvPr id="66571" name="Text Box 19"/>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1"/>
          <p:cNvGrpSpPr>
            <a:grpSpLocks/>
          </p:cNvGrpSpPr>
          <p:nvPr/>
        </p:nvGrpSpPr>
        <p:grpSpPr bwMode="auto">
          <a:xfrm>
            <a:off x="1116013" y="333375"/>
            <a:ext cx="7416800" cy="4827588"/>
            <a:chOff x="204" y="571"/>
            <a:chExt cx="5372" cy="3584"/>
          </a:xfrm>
        </p:grpSpPr>
        <p:pic>
          <p:nvPicPr>
            <p:cNvPr id="26629" name="Picture 7"/>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26630" name="Picture 8"/>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26631" name="Picture 9"/>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26632" name="Picture 1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26633" name="Picture 13"/>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26634" name="Picture 14"/>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26626" name="Rectangle 17"/>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2</a:t>
            </a:r>
            <a:endParaRPr lang="en-US" altLang="en-US" sz="3600">
              <a:solidFill>
                <a:schemeClr val="tx2"/>
              </a:solidFill>
            </a:endParaRPr>
          </a:p>
        </p:txBody>
      </p:sp>
      <p:sp>
        <p:nvSpPr>
          <p:cNvPr id="26627" name="Text Box 22"/>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26628" name="Text Box 23"/>
          <p:cNvSpPr txBox="1">
            <a:spLocks noChangeArrowheads="1"/>
          </p:cNvSpPr>
          <p:nvPr/>
        </p:nvSpPr>
        <p:spPr bwMode="auto">
          <a:xfrm>
            <a:off x="323850"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1"/>
          <p:cNvGrpSpPr>
            <a:grpSpLocks/>
          </p:cNvGrpSpPr>
          <p:nvPr/>
        </p:nvGrpSpPr>
        <p:grpSpPr bwMode="auto">
          <a:xfrm>
            <a:off x="1116013" y="333375"/>
            <a:ext cx="7416800" cy="4827588"/>
            <a:chOff x="204" y="571"/>
            <a:chExt cx="5372" cy="3584"/>
          </a:xfrm>
        </p:grpSpPr>
        <p:pic>
          <p:nvPicPr>
            <p:cNvPr id="68611" name="Picture 7"/>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68612" name="Picture 8"/>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68613" name="Picture 9"/>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68614" name="Picture 1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68615" name="Picture 13"/>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68616" name="Picture 14"/>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68617" name="Rectangle 17"/>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2</a:t>
            </a:r>
            <a:endParaRPr lang="en-US" altLang="en-US" sz="3600">
              <a:solidFill>
                <a:schemeClr val="tx2"/>
              </a:solidFill>
            </a:endParaRPr>
          </a:p>
        </p:txBody>
      </p:sp>
      <p:sp>
        <p:nvSpPr>
          <p:cNvPr id="68618" name="Text Box 22"/>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68619" name="Text Box 23"/>
          <p:cNvSpPr txBox="1">
            <a:spLocks noChangeArrowheads="1"/>
          </p:cNvSpPr>
          <p:nvPr/>
        </p:nvSpPr>
        <p:spPr bwMode="auto">
          <a:xfrm>
            <a:off x="323850" y="5229225"/>
            <a:ext cx="7343775" cy="1004888"/>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PVH 1 / DWMH 1</a:t>
            </a:r>
          </a:p>
          <a:p>
            <a:pPr marL="987425" indent="-987425"/>
            <a:r>
              <a:rPr lang="en-GB" altLang="en-US" sz="1400">
                <a:solidFill>
                  <a:schemeClr val="tx2"/>
                </a:solidFill>
              </a:rPr>
              <a:t>	Longstreth	1</a:t>
            </a:r>
          </a:p>
          <a:p>
            <a:pPr marL="987425" indent="-987425"/>
            <a:r>
              <a:rPr lang="en-GB" altLang="en-US" sz="1400">
                <a:solidFill>
                  <a:schemeClr val="tx2"/>
                </a:solidFill>
              </a:rPr>
              <a:t>	Wahlund		2</a:t>
            </a:r>
          </a:p>
          <a:p>
            <a:pPr marL="987425" indent="-987425"/>
            <a:endParaRPr lang="en-GB" altLang="en-US" b="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6"/>
          <p:cNvGrpSpPr>
            <a:grpSpLocks/>
          </p:cNvGrpSpPr>
          <p:nvPr/>
        </p:nvGrpSpPr>
        <p:grpSpPr bwMode="auto">
          <a:xfrm>
            <a:off x="1116013" y="333375"/>
            <a:ext cx="7416800" cy="4827588"/>
            <a:chOff x="204" y="571"/>
            <a:chExt cx="5372" cy="3584"/>
          </a:xfrm>
        </p:grpSpPr>
        <p:pic>
          <p:nvPicPr>
            <p:cNvPr id="28677" name="Picture 20" descr="basalfl"/>
            <p:cNvPicPr preferRelativeResize="0">
              <a:picLocks noChangeArrowheads="1"/>
            </p:cNvPicPr>
            <p:nvPr/>
          </p:nvPicPr>
          <p:blipFill>
            <a:blip r:embed="rId3"/>
            <a:srcRect/>
            <a:stretch>
              <a:fillRect/>
            </a:stretch>
          </p:blipFill>
          <p:spPr bwMode="auto">
            <a:xfrm>
              <a:off x="204" y="2387"/>
              <a:ext cx="1519" cy="1768"/>
            </a:xfrm>
            <a:prstGeom prst="rect">
              <a:avLst/>
            </a:prstGeom>
            <a:noFill/>
            <a:ln w="9525">
              <a:noFill/>
              <a:miter lim="800000"/>
              <a:headEnd/>
              <a:tailEnd/>
            </a:ln>
          </p:spPr>
        </p:pic>
        <p:pic>
          <p:nvPicPr>
            <p:cNvPr id="28678" name="Picture 21" descr="csfl"/>
            <p:cNvPicPr preferRelativeResize="0">
              <a:picLocks noChangeArrowheads="1"/>
            </p:cNvPicPr>
            <p:nvPr/>
          </p:nvPicPr>
          <p:blipFill>
            <a:blip r:embed="rId4"/>
            <a:srcRect/>
            <a:stretch>
              <a:fillRect/>
            </a:stretch>
          </p:blipFill>
          <p:spPr bwMode="auto">
            <a:xfrm>
              <a:off x="4057" y="2387"/>
              <a:ext cx="1519" cy="1768"/>
            </a:xfrm>
            <a:prstGeom prst="rect">
              <a:avLst/>
            </a:prstGeom>
            <a:noFill/>
            <a:ln w="9525">
              <a:noFill/>
              <a:miter lim="800000"/>
              <a:headEnd/>
              <a:tailEnd/>
            </a:ln>
          </p:spPr>
        </p:pic>
        <p:pic>
          <p:nvPicPr>
            <p:cNvPr id="28679" name="Picture 22" descr="l2fl"/>
            <p:cNvPicPr preferRelativeResize="0">
              <a:picLocks noChangeArrowheads="1"/>
            </p:cNvPicPr>
            <p:nvPr/>
          </p:nvPicPr>
          <p:blipFill>
            <a:blip r:embed="rId5"/>
            <a:srcRect/>
            <a:stretch>
              <a:fillRect/>
            </a:stretch>
          </p:blipFill>
          <p:spPr bwMode="auto">
            <a:xfrm>
              <a:off x="2108" y="2387"/>
              <a:ext cx="1519" cy="1768"/>
            </a:xfrm>
            <a:prstGeom prst="rect">
              <a:avLst/>
            </a:prstGeom>
            <a:noFill/>
            <a:ln w="9525">
              <a:noFill/>
              <a:miter lim="800000"/>
              <a:headEnd/>
              <a:tailEnd/>
            </a:ln>
          </p:spPr>
        </p:pic>
        <p:pic>
          <p:nvPicPr>
            <p:cNvPr id="28680" name="Picture 25" descr="basalt2"/>
            <p:cNvPicPr preferRelativeResize="0">
              <a:picLocks noChangeArrowheads="1"/>
            </p:cNvPicPr>
            <p:nvPr/>
          </p:nvPicPr>
          <p:blipFill>
            <a:blip r:embed="rId6"/>
            <a:srcRect/>
            <a:stretch>
              <a:fillRect/>
            </a:stretch>
          </p:blipFill>
          <p:spPr bwMode="auto">
            <a:xfrm>
              <a:off x="204" y="571"/>
              <a:ext cx="1519" cy="1768"/>
            </a:xfrm>
            <a:prstGeom prst="rect">
              <a:avLst/>
            </a:prstGeom>
            <a:noFill/>
            <a:ln w="9525">
              <a:noFill/>
              <a:miter lim="800000"/>
              <a:headEnd/>
              <a:tailEnd/>
            </a:ln>
          </p:spPr>
        </p:pic>
        <p:pic>
          <p:nvPicPr>
            <p:cNvPr id="28681" name="Picture 26" descr="cst2"/>
            <p:cNvPicPr preferRelativeResize="0">
              <a:picLocks noChangeArrowheads="1"/>
            </p:cNvPicPr>
            <p:nvPr/>
          </p:nvPicPr>
          <p:blipFill>
            <a:blip r:embed="rId7"/>
            <a:srcRect/>
            <a:stretch>
              <a:fillRect/>
            </a:stretch>
          </p:blipFill>
          <p:spPr bwMode="auto">
            <a:xfrm>
              <a:off x="4057" y="571"/>
              <a:ext cx="1519" cy="1768"/>
            </a:xfrm>
            <a:prstGeom prst="rect">
              <a:avLst/>
            </a:prstGeom>
            <a:noFill/>
            <a:ln w="9525">
              <a:noFill/>
              <a:miter lim="800000"/>
              <a:headEnd/>
              <a:tailEnd/>
            </a:ln>
          </p:spPr>
        </p:pic>
        <p:pic>
          <p:nvPicPr>
            <p:cNvPr id="28682" name="Picture 27" descr="l2t2"/>
            <p:cNvPicPr preferRelativeResize="0">
              <a:picLocks noChangeArrowheads="1"/>
            </p:cNvPicPr>
            <p:nvPr/>
          </p:nvPicPr>
          <p:blipFill>
            <a:blip r:embed="rId8"/>
            <a:srcRect/>
            <a:stretch>
              <a:fillRect/>
            </a:stretch>
          </p:blipFill>
          <p:spPr bwMode="auto">
            <a:xfrm>
              <a:off x="2108" y="571"/>
              <a:ext cx="1519" cy="1768"/>
            </a:xfrm>
            <a:prstGeom prst="rect">
              <a:avLst/>
            </a:prstGeom>
            <a:noFill/>
            <a:ln w="9525">
              <a:noFill/>
              <a:miter lim="800000"/>
              <a:headEnd/>
              <a:tailEnd/>
            </a:ln>
          </p:spPr>
        </p:pic>
      </p:grpSp>
      <p:sp>
        <p:nvSpPr>
          <p:cNvPr id="28674" name="Rectangle 32"/>
          <p:cNvSpPr>
            <a:spLocks noChangeArrowheads="1"/>
          </p:cNvSpPr>
          <p:nvPr/>
        </p:nvSpPr>
        <p:spPr bwMode="auto">
          <a:xfrm>
            <a:off x="85725" y="114300"/>
            <a:ext cx="946150" cy="561975"/>
          </a:xfrm>
          <a:prstGeom prst="rect">
            <a:avLst/>
          </a:prstGeom>
          <a:noFill/>
          <a:ln w="9525">
            <a:noFill/>
            <a:miter lim="800000"/>
            <a:headEnd/>
            <a:tailEnd/>
          </a:ln>
        </p:spPr>
        <p:txBody>
          <a:bodyPr anchor="ctr"/>
          <a:lstStyle/>
          <a:p>
            <a:pPr algn="ctr"/>
            <a:r>
              <a:rPr lang="en-GB" altLang="en-US" sz="3600">
                <a:solidFill>
                  <a:schemeClr val="tx2"/>
                </a:solidFill>
              </a:rPr>
              <a:t>3</a:t>
            </a:r>
            <a:endParaRPr lang="en-US" altLang="en-US" sz="3600">
              <a:solidFill>
                <a:schemeClr val="tx2"/>
              </a:solidFill>
            </a:endParaRPr>
          </a:p>
        </p:txBody>
      </p:sp>
      <p:sp>
        <p:nvSpPr>
          <p:cNvPr id="28675" name="Text Box 37"/>
          <p:cNvSpPr txBox="1">
            <a:spLocks noChangeArrowheads="1"/>
          </p:cNvSpPr>
          <p:nvPr/>
        </p:nvSpPr>
        <p:spPr bwMode="auto">
          <a:xfrm>
            <a:off x="250825" y="6461125"/>
            <a:ext cx="7993063" cy="396875"/>
          </a:xfrm>
          <a:prstGeom prst="rect">
            <a:avLst/>
          </a:prstGeom>
          <a:noFill/>
          <a:ln w="9525">
            <a:noFill/>
            <a:miter lim="800000"/>
            <a:headEnd/>
            <a:tailEnd/>
          </a:ln>
        </p:spPr>
        <p:txBody>
          <a:bodyPr>
            <a:spAutoFit/>
          </a:bodyPr>
          <a:lstStyle/>
          <a:p>
            <a:r>
              <a:rPr lang="en-GB" altLang="en-US" sz="1000" b="0"/>
              <a:t>Guide prepared by J Wardlaw, K Ferguson, University of Edinburgh</a:t>
            </a:r>
          </a:p>
          <a:p>
            <a:r>
              <a:rPr lang="en-GB" altLang="en-US" sz="1000" b="0"/>
              <a:t>All images copyright J Wardlaw, University of Edinburgh</a:t>
            </a:r>
          </a:p>
        </p:txBody>
      </p:sp>
      <p:sp>
        <p:nvSpPr>
          <p:cNvPr id="28676" name="Text Box 38"/>
          <p:cNvSpPr txBox="1">
            <a:spLocks noChangeArrowheads="1"/>
          </p:cNvSpPr>
          <p:nvPr/>
        </p:nvSpPr>
        <p:spPr bwMode="auto">
          <a:xfrm>
            <a:off x="323850" y="5373688"/>
            <a:ext cx="7343775" cy="1004887"/>
          </a:xfrm>
          <a:prstGeom prst="rect">
            <a:avLst/>
          </a:prstGeom>
          <a:noFill/>
          <a:ln w="9525">
            <a:noFill/>
            <a:miter lim="800000"/>
            <a:headEnd/>
            <a:tailEnd/>
          </a:ln>
        </p:spPr>
        <p:txBody>
          <a:bodyPr>
            <a:spAutoFit/>
          </a:bodyPr>
          <a:lstStyle/>
          <a:p>
            <a:pPr marL="987425" indent="-987425"/>
            <a:r>
              <a:rPr lang="en-GB" altLang="en-US" sz="1400">
                <a:solidFill>
                  <a:schemeClr val="tx2"/>
                </a:solidFill>
              </a:rPr>
              <a:t>Ratings:	Fazekas		</a:t>
            </a:r>
          </a:p>
          <a:p>
            <a:pPr marL="987425" indent="-987425"/>
            <a:r>
              <a:rPr lang="en-GB" altLang="en-US" sz="1400">
                <a:solidFill>
                  <a:schemeClr val="tx2"/>
                </a:solidFill>
              </a:rPr>
              <a:t>	Longstreth	</a:t>
            </a:r>
          </a:p>
          <a:p>
            <a:pPr marL="987425" indent="-987425"/>
            <a:r>
              <a:rPr lang="en-GB" altLang="en-US" sz="1400">
                <a:solidFill>
                  <a:schemeClr val="tx2"/>
                </a:solidFill>
              </a:rPr>
              <a:t>	Wahlund		</a:t>
            </a:r>
          </a:p>
          <a:p>
            <a:pPr marL="987425" indent="-987425"/>
            <a:r>
              <a:rPr lang="en-GB" altLang="en-US" b="0">
                <a:solidFill>
                  <a:schemeClr val="tx2"/>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CC"/>
        </a:lt1>
        <a:dk2>
          <a:srgbClr val="080808"/>
        </a:dk2>
        <a:lt2>
          <a:srgbClr val="FF3300"/>
        </a:lt2>
        <a:accent1>
          <a:srgbClr val="BBE0E3"/>
        </a:accent1>
        <a:accent2>
          <a:srgbClr val="333399"/>
        </a:accent2>
        <a:accent3>
          <a:srgbClr val="AAAAAA"/>
        </a:accent3>
        <a:accent4>
          <a:srgbClr val="DADAA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1935</Words>
  <Application>Microsoft Office PowerPoint</Application>
  <PresentationFormat>On-screen Show (4:3)</PresentationFormat>
  <Paragraphs>368</Paragraphs>
  <Slides>44</Slides>
  <Notes>44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44</vt:i4>
      </vt:variant>
    </vt:vector>
  </HeadingPairs>
  <TitlesOfParts>
    <vt:vector size="46" baseType="lpstr">
      <vt:lpstr>Arial</vt:lpstr>
      <vt:lpstr>Default Design</vt:lpstr>
      <vt:lpstr>PowerPoint Presentation</vt:lpstr>
      <vt:lpstr>PowerPoint Presentation</vt:lpstr>
      <vt:lpstr>Example:</vt:lpstr>
      <vt:lpstr>PowerPoint Presentation</vt:lpstr>
      <vt:lpstr>1</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jmw</dc:creator>
  <cp:lastModifiedBy>MAIR Grant</cp:lastModifiedBy>
  <cp:revision>36</cp:revision>
  <dcterms:created xsi:type="dcterms:W3CDTF">2007-01-14T12:36:33Z</dcterms:created>
  <dcterms:modified xsi:type="dcterms:W3CDTF">2017-08-01T13:54:55Z</dcterms:modified>
</cp:coreProperties>
</file>