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F2A1DB-DDD5-3153-7996-2CE1FA1D90A6}" name="Frost Helen" initials="FH" userId="8f61a594d283f4f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4660"/>
  </p:normalViewPr>
  <p:slideViewPr>
    <p:cSldViewPr snapToGrid="0">
      <p:cViewPr>
        <p:scale>
          <a:sx n="42" d="100"/>
          <a:sy n="42" d="100"/>
        </p:scale>
        <p:origin x="1456" y="-5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st Helen" userId="8f61a594d283f4f6" providerId="LiveId" clId="{19114047-3A85-424D-9258-F3E1A4476C57}"/>
    <pc:docChg chg="undo custSel modSld">
      <pc:chgData name="Frost Helen" userId="8f61a594d283f4f6" providerId="LiveId" clId="{19114047-3A85-424D-9258-F3E1A4476C57}" dt="2023-08-29T12:11:36.260" v="18" actId="20577"/>
      <pc:docMkLst>
        <pc:docMk/>
      </pc:docMkLst>
      <pc:sldChg chg="modSp mod">
        <pc:chgData name="Frost Helen" userId="8f61a594d283f4f6" providerId="LiveId" clId="{19114047-3A85-424D-9258-F3E1A4476C57}" dt="2023-08-29T12:11:36.260" v="18" actId="20577"/>
        <pc:sldMkLst>
          <pc:docMk/>
          <pc:sldMk cId="3188037832" sldId="256"/>
        </pc:sldMkLst>
        <pc:spChg chg="mod">
          <ac:chgData name="Frost Helen" userId="8f61a594d283f4f6" providerId="LiveId" clId="{19114047-3A85-424D-9258-F3E1A4476C57}" dt="2023-08-29T10:10:58.115" v="17" actId="20577"/>
          <ac:spMkLst>
            <pc:docMk/>
            <pc:sldMk cId="3188037832" sldId="256"/>
            <ac:spMk id="4" creationId="{1A38B096-9FF4-416F-ADFF-058ABBB466B4}"/>
          </ac:spMkLst>
        </pc:spChg>
        <pc:spChg chg="mod">
          <ac:chgData name="Frost Helen" userId="8f61a594d283f4f6" providerId="LiveId" clId="{19114047-3A85-424D-9258-F3E1A4476C57}" dt="2023-08-29T10:09:51.157" v="12" actId="20577"/>
          <ac:spMkLst>
            <pc:docMk/>
            <pc:sldMk cId="3188037832" sldId="256"/>
            <ac:spMk id="7" creationId="{7BC641F0-631C-4ADB-BDBC-F00513649AF8}"/>
          </ac:spMkLst>
        </pc:spChg>
        <pc:spChg chg="mod">
          <ac:chgData name="Frost Helen" userId="8f61a594d283f4f6" providerId="LiveId" clId="{19114047-3A85-424D-9258-F3E1A4476C57}" dt="2023-08-29T12:11:36.260" v="18" actId="20577"/>
          <ac:spMkLst>
            <pc:docMk/>
            <pc:sldMk cId="3188037832" sldId="256"/>
            <ac:spMk id="10" creationId="{9A420465-0C75-3D63-6FD3-27BA5BE1B0C0}"/>
          </ac:spMkLst>
        </pc:spChg>
        <pc:spChg chg="mod">
          <ac:chgData name="Frost Helen" userId="8f61a594d283f4f6" providerId="LiveId" clId="{19114047-3A85-424D-9258-F3E1A4476C57}" dt="2023-08-29T10:10:03.210" v="14" actId="14100"/>
          <ac:spMkLst>
            <pc:docMk/>
            <pc:sldMk cId="3188037832" sldId="256"/>
            <ac:spMk id="18" creationId="{AD01A304-410A-445B-AF8E-3D90309E0557}"/>
          </ac:spMkLst>
        </pc:spChg>
        <pc:spChg chg="mod">
          <ac:chgData name="Frost Helen" userId="8f61a594d283f4f6" providerId="LiveId" clId="{19114047-3A85-424D-9258-F3E1A4476C57}" dt="2023-08-29T10:08:36.593" v="4" actId="20577"/>
          <ac:spMkLst>
            <pc:docMk/>
            <pc:sldMk cId="3188037832" sldId="256"/>
            <ac:spMk id="32" creationId="{328747C5-E13E-1484-D384-7F734C337C97}"/>
          </ac:spMkLst>
        </pc:spChg>
        <pc:graphicFrameChg chg="mod modGraphic">
          <ac:chgData name="Frost Helen" userId="8f61a594d283f4f6" providerId="LiveId" clId="{19114047-3A85-424D-9258-F3E1A4476C57}" dt="2023-08-29T10:08:00.795" v="3" actId="20577"/>
          <ac:graphicFrameMkLst>
            <pc:docMk/>
            <pc:sldMk cId="3188037832" sldId="256"/>
            <ac:graphicFrameMk id="30" creationId="{E45A0E18-268D-0003-9858-51713B5135BB}"/>
          </ac:graphicFrameMkLst>
        </pc:graphicFrameChg>
        <pc:picChg chg="mod">
          <ac:chgData name="Frost Helen" userId="8f61a594d283f4f6" providerId="LiveId" clId="{19114047-3A85-424D-9258-F3E1A4476C57}" dt="2023-08-29T10:09:59.415" v="13" actId="14100"/>
          <ac:picMkLst>
            <pc:docMk/>
            <pc:sldMk cId="3188037832" sldId="256"/>
            <ac:picMk id="19" creationId="{4DAE1BA7-FB5F-67BA-2F14-7382112068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C05DF6-866E-43AE-AF09-681F1D7F982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306264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05DF6-866E-43AE-AF09-681F1D7F982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311026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05DF6-866E-43AE-AF09-681F1D7F982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197136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05DF6-866E-43AE-AF09-681F1D7F982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197027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05DF6-866E-43AE-AF09-681F1D7F9822}" type="datetimeFigureOut">
              <a:rPr lang="en-GB" smtClean="0"/>
              <a:t>30/08/2023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209196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05DF6-866E-43AE-AF09-681F1D7F982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294338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C05DF6-866E-43AE-AF09-681F1D7F9822}" type="datetimeFigureOut">
              <a:rPr lang="en-GB" smtClean="0"/>
              <a:t>30/08/2023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31423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C05DF6-866E-43AE-AF09-681F1D7F9822}" type="datetimeFigureOut">
              <a:rPr lang="en-GB" smtClean="0"/>
              <a:t>30/08/2023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254998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05DF6-866E-43AE-AF09-681F1D7F9822}" type="datetimeFigureOut">
              <a:rPr lang="en-GB" smtClean="0"/>
              <a:t>30/08/2023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30987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A3C05DF6-866E-43AE-AF09-681F1D7F982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96150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A3C05DF6-866E-43AE-AF09-681F1D7F9822}" type="datetimeFigureOut">
              <a:rPr lang="en-GB" smtClean="0"/>
              <a:t>30/08/2023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4FF82-1AF8-487D-8F1D-13933045F991}" type="slidenum">
              <a:rPr lang="en-GB" smtClean="0"/>
              <a:t>‹#›</a:t>
            </a:fld>
            <a:endParaRPr lang="en-GB"/>
          </a:p>
        </p:txBody>
      </p:sp>
    </p:spTree>
    <p:extLst>
      <p:ext uri="{BB962C8B-B14F-4D97-AF65-F5344CB8AC3E}">
        <p14:creationId xmlns:p14="http://schemas.microsoft.com/office/powerpoint/2010/main" val="81840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3C05DF6-866E-43AE-AF09-681F1D7F9822}" type="datetimeFigureOut">
              <a:rPr lang="en-GB" smtClean="0"/>
              <a:t>30/08/2023</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A154FF82-1AF8-487D-8F1D-13933045F991}" type="slidenum">
              <a:rPr lang="en-GB" smtClean="0"/>
              <a:t>‹#›</a:t>
            </a:fld>
            <a:endParaRPr lang="en-GB"/>
          </a:p>
        </p:txBody>
      </p:sp>
    </p:spTree>
    <p:extLst>
      <p:ext uri="{BB962C8B-B14F-4D97-AF65-F5344CB8AC3E}">
        <p14:creationId xmlns:p14="http://schemas.microsoft.com/office/powerpoint/2010/main" val="120909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hyperlink" Target="https://www.gov.scot/"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hyperlink" Target="https://www.gov.uk/" TargetMode="Externa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hyperlink" Target="https://www.choosingwisely.co.uk/about-choosing-wisely-uk/"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 y="-20811"/>
            <a:ext cx="30275213" cy="2441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 y="15225459"/>
            <a:ext cx="30255010" cy="770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 y="8743664"/>
            <a:ext cx="30275213" cy="627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30303" y="7191852"/>
            <a:ext cx="30275213" cy="627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201" y="4901907"/>
            <a:ext cx="30275213" cy="627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A38B096-9FF4-416F-ADFF-058ABBB466B4}"/>
              </a:ext>
            </a:extLst>
          </p:cNvPr>
          <p:cNvSpPr txBox="1"/>
          <p:nvPr/>
        </p:nvSpPr>
        <p:spPr>
          <a:xfrm>
            <a:off x="439795" y="512769"/>
            <a:ext cx="29395613" cy="4339650"/>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A comparative overview of health and social care policy for older people in England and Scotland</a:t>
            </a:r>
          </a:p>
          <a:p>
            <a:endParaRPr lang="en-GB" sz="40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N Aujla</a:t>
            </a:r>
            <a:r>
              <a:rPr lang="en-GB" sz="2800" baseline="30000" dirty="0">
                <a:solidFill>
                  <a:schemeClr val="bg1"/>
                </a:solidFill>
                <a:latin typeface="Arial" panose="020B0604020202020204" pitchFamily="34" charset="0"/>
                <a:cs typeface="Arial" panose="020B0604020202020204" pitchFamily="34" charset="0"/>
              </a:rPr>
              <a:t>*1,3,</a:t>
            </a:r>
            <a:r>
              <a:rPr lang="en-GB" sz="2800" dirty="0">
                <a:solidFill>
                  <a:schemeClr val="bg1"/>
                </a:solidFill>
                <a:latin typeface="Arial" panose="020B0604020202020204" pitchFamily="34" charset="0"/>
                <a:cs typeface="Arial" panose="020B0604020202020204" pitchFamily="34" charset="0"/>
              </a:rPr>
              <a:t> H Frost</a:t>
            </a:r>
            <a:r>
              <a:rPr lang="en-GB" sz="2800" baseline="30000" dirty="0">
                <a:solidFill>
                  <a:schemeClr val="bg1"/>
                </a:solidFill>
                <a:latin typeface="Arial" panose="020B0604020202020204" pitchFamily="34" charset="0"/>
                <a:cs typeface="Arial" panose="020B0604020202020204" pitchFamily="34" charset="0"/>
              </a:rPr>
              <a:t>2</a:t>
            </a:r>
            <a:r>
              <a:rPr lang="en-GB" sz="2800" dirty="0">
                <a:solidFill>
                  <a:schemeClr val="bg1"/>
                </a:solidFill>
                <a:latin typeface="Arial" panose="020B0604020202020204" pitchFamily="34" charset="0"/>
                <a:cs typeface="Arial" panose="020B0604020202020204" pitchFamily="34" charset="0"/>
              </a:rPr>
              <a:t>**, B. Guthrie</a:t>
            </a:r>
            <a:r>
              <a:rPr lang="en-GB" sz="2800" baseline="30000" dirty="0">
                <a:solidFill>
                  <a:schemeClr val="bg1"/>
                </a:solidFill>
                <a:latin typeface="Arial" panose="020B0604020202020204" pitchFamily="34" charset="0"/>
                <a:cs typeface="Arial" panose="020B0604020202020204" pitchFamily="34" charset="0"/>
              </a:rPr>
              <a:t>2</a:t>
            </a:r>
            <a:r>
              <a:rPr lang="en-GB" sz="2800" dirty="0">
                <a:solidFill>
                  <a:schemeClr val="bg1"/>
                </a:solidFill>
                <a:latin typeface="Arial" panose="020B0604020202020204" pitchFamily="34" charset="0"/>
                <a:cs typeface="Arial" panose="020B0604020202020204" pitchFamily="34" charset="0"/>
              </a:rPr>
              <a:t>, B Hanratty</a:t>
            </a:r>
            <a:r>
              <a:rPr lang="en-GB" sz="2800" baseline="30000" dirty="0">
                <a:solidFill>
                  <a:schemeClr val="bg1"/>
                </a:solidFill>
                <a:latin typeface="Arial" panose="020B0604020202020204" pitchFamily="34" charset="0"/>
                <a:cs typeface="Arial" panose="020B0604020202020204" pitchFamily="34" charset="0"/>
              </a:rPr>
              <a:t>1,3</a:t>
            </a:r>
            <a:r>
              <a:rPr lang="en-GB" sz="2800" dirty="0">
                <a:solidFill>
                  <a:schemeClr val="bg1"/>
                </a:solidFill>
                <a:latin typeface="Arial" panose="020B0604020202020204" pitchFamily="34" charset="0"/>
                <a:cs typeface="Arial" panose="020B0604020202020204" pitchFamily="34" charset="0"/>
              </a:rPr>
              <a:t>, E Kaner</a:t>
            </a:r>
            <a:r>
              <a:rPr lang="en-GB" sz="2800" baseline="30000" dirty="0">
                <a:solidFill>
                  <a:schemeClr val="bg1"/>
                </a:solidFill>
                <a:latin typeface="Arial" panose="020B0604020202020204" pitchFamily="34" charset="0"/>
                <a:cs typeface="Arial" panose="020B0604020202020204" pitchFamily="34" charset="0"/>
              </a:rPr>
              <a:t>1,3</a:t>
            </a:r>
            <a:r>
              <a:rPr lang="en-GB" sz="2800" dirty="0">
                <a:solidFill>
                  <a:schemeClr val="bg1"/>
                </a:solidFill>
                <a:latin typeface="Arial" panose="020B0604020202020204" pitchFamily="34" charset="0"/>
                <a:cs typeface="Arial" panose="020B0604020202020204" pitchFamily="34" charset="0"/>
              </a:rPr>
              <a:t>, A O’Donnell</a:t>
            </a:r>
            <a:r>
              <a:rPr lang="en-GB" sz="2800" baseline="30000" dirty="0">
                <a:solidFill>
                  <a:schemeClr val="bg1"/>
                </a:solidFill>
                <a:latin typeface="Arial" panose="020B0604020202020204" pitchFamily="34" charset="0"/>
                <a:cs typeface="Arial" panose="020B0604020202020204" pitchFamily="34" charset="0"/>
              </a:rPr>
              <a:t>1</a:t>
            </a:r>
            <a:r>
              <a:rPr lang="en-GB" sz="2800" dirty="0">
                <a:solidFill>
                  <a:schemeClr val="bg1"/>
                </a:solidFill>
                <a:latin typeface="Arial" panose="020B0604020202020204" pitchFamily="34" charset="0"/>
                <a:cs typeface="Arial" panose="020B0604020202020204" pitchFamily="34" charset="0"/>
              </a:rPr>
              <a:t>, S.D Shenkin</a:t>
            </a:r>
            <a:r>
              <a:rPr lang="en-GB" sz="2800" baseline="30000" dirty="0">
                <a:solidFill>
                  <a:schemeClr val="bg1"/>
                </a:solidFill>
                <a:latin typeface="Arial" panose="020B0604020202020204" pitchFamily="34" charset="0"/>
                <a:cs typeface="Arial" panose="020B0604020202020204" pitchFamily="34" charset="0"/>
              </a:rPr>
              <a:t>2</a:t>
            </a:r>
            <a:r>
              <a:rPr lang="en-GB" sz="2800" dirty="0">
                <a:solidFill>
                  <a:schemeClr val="bg1"/>
                </a:solidFill>
                <a:latin typeface="Arial" panose="020B0604020202020204" pitchFamily="34" charset="0"/>
                <a:cs typeface="Arial" panose="020B0604020202020204" pitchFamily="34" charset="0"/>
              </a:rPr>
              <a:t>, S.W Mercer</a:t>
            </a:r>
            <a:r>
              <a:rPr lang="en-GB" sz="2800" baseline="30000" dirty="0">
                <a:solidFill>
                  <a:schemeClr val="bg1"/>
                </a:solidFill>
                <a:latin typeface="Arial" panose="020B0604020202020204" pitchFamily="34" charset="0"/>
                <a:cs typeface="Arial" panose="020B0604020202020204" pitchFamily="34" charset="0"/>
              </a:rPr>
              <a:t>2</a:t>
            </a: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*Joint first-authors ** Presenting author</a:t>
            </a: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1. Population Health Sciences Institute, University of Newcastle Upon Tyne</a:t>
            </a:r>
          </a:p>
          <a:p>
            <a:pPr algn="ctr"/>
            <a:r>
              <a:rPr lang="en-GB" sz="2800" dirty="0">
                <a:latin typeface="Arial" panose="020B0604020202020204" pitchFamily="34" charset="0"/>
                <a:cs typeface="Arial" panose="020B0604020202020204" pitchFamily="34" charset="0"/>
              </a:rPr>
              <a:t>2. Advanced Care Research Centre, Usher Institute, University of Edinburgh</a:t>
            </a:r>
          </a:p>
          <a:p>
            <a:pPr algn="ctr"/>
            <a:r>
              <a:rPr lang="en-GB" sz="2800" dirty="0">
                <a:latin typeface="Arial" panose="020B0604020202020204" pitchFamily="34" charset="0"/>
                <a:cs typeface="Arial" panose="020B0604020202020204" pitchFamily="34" charset="0"/>
              </a:rPr>
              <a:t>3. NIHR Applied Research Collaboration North-East North Cumbria</a:t>
            </a:r>
          </a:p>
        </p:txBody>
      </p:sp>
      <p:sp>
        <p:nvSpPr>
          <p:cNvPr id="6" name="TextBox 5">
            <a:extLst>
              <a:ext uri="{FF2B5EF4-FFF2-40B4-BE49-F238E27FC236}">
                <a16:creationId xmlns:a16="http://schemas.microsoft.com/office/drawing/2014/main" id="{8A2D062F-7522-4ED6-8856-ED1391928B19}"/>
              </a:ext>
            </a:extLst>
          </p:cNvPr>
          <p:cNvSpPr txBox="1"/>
          <p:nvPr/>
        </p:nvSpPr>
        <p:spPr>
          <a:xfrm>
            <a:off x="3480737" y="7282512"/>
            <a:ext cx="22084112" cy="592726"/>
          </a:xfrm>
          <a:prstGeom prst="rect">
            <a:avLst/>
          </a:prstGeom>
          <a:noFill/>
        </p:spPr>
        <p:txBody>
          <a:bodyPr wrap="square" rtlCol="0">
            <a:spAutoFit/>
          </a:bodyPr>
          <a:lstStyle/>
          <a:p>
            <a:pPr lvl="0" algn="ctr">
              <a:lnSpc>
                <a:spcPct val="107000"/>
              </a:lnSpc>
            </a:pPr>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AIM</a:t>
            </a:r>
            <a:endParaRPr lang="en-GB" sz="3200" dirty="0"/>
          </a:p>
        </p:txBody>
      </p:sp>
      <p:sp>
        <p:nvSpPr>
          <p:cNvPr id="5" name="TextBox 4">
            <a:extLst>
              <a:ext uri="{FF2B5EF4-FFF2-40B4-BE49-F238E27FC236}">
                <a16:creationId xmlns:a16="http://schemas.microsoft.com/office/drawing/2014/main" id="{631E23FC-5B75-49B5-A9FE-6C41E4F6447A}"/>
              </a:ext>
            </a:extLst>
          </p:cNvPr>
          <p:cNvSpPr txBox="1"/>
          <p:nvPr/>
        </p:nvSpPr>
        <p:spPr>
          <a:xfrm>
            <a:off x="745502" y="5691719"/>
            <a:ext cx="29160843" cy="1441933"/>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US" sz="2800" dirty="0">
                <a:latin typeface="Arial" panose="020B0604020202020204" pitchFamily="34" charset="0"/>
                <a:ea typeface="Calibri" panose="020F0502020204030204" pitchFamily="34" charset="0"/>
                <a:cs typeface="Arial" panose="020B0604020202020204" pitchFamily="34" charset="0"/>
              </a:rPr>
              <a:t>T</a:t>
            </a:r>
            <a:r>
              <a:rPr lang="en-US" sz="2800" dirty="0">
                <a:effectLst/>
                <a:latin typeface="Arial" panose="020B0604020202020204" pitchFamily="34" charset="0"/>
                <a:ea typeface="Calibri" panose="020F0502020204030204" pitchFamily="34" charset="0"/>
                <a:cs typeface="Arial" panose="020B0604020202020204" pitchFamily="34" charset="0"/>
              </a:rPr>
              <a:t>he United Kingdom (UK) population is </a:t>
            </a:r>
            <a:r>
              <a:rPr lang="en-US" sz="2800" dirty="0">
                <a:latin typeface="Arial" panose="020B0604020202020204" pitchFamily="34" charset="0"/>
                <a:ea typeface="Calibri" panose="020F0502020204030204" pitchFamily="34" charset="0"/>
                <a:cs typeface="Arial" panose="020B0604020202020204" pitchFamily="34" charset="0"/>
              </a:rPr>
              <a:t>ageing rapidly similar to other high-income countries </a:t>
            </a:r>
            <a:r>
              <a:rPr lang="en-GB" sz="2800" dirty="0">
                <a:latin typeface="Arial" panose="020B0604020202020204" pitchFamily="34" charset="0"/>
                <a:ea typeface="Calibri" panose="020F0502020204030204" pitchFamily="34" charset="0"/>
                <a:cs typeface="Arial" panose="020B0604020202020204" pitchFamily="34" charset="0"/>
              </a:rPr>
              <a:t>[1].</a:t>
            </a:r>
            <a:endParaRPr lang="en-GB" sz="2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800" dirty="0">
                <a:effectLst/>
                <a:latin typeface="Arial" panose="020B0604020202020204" pitchFamily="34" charset="0"/>
                <a:ea typeface="Calibri" panose="020F0502020204030204" pitchFamily="34" charset="0"/>
                <a:cs typeface="Arial" panose="020B0604020202020204" pitchFamily="34" charset="0"/>
              </a:rPr>
              <a:t>Meeting the complex needs of older people is challenging in a health and care system that is single disease focused and poorly integrated</a:t>
            </a:r>
          </a:p>
          <a:p>
            <a:pPr marL="342900" lvl="0" indent="-342900">
              <a:lnSpc>
                <a:spcPct val="107000"/>
              </a:lnSpc>
              <a:buFont typeface="Symbol" panose="05050102010706020507" pitchFamily="18" charset="2"/>
              <a:buChar char=""/>
            </a:pPr>
            <a:r>
              <a:rPr lang="en-GB" sz="2800" dirty="0">
                <a:effectLst/>
                <a:latin typeface="Arial" panose="020B0604020202020204" pitchFamily="34" charset="0"/>
                <a:ea typeface="Calibri" panose="020F0502020204030204" pitchFamily="34" charset="0"/>
                <a:cs typeface="Arial" panose="020B0604020202020204" pitchFamily="34" charset="0"/>
              </a:rPr>
              <a:t>Since responsibility for health and social care was devolved to Scotland in 1999, there is evidence of diverging policy and organisation of care compared to England [2].</a:t>
            </a:r>
          </a:p>
        </p:txBody>
      </p:sp>
      <p:sp>
        <p:nvSpPr>
          <p:cNvPr id="7" name="TextBox 6">
            <a:extLst>
              <a:ext uri="{FF2B5EF4-FFF2-40B4-BE49-F238E27FC236}">
                <a16:creationId xmlns:a16="http://schemas.microsoft.com/office/drawing/2014/main" id="{7BC641F0-631C-4ADB-BDBC-F00513649AF8}"/>
              </a:ext>
            </a:extLst>
          </p:cNvPr>
          <p:cNvSpPr txBox="1"/>
          <p:nvPr/>
        </p:nvSpPr>
        <p:spPr>
          <a:xfrm>
            <a:off x="753143" y="9580946"/>
            <a:ext cx="17084894" cy="5970865"/>
          </a:xfrm>
          <a:prstGeom prst="rect">
            <a:avLst/>
          </a:prstGeom>
          <a:noFill/>
        </p:spPr>
        <p:txBody>
          <a:bodyPr wrap="square" rtlCol="0">
            <a:spAutoFit/>
          </a:bodyPr>
          <a:lstStyle/>
          <a:p>
            <a:r>
              <a:rPr lang="en-US" sz="2800" b="0" i="0" dirty="0">
                <a:solidFill>
                  <a:srgbClr val="201F1E"/>
                </a:solidFill>
                <a:effectLst/>
                <a:latin typeface="Arial" panose="020B0604020202020204" pitchFamily="34" charset="0"/>
              </a:rPr>
              <a:t>We mapped macro-level policy (national, overarching policies from the government or NHS) in England </a:t>
            </a:r>
            <a:r>
              <a:rPr lang="en-US" sz="2800" dirty="0">
                <a:solidFill>
                  <a:srgbClr val="201F1E"/>
                </a:solidFill>
                <a:latin typeface="Arial" panose="020B0604020202020204" pitchFamily="34" charset="0"/>
              </a:rPr>
              <a:t>(</a:t>
            </a:r>
            <a:r>
              <a:rPr lang="en-US" sz="2800" dirty="0">
                <a:solidFill>
                  <a:srgbClr val="201F1E"/>
                </a:solidFill>
                <a:latin typeface="Arial" panose="020B0604020202020204" pitchFamily="34" charset="0"/>
                <a:hlinkClick r:id="rId2"/>
              </a:rPr>
              <a:t>https://www.gov.uk/</a:t>
            </a:r>
            <a:r>
              <a:rPr lang="en-US" sz="2800" dirty="0">
                <a:solidFill>
                  <a:srgbClr val="201F1E"/>
                </a:solidFill>
                <a:latin typeface="Arial" panose="020B0604020202020204" pitchFamily="34" charset="0"/>
              </a:rPr>
              <a:t>) and Scotland (</a:t>
            </a:r>
            <a:r>
              <a:rPr lang="en-US" sz="2800" dirty="0">
                <a:solidFill>
                  <a:srgbClr val="201F1E"/>
                </a:solidFill>
                <a:latin typeface="Arial" panose="020B0604020202020204" pitchFamily="34" charset="0"/>
                <a:hlinkClick r:id="rId3"/>
              </a:rPr>
              <a:t>https://www.gov.scot/</a:t>
            </a:r>
            <a:r>
              <a:rPr lang="en-US" sz="2800" dirty="0">
                <a:solidFill>
                  <a:srgbClr val="201F1E"/>
                </a:solidFill>
                <a:latin typeface="Arial" panose="020B0604020202020204" pitchFamily="34" charset="0"/>
              </a:rPr>
              <a:t>) </a:t>
            </a:r>
            <a:r>
              <a:rPr lang="en-US" sz="2800" b="0" i="0" dirty="0">
                <a:solidFill>
                  <a:srgbClr val="201F1E"/>
                </a:solidFill>
                <a:effectLst/>
                <a:latin typeface="Arial" panose="020B0604020202020204" pitchFamily="34" charset="0"/>
              </a:rPr>
              <a:t>published from January 2011 to December 2023</a:t>
            </a:r>
            <a:endParaRPr lang="en-US" sz="2800" b="0" i="0" dirty="0">
              <a:solidFill>
                <a:srgbClr val="201F1E"/>
              </a:solidFill>
              <a:effectLst/>
              <a:latin typeface="Times New Roman" panose="02020603050405020304" pitchFamily="18" charset="0"/>
            </a:endParaRPr>
          </a:p>
          <a:p>
            <a:pPr algn="l">
              <a:spcAft>
                <a:spcPts val="0"/>
              </a:spcAft>
            </a:pPr>
            <a:endParaRPr lang="en-US" sz="2800" dirty="0">
              <a:solidFill>
                <a:srgbClr val="201F1E"/>
              </a:solidFill>
              <a:latin typeface="Arial" panose="020B0604020202020204" pitchFamily="34" charset="0"/>
            </a:endParaRPr>
          </a:p>
          <a:p>
            <a:pPr algn="l">
              <a:spcAft>
                <a:spcPts val="0"/>
              </a:spcAft>
            </a:pPr>
            <a:r>
              <a:rPr lang="en-US" sz="2800" b="0" i="0" dirty="0">
                <a:solidFill>
                  <a:srgbClr val="201F1E"/>
                </a:solidFill>
                <a:effectLst/>
                <a:latin typeface="Arial" panose="020B0604020202020204" pitchFamily="34" charset="0"/>
              </a:rPr>
              <a:t>Our focus included;</a:t>
            </a:r>
          </a:p>
          <a:p>
            <a:pPr marL="342900" indent="-342900" algn="l">
              <a:spcAft>
                <a:spcPts val="0"/>
              </a:spcAft>
              <a:buFont typeface="Arial" panose="020B0604020202020204" pitchFamily="34" charset="0"/>
              <a:buChar char="•"/>
            </a:pPr>
            <a:r>
              <a:rPr lang="en-US" sz="2800" dirty="0">
                <a:solidFill>
                  <a:srgbClr val="201F1E"/>
                </a:solidFill>
                <a:latin typeface="Arial" panose="020B0604020202020204" pitchFamily="34" charset="0"/>
              </a:rPr>
              <a:t>P</a:t>
            </a:r>
            <a:r>
              <a:rPr lang="en-US" sz="2800" b="0" i="0" dirty="0">
                <a:solidFill>
                  <a:srgbClr val="201F1E"/>
                </a:solidFill>
                <a:effectLst/>
                <a:latin typeface="Arial" panose="020B0604020202020204" pitchFamily="34" charset="0"/>
              </a:rPr>
              <a:t>hysical and mental healt</a:t>
            </a:r>
            <a:r>
              <a:rPr lang="en-US" sz="2800" dirty="0">
                <a:solidFill>
                  <a:srgbClr val="201F1E"/>
                </a:solidFill>
                <a:latin typeface="Arial" panose="020B0604020202020204" pitchFamily="34" charset="0"/>
              </a:rPr>
              <a:t>h</a:t>
            </a:r>
            <a:endParaRPr lang="en-US" sz="2800" b="0" i="0" dirty="0">
              <a:solidFill>
                <a:srgbClr val="201F1E"/>
              </a:solidFill>
              <a:effectLst/>
              <a:latin typeface="Arial" panose="020B0604020202020204" pitchFamily="34" charset="0"/>
            </a:endParaRPr>
          </a:p>
          <a:p>
            <a:pPr marL="342900" indent="-342900" algn="l">
              <a:spcAft>
                <a:spcPts val="0"/>
              </a:spcAft>
              <a:buFont typeface="Arial" panose="020B0604020202020204" pitchFamily="34" charset="0"/>
              <a:buChar char="•"/>
            </a:pPr>
            <a:r>
              <a:rPr lang="en-US" sz="2800" dirty="0">
                <a:solidFill>
                  <a:srgbClr val="201F1E"/>
                </a:solidFill>
                <a:latin typeface="Arial" panose="020B0604020202020204" pitchFamily="34" charset="0"/>
              </a:rPr>
              <a:t>S</a:t>
            </a:r>
            <a:r>
              <a:rPr lang="en-US" sz="2800" b="0" i="0" dirty="0">
                <a:solidFill>
                  <a:srgbClr val="201F1E"/>
                </a:solidFill>
                <a:effectLst/>
                <a:latin typeface="Arial" panose="020B0604020202020204" pitchFamily="34" charset="0"/>
              </a:rPr>
              <a:t>ocial care, or </a:t>
            </a:r>
          </a:p>
          <a:p>
            <a:pPr marL="342900" indent="-342900" algn="l">
              <a:spcAft>
                <a:spcPts val="0"/>
              </a:spcAft>
              <a:buFont typeface="Arial" panose="020B0604020202020204" pitchFamily="34" charset="0"/>
              <a:buChar char="•"/>
            </a:pPr>
            <a:r>
              <a:rPr lang="en-US" sz="2800" dirty="0">
                <a:solidFill>
                  <a:srgbClr val="201F1E"/>
                </a:solidFill>
                <a:latin typeface="Arial" panose="020B0604020202020204" pitchFamily="34" charset="0"/>
              </a:rPr>
              <a:t>W</a:t>
            </a:r>
            <a:r>
              <a:rPr lang="en-US" sz="2800" b="0" i="0" dirty="0">
                <a:solidFill>
                  <a:srgbClr val="201F1E"/>
                </a:solidFill>
                <a:effectLst/>
                <a:latin typeface="Arial" panose="020B0604020202020204" pitchFamily="34" charset="0"/>
              </a:rPr>
              <a:t>ellbeing of older people. </a:t>
            </a:r>
          </a:p>
          <a:p>
            <a:pPr marL="342900" indent="-342900" algn="l">
              <a:spcAft>
                <a:spcPts val="0"/>
              </a:spcAft>
              <a:buFont typeface="Arial" panose="020B0604020202020204" pitchFamily="34" charset="0"/>
              <a:buChar char="•"/>
            </a:pPr>
            <a:endParaRPr lang="en-US" sz="2800" dirty="0">
              <a:solidFill>
                <a:srgbClr val="201F1E"/>
              </a:solidFill>
              <a:latin typeface="Arial" panose="020B0604020202020204" pitchFamily="34" charset="0"/>
            </a:endParaRPr>
          </a:p>
          <a:p>
            <a:pPr algn="l">
              <a:spcAft>
                <a:spcPts val="0"/>
              </a:spcAft>
            </a:pPr>
            <a:r>
              <a:rPr lang="en-US" sz="2800" dirty="0">
                <a:solidFill>
                  <a:srgbClr val="201F1E"/>
                </a:solidFill>
                <a:latin typeface="Arial" panose="020B0604020202020204" pitchFamily="34" charset="0"/>
              </a:rPr>
              <a:t>W</a:t>
            </a:r>
            <a:r>
              <a:rPr lang="en-US" sz="2800" b="0" i="0" dirty="0">
                <a:solidFill>
                  <a:srgbClr val="201F1E"/>
                </a:solidFill>
                <a:effectLst/>
                <a:latin typeface="Arial" panose="020B0604020202020204" pitchFamily="34" charset="0"/>
              </a:rPr>
              <a:t>e excluded specific health problems, such as dementia, and specific care e.g., pharmaceutical care.</a:t>
            </a:r>
            <a:endParaRPr lang="en-US" sz="2800" b="0" i="0" dirty="0">
              <a:solidFill>
                <a:srgbClr val="201F1E"/>
              </a:solidFill>
              <a:effectLst/>
              <a:latin typeface="Times New Roman" panose="02020603050405020304" pitchFamily="18" charset="0"/>
            </a:endParaRPr>
          </a:p>
          <a:p>
            <a:pPr algn="l">
              <a:spcAft>
                <a:spcPts val="0"/>
              </a:spcAft>
            </a:pPr>
            <a:endParaRPr lang="en-US" sz="2800" dirty="0">
              <a:solidFill>
                <a:srgbClr val="201F1E"/>
              </a:solidFill>
              <a:latin typeface="Arial" panose="020B0604020202020204" pitchFamily="34" charset="0"/>
            </a:endParaRPr>
          </a:p>
          <a:p>
            <a:pPr algn="l">
              <a:spcAft>
                <a:spcPts val="0"/>
              </a:spcAft>
            </a:pPr>
            <a:r>
              <a:rPr lang="en-US" sz="2800" b="1" i="0" dirty="0">
                <a:solidFill>
                  <a:srgbClr val="201F1E"/>
                </a:solidFill>
                <a:effectLst/>
                <a:latin typeface="Arial" panose="020B0604020202020204" pitchFamily="34" charset="0"/>
              </a:rPr>
              <a:t>Data synthesis</a:t>
            </a:r>
            <a:endParaRPr lang="en-US" sz="2800" b="0" i="0" dirty="0">
              <a:solidFill>
                <a:srgbClr val="201F1E"/>
              </a:solidFill>
              <a:effectLst/>
              <a:latin typeface="Arial" panose="020B0604020202020204" pitchFamily="34" charset="0"/>
            </a:endParaRPr>
          </a:p>
          <a:p>
            <a:pPr algn="l">
              <a:spcAft>
                <a:spcPts val="0"/>
              </a:spcAft>
            </a:pPr>
            <a:r>
              <a:rPr lang="en-US" sz="2800" b="0" i="0" dirty="0">
                <a:solidFill>
                  <a:srgbClr val="201F1E"/>
                </a:solidFill>
                <a:effectLst/>
                <a:latin typeface="Arial" panose="020B0604020202020204" pitchFamily="34" charset="0"/>
              </a:rPr>
              <a:t>Identified themes were organised using an adapted structure-process-outcome model [3, </a:t>
            </a:r>
            <a:r>
              <a:rPr lang="en-US" sz="2800" dirty="0">
                <a:solidFill>
                  <a:srgbClr val="201F1E"/>
                </a:solidFill>
                <a:latin typeface="Arial" panose="020B0604020202020204" pitchFamily="34" charset="0"/>
              </a:rPr>
              <a:t>4</a:t>
            </a:r>
            <a:r>
              <a:rPr lang="en-US" sz="2800" b="0" i="0" dirty="0">
                <a:solidFill>
                  <a:srgbClr val="201F1E"/>
                </a:solidFill>
                <a:effectLst/>
                <a:latin typeface="Arial" panose="020B0604020202020204" pitchFamily="34" charset="0"/>
              </a:rPr>
              <a:t>] (see Figure 1) allowing comparison of policies across both countries.</a:t>
            </a:r>
            <a:endParaRPr lang="en-US" sz="2800" b="0" i="0" dirty="0">
              <a:solidFill>
                <a:srgbClr val="201F1E"/>
              </a:solidFill>
              <a:effectLst/>
              <a:latin typeface="Times New Roman" panose="02020603050405020304" pitchFamily="18" charset="0"/>
            </a:endParaRPr>
          </a:p>
          <a:p>
            <a:pPr algn="l">
              <a:spcAft>
                <a:spcPts val="0"/>
              </a:spcAft>
            </a:pPr>
            <a:r>
              <a:rPr lang="en-US" sz="1800" b="0" i="0" dirty="0">
                <a:solidFill>
                  <a:srgbClr val="201F1E"/>
                </a:solidFill>
                <a:effectLst/>
                <a:latin typeface="Arial" panose="020B0604020202020204" pitchFamily="34" charset="0"/>
              </a:rPr>
              <a:t> </a:t>
            </a:r>
            <a:endParaRPr lang="en-US" sz="1800" b="0" i="0" dirty="0">
              <a:solidFill>
                <a:srgbClr val="201F1E"/>
              </a:solidFill>
              <a:effectLst/>
              <a:latin typeface="Times New Roman" panose="02020603050405020304" pitchFamily="18" charset="0"/>
            </a:endParaRPr>
          </a:p>
        </p:txBody>
      </p:sp>
      <p:sp>
        <p:nvSpPr>
          <p:cNvPr id="14" name="TextBox 13">
            <a:extLst>
              <a:ext uri="{FF2B5EF4-FFF2-40B4-BE49-F238E27FC236}">
                <a16:creationId xmlns:a16="http://schemas.microsoft.com/office/drawing/2014/main" id="{F25B0538-BF41-47D2-8DC9-FA4F0CCD80ED}"/>
              </a:ext>
            </a:extLst>
          </p:cNvPr>
          <p:cNvSpPr txBox="1"/>
          <p:nvPr/>
        </p:nvSpPr>
        <p:spPr>
          <a:xfrm>
            <a:off x="17341797" y="14370112"/>
            <a:ext cx="12493611" cy="367216"/>
          </a:xfrm>
          <a:prstGeom prst="rect">
            <a:avLst/>
          </a:prstGeom>
          <a:noFill/>
        </p:spPr>
        <p:txBody>
          <a:bodyPr wrap="square">
            <a:spAutoFit/>
          </a:bodyPr>
          <a:lstStyle/>
          <a:p>
            <a:pPr algn="ctr">
              <a:lnSpc>
                <a:spcPct val="107000"/>
              </a:lnSpc>
              <a:spcAft>
                <a:spcPts val="800"/>
              </a:spcAft>
            </a:pPr>
            <a:r>
              <a:rPr lang="en-GB" b="1" dirty="0">
                <a:effectLst/>
                <a:latin typeface="Arial" panose="020B0604020202020204" pitchFamily="34" charset="0"/>
                <a:ea typeface="Calibri" panose="020F0502020204030204" pitchFamily="34" charset="0"/>
                <a:cs typeface="Arial" panose="020B0604020202020204" pitchFamily="34" charset="0"/>
              </a:rPr>
              <a:t>Figure 1. Conceptual framework underpinning the review (adapted from [4, 5]</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D01A304-410A-445B-AF8E-3D90309E0557}"/>
              </a:ext>
            </a:extLst>
          </p:cNvPr>
          <p:cNvSpPr txBox="1"/>
          <p:nvPr/>
        </p:nvSpPr>
        <p:spPr>
          <a:xfrm rot="10800000" flipV="1">
            <a:off x="190831" y="23495534"/>
            <a:ext cx="10309268" cy="1062536"/>
          </a:xfrm>
          <a:prstGeom prst="rect">
            <a:avLst/>
          </a:prstGeom>
          <a:noFill/>
        </p:spPr>
        <p:txBody>
          <a:bodyPr wrap="square">
            <a:spAutoFit/>
          </a:bodyPr>
          <a:lstStyle/>
          <a:p>
            <a:pPr>
              <a:lnSpc>
                <a:spcPct val="107000"/>
              </a:lnSpc>
              <a:spcAft>
                <a:spcPts val="800"/>
              </a:spcAft>
            </a:pPr>
            <a:r>
              <a:rPr lang="en-GB" b="1" dirty="0">
                <a:effectLst/>
                <a:latin typeface="Arial" panose="020B0604020202020204" pitchFamily="34" charset="0"/>
                <a:ea typeface="Calibri" panose="020F0502020204030204" pitchFamily="34" charset="0"/>
                <a:cs typeface="Arial" panose="020B0604020202020204" pitchFamily="34" charset="0"/>
              </a:rPr>
              <a:t>Figure 2. Timeline of policies in England from 2011-2023</a:t>
            </a: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Key: </a:t>
            </a:r>
            <a:r>
              <a:rPr lang="en-GB" dirty="0">
                <a:solidFill>
                  <a:schemeClr val="accent2"/>
                </a:solidFill>
                <a:effectLst/>
                <a:latin typeface="Arial" panose="020B0604020202020204" pitchFamily="34" charset="0"/>
                <a:ea typeface="Calibri" panose="020F0502020204030204" pitchFamily="34" charset="0"/>
                <a:cs typeface="Arial" panose="020B0604020202020204" pitchFamily="34" charset="0"/>
              </a:rPr>
              <a:t>Government Act/Bill/white paper is orange; </a:t>
            </a:r>
            <a:r>
              <a:rPr lang="en-GB" dirty="0">
                <a:solidFill>
                  <a:schemeClr val="accent6"/>
                </a:solidFill>
                <a:effectLst/>
                <a:latin typeface="Arial" panose="020B0604020202020204" pitchFamily="34" charset="0"/>
                <a:ea typeface="Calibri" panose="020F0502020204030204" pitchFamily="34" charset="0"/>
                <a:cs typeface="Arial" panose="020B0604020202020204" pitchFamily="34" charset="0"/>
              </a:rPr>
              <a:t>strategy is green; </a:t>
            </a:r>
            <a:r>
              <a:rPr lang="en-GB"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frameworks/delivery plans are blue</a:t>
            </a:r>
            <a:r>
              <a:rPr lang="en-GB" dirty="0">
                <a:effectLst/>
                <a:latin typeface="Arial" panose="020B0604020202020204" pitchFamily="34" charset="0"/>
                <a:ea typeface="Calibri" panose="020F0502020204030204" pitchFamily="34" charset="0"/>
                <a:cs typeface="Arial" panose="020B0604020202020204" pitchFamily="34" charset="0"/>
              </a:rPr>
              <a:t>; </a:t>
            </a:r>
            <a:r>
              <a:rPr lang="en-GB" dirty="0">
                <a:solidFill>
                  <a:srgbClr val="7030A0"/>
                </a:solidFill>
                <a:effectLst/>
                <a:latin typeface="Arial" panose="020B0604020202020204" pitchFamily="34" charset="0"/>
                <a:ea typeface="Calibri" panose="020F0502020204030204" pitchFamily="34" charset="0"/>
                <a:cs typeface="Arial" panose="020B0604020202020204" pitchFamily="34" charset="0"/>
              </a:rPr>
              <a:t>consultations are purple.</a:t>
            </a:r>
          </a:p>
        </p:txBody>
      </p:sp>
      <p:sp>
        <p:nvSpPr>
          <p:cNvPr id="2" name="TextBox 1">
            <a:extLst>
              <a:ext uri="{FF2B5EF4-FFF2-40B4-BE49-F238E27FC236}">
                <a16:creationId xmlns:a16="http://schemas.microsoft.com/office/drawing/2014/main" id="{58E26847-1CF4-4A58-B219-20C40A4E5674}"/>
              </a:ext>
            </a:extLst>
          </p:cNvPr>
          <p:cNvSpPr txBox="1"/>
          <p:nvPr/>
        </p:nvSpPr>
        <p:spPr>
          <a:xfrm flipH="1">
            <a:off x="22656800" y="36224069"/>
            <a:ext cx="7579860" cy="523220"/>
          </a:xfrm>
          <a:prstGeom prst="rect">
            <a:avLst/>
          </a:prstGeom>
          <a:noFill/>
        </p:spPr>
        <p:txBody>
          <a:bodyPr wrap="square" rtlCol="0">
            <a:spAutoFit/>
          </a:bodyPr>
          <a:lstStyle/>
          <a:p>
            <a:pPr algn="ctr"/>
            <a:endParaRPr lang="en-US" sz="1400" b="1">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4226F9B-A2C2-4133-BB4C-FEC352492003}"/>
              </a:ext>
            </a:extLst>
          </p:cNvPr>
          <p:cNvSpPr txBox="1"/>
          <p:nvPr/>
        </p:nvSpPr>
        <p:spPr>
          <a:xfrm rot="10800000" flipV="1">
            <a:off x="190831" y="40503240"/>
            <a:ext cx="14291288" cy="2246769"/>
          </a:xfrm>
          <a:prstGeom prst="rect">
            <a:avLst/>
          </a:prstGeom>
          <a:noFill/>
        </p:spPr>
        <p:txBody>
          <a:bodyPr wrap="square" rtlCol="0">
            <a:spAutoFit/>
          </a:bodyPr>
          <a:lstStyle/>
          <a:p>
            <a:pPr marL="342900" indent="-342900">
              <a:buFont typeface="+mj-lt"/>
              <a:buAutoNum type="arabicPeriod"/>
            </a:pPr>
            <a:r>
              <a:rPr lang="en-GB" sz="1400" dirty="0">
                <a:effectLst/>
                <a:latin typeface="Arial" panose="020B0604020202020204" pitchFamily="34" charset="0"/>
                <a:ea typeface="Calibri" panose="020F0502020204030204" pitchFamily="34" charset="0"/>
                <a:cs typeface="Arial" panose="020B0604020202020204" pitchFamily="34" charset="0"/>
              </a:rPr>
              <a:t>United Nations Department of Economic and Social Affairs Population Division, </a:t>
            </a:r>
            <a:r>
              <a:rPr lang="en-GB" sz="1400" i="1" dirty="0">
                <a:effectLst/>
                <a:latin typeface="Arial" panose="020B0604020202020204" pitchFamily="34" charset="0"/>
                <a:ea typeface="Calibri" panose="020F0502020204030204" pitchFamily="34" charset="0"/>
                <a:cs typeface="Arial" panose="020B0604020202020204" pitchFamily="34" charset="0"/>
              </a:rPr>
              <a:t>World population ageing 2019: highlights</a:t>
            </a:r>
            <a:r>
              <a:rPr lang="en-GB" sz="1400" dirty="0">
                <a:effectLst/>
                <a:latin typeface="Arial" panose="020B0604020202020204" pitchFamily="34" charset="0"/>
                <a:ea typeface="Calibri" panose="020F0502020204030204" pitchFamily="34" charset="0"/>
                <a:cs typeface="Arial" panose="020B0604020202020204" pitchFamily="34" charset="0"/>
              </a:rPr>
              <a:t>. 2019.</a:t>
            </a:r>
          </a:p>
          <a:p>
            <a:pPr marL="342900" indent="-342900">
              <a:buFont typeface="+mj-lt"/>
              <a:buAutoNum type="arabicPeriod"/>
            </a:pPr>
            <a:r>
              <a:rPr lang="en-GB" sz="1400" dirty="0">
                <a:effectLst/>
                <a:latin typeface="Arial" panose="020B0604020202020204" pitchFamily="34" charset="0"/>
                <a:ea typeface="Calibri" panose="020F0502020204030204" pitchFamily="34" charset="0"/>
                <a:cs typeface="Arial" panose="020B0604020202020204" pitchFamily="34" charset="0"/>
              </a:rPr>
              <a:t>Greer, S.L., Devolution and health in the UK: policy and its lessons since 1998. Br </a:t>
            </a:r>
            <a:r>
              <a:rPr lang="en-GB" sz="1400" dirty="0">
                <a:latin typeface="Arial" panose="020B0604020202020204" pitchFamily="34" charset="0"/>
                <a:ea typeface="Calibri" panose="020F0502020204030204" pitchFamily="34" charset="0"/>
                <a:cs typeface="Arial" panose="020B0604020202020204" pitchFamily="34" charset="0"/>
              </a:rPr>
              <a:t>Med</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ea typeface="Calibri" panose="020F0502020204030204" pitchFamily="34" charset="0"/>
                <a:cs typeface="Arial" panose="020B0604020202020204" pitchFamily="34" charset="0"/>
              </a:rPr>
              <a:t>Bull</a:t>
            </a:r>
            <a:r>
              <a:rPr lang="en-GB" sz="1400" dirty="0">
                <a:effectLst/>
                <a:latin typeface="Arial" panose="020B0604020202020204" pitchFamily="34" charset="0"/>
                <a:ea typeface="Calibri" panose="020F0502020204030204" pitchFamily="34" charset="0"/>
                <a:cs typeface="Arial" panose="020B0604020202020204" pitchFamily="34" charset="0"/>
              </a:rPr>
              <a:t>, 2016. 118(1): p. 16-24</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Donabedian, A., Evaluating the quality of medical care. Milbank Mem Fund Q 1966. 44: p. 166–203.</a:t>
            </a:r>
          </a:p>
          <a:p>
            <a:pPr marL="342900" indent="-342900">
              <a:buFont typeface="+mj-lt"/>
              <a:buAutoNum type="arabicPeriod"/>
            </a:pPr>
            <a:r>
              <a:rPr lang="en-US" sz="1400" dirty="0" err="1">
                <a:latin typeface="Arial" panose="020B0604020202020204" pitchFamily="34" charset="0"/>
                <a:cs typeface="Arial" panose="020B0604020202020204" pitchFamily="34" charset="0"/>
              </a:rPr>
              <a:t>Klokkerud</a:t>
            </a:r>
            <a:r>
              <a:rPr lang="en-US" sz="1400" dirty="0">
                <a:latin typeface="Arial" panose="020B0604020202020204" pitchFamily="34" charset="0"/>
                <a:cs typeface="Arial" panose="020B0604020202020204" pitchFamily="34" charset="0"/>
              </a:rPr>
              <a:t>, M., et al., Development of a framework identifying domains and elements of importance for arthritis rehabilitation. J </a:t>
            </a:r>
            <a:r>
              <a:rPr lang="en-US" sz="1400" dirty="0" err="1">
                <a:latin typeface="Arial" panose="020B0604020202020204" pitchFamily="34" charset="0"/>
                <a:cs typeface="Arial" panose="020B0604020202020204" pitchFamily="34" charset="0"/>
              </a:rPr>
              <a:t>Rehabil</a:t>
            </a:r>
            <a:r>
              <a:rPr lang="en-US" sz="1400" dirty="0">
                <a:latin typeface="Arial" panose="020B0604020202020204" pitchFamily="34" charset="0"/>
                <a:cs typeface="Arial" panose="020B0604020202020204" pitchFamily="34" charset="0"/>
              </a:rPr>
              <a:t> Med, 2012. 44(5): p. 406-13.</a:t>
            </a:r>
          </a:p>
          <a:p>
            <a:pPr marL="342900" indent="-342900">
              <a:buFont typeface="+mj-lt"/>
              <a:buAutoNum type="arabicPeriod"/>
            </a:pPr>
            <a:r>
              <a:rPr lang="en-US" sz="1400" dirty="0">
                <a:latin typeface="Arial" panose="020B0604020202020204" pitchFamily="34" charset="0"/>
                <a:cs typeface="Arial" panose="020B0604020202020204" pitchFamily="34" charset="0"/>
              </a:rPr>
              <a:t>Choosing wisely. </a:t>
            </a:r>
            <a:r>
              <a:rPr lang="en-US" sz="1400" dirty="0">
                <a:latin typeface="Arial" panose="020B0604020202020204" pitchFamily="34" charset="0"/>
                <a:cs typeface="Arial" panose="020B0604020202020204" pitchFamily="34" charset="0"/>
                <a:hlinkClick r:id="rId4"/>
              </a:rPr>
              <a:t>https://www.choosingwisely.co.uk/about-choosing-wisely-uk/</a:t>
            </a: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The Scottish Government. </a:t>
            </a:r>
            <a:r>
              <a:rPr lang="en-US" sz="1400" dirty="0" err="1">
                <a:latin typeface="Arial" panose="020B0604020202020204" pitchFamily="34" charset="0"/>
                <a:cs typeface="Arial" panose="020B0604020202020204" pitchFamily="34" charset="0"/>
              </a:rPr>
              <a:t>Realising</a:t>
            </a:r>
            <a:r>
              <a:rPr lang="en-US" sz="1400" dirty="0">
                <a:latin typeface="Arial" panose="020B0604020202020204" pitchFamily="34" charset="0"/>
                <a:cs typeface="Arial" panose="020B0604020202020204" pitchFamily="34" charset="0"/>
              </a:rPr>
              <a:t> Realistic Medicine: Chief Medical Officer for Scotland annual report 2015-2016. 2017  23.6.22]; </a:t>
            </a:r>
          </a:p>
          <a:p>
            <a:pPr marL="342900" indent="-342900">
              <a:buFont typeface="+mj-lt"/>
              <a:buAutoNum type="arabicPeriod"/>
            </a:pPr>
            <a:r>
              <a:rPr lang="en-US" sz="1400" dirty="0">
                <a:latin typeface="Arial" panose="020B0604020202020204" pitchFamily="34" charset="0"/>
                <a:cs typeface="Arial" panose="020B0604020202020204" pitchFamily="34" charset="0"/>
              </a:rPr>
              <a:t>The Scottish Government. A National Clinical Strategy for Scotland. 2016; </a:t>
            </a:r>
          </a:p>
          <a:p>
            <a:pPr marL="342900" indent="-342900">
              <a:buFont typeface="+mj-lt"/>
              <a:buAutoNum type="arabicPeriod"/>
            </a:pPr>
            <a:r>
              <a:rPr lang="en-US" sz="1400" dirty="0">
                <a:latin typeface="Arial" panose="020B0604020202020204" pitchFamily="34" charset="0"/>
                <a:cs typeface="Arial" panose="020B0604020202020204" pitchFamily="34" charset="0"/>
              </a:rPr>
              <a:t>NHS five year forward view. 2014; </a:t>
            </a:r>
          </a:p>
          <a:p>
            <a:pPr marL="342900" indent="-342900">
              <a:buFont typeface="+mj-lt"/>
              <a:buAutoNum type="arabicPeriod"/>
            </a:pPr>
            <a:r>
              <a:rPr lang="en-US" sz="1400" dirty="0">
                <a:latin typeface="Arial" panose="020B0604020202020204" pitchFamily="34" charset="0"/>
                <a:cs typeface="Arial" panose="020B0604020202020204" pitchFamily="34" charset="0"/>
              </a:rPr>
              <a:t>Reed, S. et al. Integrating health and social care.  A comparison of policy and progress across the four countries of the UK. 2021. </a:t>
            </a:r>
          </a:p>
          <a:p>
            <a:pPr marL="342900" indent="-342900">
              <a:buFont typeface="+mj-lt"/>
              <a:buAutoNum type="arabicPeriod"/>
            </a:pPr>
            <a:r>
              <a:rPr lang="en-US" sz="1400" dirty="0">
                <a:latin typeface="Arial" panose="020B0604020202020204" pitchFamily="34" charset="0"/>
                <a:cs typeface="Arial" panose="020B0604020202020204" pitchFamily="34" charset="0"/>
              </a:rPr>
              <a:t>Atkins G. et al. Devolved public services. The NHS, schools and social care in the four nations. 2021. </a:t>
            </a:r>
          </a:p>
        </p:txBody>
      </p:sp>
      <p:sp>
        <p:nvSpPr>
          <p:cNvPr id="9" name="TextBox 8">
            <a:extLst>
              <a:ext uri="{FF2B5EF4-FFF2-40B4-BE49-F238E27FC236}">
                <a16:creationId xmlns:a16="http://schemas.microsoft.com/office/drawing/2014/main" id="{90D885C1-05C5-2DFA-FECC-2CF7486FDB18}"/>
              </a:ext>
            </a:extLst>
          </p:cNvPr>
          <p:cNvSpPr txBox="1"/>
          <p:nvPr/>
        </p:nvSpPr>
        <p:spPr>
          <a:xfrm rot="10800000" flipV="1">
            <a:off x="19380436" y="23299618"/>
            <a:ext cx="10703945" cy="1062535"/>
          </a:xfrm>
          <a:prstGeom prst="rect">
            <a:avLst/>
          </a:prstGeom>
          <a:noFill/>
        </p:spPr>
        <p:txBody>
          <a:bodyPr wrap="square" rtlCol="0">
            <a:spAutoFit/>
          </a:bodyPr>
          <a:lstStyle/>
          <a:p>
            <a:pPr marL="0" marR="0" lvl="0" indent="0" defTabSz="457200" rtl="0" eaLnBrk="1" fontAlgn="auto" latinLnBrk="0" hangingPunct="1">
              <a:lnSpc>
                <a:spcPct val="107000"/>
              </a:lnSpc>
              <a:spcBef>
                <a:spcPts val="0"/>
              </a:spcBef>
              <a:spcAft>
                <a:spcPts val="800"/>
              </a:spcAft>
              <a:buClrTx/>
              <a:buSzTx/>
              <a:buFontTx/>
              <a:buNone/>
              <a:tabLst/>
              <a:defRPr/>
            </a:pPr>
            <a:r>
              <a:rPr kumimoji="0" lang="en-GB"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Figure 3. Timeline of policies in Scotland from 2011-2023</a:t>
            </a:r>
            <a:endParaRPr kumimoji="0" lang="en-GB"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defTabSz="457200" rtl="0" eaLnBrk="1" fontAlgn="auto" latinLnBrk="0" hangingPunct="1">
              <a:lnSpc>
                <a:spcPct val="107000"/>
              </a:lnSpc>
              <a:spcBef>
                <a:spcPts val="0"/>
              </a:spcBef>
              <a:spcAft>
                <a:spcPts val="800"/>
              </a:spcAft>
              <a:buClrTx/>
              <a:buSzTx/>
              <a:buFontTx/>
              <a:buNone/>
              <a:tabLst/>
              <a:defRPr/>
            </a:pPr>
            <a:r>
              <a:rPr kumimoji="0" lang="en-GB"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Key</a:t>
            </a:r>
            <a:r>
              <a:rPr kumimoji="0" lang="en-GB" b="0" i="0" u="none" strike="noStrike" kern="1200" cap="none" spc="0" normalizeH="0" baseline="0" noProof="0" dirty="0">
                <a:ln>
                  <a:noFill/>
                </a:ln>
                <a:solidFill>
                  <a:schemeClr val="accent2"/>
                </a:solidFill>
                <a:effectLst/>
                <a:uLnTx/>
                <a:uFillTx/>
                <a:latin typeface="Arial" panose="020B0604020202020204" pitchFamily="34" charset="0"/>
                <a:ea typeface="Calibri" panose="020F0502020204030204" pitchFamily="34" charset="0"/>
                <a:cs typeface="Arial" panose="020B0604020202020204" pitchFamily="34" charset="0"/>
              </a:rPr>
              <a:t>: Government Acts are orange</a:t>
            </a:r>
            <a:r>
              <a:rPr kumimoji="0" lang="en-GB"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b="0" i="0" u="none" strike="noStrike" kern="1200" cap="none" spc="0" normalizeH="0" baseline="0" noProof="0" dirty="0">
                <a:ln>
                  <a:noFill/>
                </a:ln>
                <a:solidFill>
                  <a:schemeClr val="accent6"/>
                </a:solidFill>
                <a:effectLst/>
                <a:uLnTx/>
                <a:uFillTx/>
                <a:latin typeface="Arial" panose="020B0604020202020204" pitchFamily="34" charset="0"/>
                <a:ea typeface="Calibri" panose="020F0502020204030204" pitchFamily="34" charset="0"/>
                <a:cs typeface="Arial" panose="020B0604020202020204" pitchFamily="34" charset="0"/>
              </a:rPr>
              <a:t>strategy is green</a:t>
            </a:r>
            <a:r>
              <a:rPr kumimoji="0" lang="en-GB"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b="0" i="0" u="none" strike="noStrike" kern="1200" cap="none" spc="0" normalizeH="0" baseline="0" noProof="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frameworks/delivery plans are blue</a:t>
            </a:r>
            <a:r>
              <a:rPr kumimoji="0" lang="en-GB"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b="0" i="0" u="none" strike="noStrike" kern="120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consultations are purple.</a:t>
            </a:r>
          </a:p>
        </p:txBody>
      </p:sp>
      <p:sp>
        <p:nvSpPr>
          <p:cNvPr id="10" name="TextBox 9">
            <a:extLst>
              <a:ext uri="{FF2B5EF4-FFF2-40B4-BE49-F238E27FC236}">
                <a16:creationId xmlns:a16="http://schemas.microsoft.com/office/drawing/2014/main" id="{9A420465-0C75-3D63-6FD3-27BA5BE1B0C0}"/>
              </a:ext>
            </a:extLst>
          </p:cNvPr>
          <p:cNvSpPr txBox="1"/>
          <p:nvPr/>
        </p:nvSpPr>
        <p:spPr>
          <a:xfrm>
            <a:off x="10937423" y="16189979"/>
            <a:ext cx="7827655" cy="698652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27 policies in England and 28 policies in Scotland were reviewed (see Figures 2 and 3)</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4 main policy themes emerged, common to both countries: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Integration of care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Adult social care reform</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Prevention and supported self-management</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Improving mental health care</a:t>
            </a:r>
          </a:p>
          <a:p>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Cross-cutting themes included:</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Person-</a:t>
            </a:r>
            <a:r>
              <a:rPr lang="en-US" sz="2800" dirty="0" err="1">
                <a:latin typeface="Arial" panose="020B0604020202020204" pitchFamily="34" charset="0"/>
                <a:cs typeface="Arial" panose="020B0604020202020204" pitchFamily="34" charset="0"/>
              </a:rPr>
              <a:t>centred</a:t>
            </a:r>
            <a:r>
              <a:rPr lang="en-US" sz="2800" dirty="0">
                <a:latin typeface="Arial" panose="020B0604020202020204" pitchFamily="34" charset="0"/>
                <a:cs typeface="Arial" panose="020B0604020202020204" pitchFamily="34" charset="0"/>
              </a:rPr>
              <a:t> care</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Addressing health inequalities</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Promoting use of technology</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Improving outcomes and </a:t>
            </a:r>
            <a:r>
              <a:rPr lang="en-US" sz="2800" dirty="0" smtClean="0">
                <a:latin typeface="Arial" panose="020B0604020202020204" pitchFamily="34" charset="0"/>
                <a:cs typeface="Arial" panose="020B0604020202020204" pitchFamily="34" charset="0"/>
              </a:rPr>
              <a:t>data</a:t>
            </a: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28747C5-E13E-1484-D384-7F734C337C97}"/>
              </a:ext>
            </a:extLst>
          </p:cNvPr>
          <p:cNvSpPr txBox="1"/>
          <p:nvPr/>
        </p:nvSpPr>
        <p:spPr>
          <a:xfrm>
            <a:off x="651881" y="37399895"/>
            <a:ext cx="28922986"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Opportunities for future research and policy recommendations include:</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An integrated, routinely collected national dataset to monitor and report comparable data across health and social care in the UK.</a:t>
            </a:r>
          </a:p>
          <a:p>
            <a:r>
              <a:rPr lang="en-US" sz="2800" dirty="0">
                <a:latin typeface="Arial" panose="020B0604020202020204" pitchFamily="34" charset="0"/>
                <a:cs typeface="Arial" panose="020B0604020202020204" pitchFamily="34" charset="0"/>
              </a:rPr>
              <a:t>•	More focus on understanding the impact of technology on widening social and health inequalities for older people.</a:t>
            </a:r>
          </a:p>
          <a:p>
            <a:r>
              <a:rPr lang="en-US" sz="2800" dirty="0">
                <a:latin typeface="Arial" panose="020B0604020202020204" pitchFamily="34" charset="0"/>
                <a:cs typeface="Arial" panose="020B0604020202020204" pitchFamily="34" charset="0"/>
              </a:rPr>
              <a:t>•	More long-term evaluation of outcomes relevant to older people.</a:t>
            </a:r>
          </a:p>
        </p:txBody>
      </p:sp>
      <p:pic>
        <p:nvPicPr>
          <p:cNvPr id="17" name="Picture 16" descr="Diagram&#10;&#10;Description automatically generated">
            <a:extLst>
              <a:ext uri="{FF2B5EF4-FFF2-40B4-BE49-F238E27FC236}">
                <a16:creationId xmlns:a16="http://schemas.microsoft.com/office/drawing/2014/main" id="{1EFC0FA8-FDE0-4F38-9A2F-57F3FABC0D67}"/>
              </a:ext>
            </a:extLst>
          </p:cNvPr>
          <p:cNvPicPr>
            <a:picLocks noChangeAspect="1"/>
          </p:cNvPicPr>
          <p:nvPr/>
        </p:nvPicPr>
        <p:blipFill rotWithShape="1">
          <a:blip r:embed="rId5">
            <a:extLst>
              <a:ext uri="{28A0092B-C50C-407E-A947-70E740481C1C}">
                <a14:useLocalDpi xmlns:a14="http://schemas.microsoft.com/office/drawing/2010/main" val="0"/>
              </a:ext>
            </a:extLst>
          </a:blip>
          <a:srcRect l="2512" t="5800" r="2211" b="13939"/>
          <a:stretch/>
        </p:blipFill>
        <p:spPr>
          <a:xfrm>
            <a:off x="18358193" y="9655252"/>
            <a:ext cx="10405201" cy="4628092"/>
          </a:xfrm>
          <a:prstGeom prst="rect">
            <a:avLst/>
          </a:prstGeom>
        </p:spPr>
      </p:pic>
      <p:sp>
        <p:nvSpPr>
          <p:cNvPr id="12" name="TextBox 11">
            <a:extLst>
              <a:ext uri="{FF2B5EF4-FFF2-40B4-BE49-F238E27FC236}">
                <a16:creationId xmlns:a16="http://schemas.microsoft.com/office/drawing/2014/main" id="{5E851DD7-F132-49E8-83F7-085DAC6FA6E2}"/>
              </a:ext>
            </a:extLst>
          </p:cNvPr>
          <p:cNvSpPr txBox="1"/>
          <p:nvPr/>
        </p:nvSpPr>
        <p:spPr>
          <a:xfrm>
            <a:off x="725133" y="7957820"/>
            <a:ext cx="28043298" cy="800219"/>
          </a:xfrm>
          <a:prstGeom prst="rect">
            <a:avLst/>
          </a:prstGeom>
          <a:noFill/>
        </p:spPr>
        <p:txBody>
          <a:bodyPr wrap="square" rtlCol="0">
            <a:spAutoFit/>
          </a:bodyPr>
          <a:lstStyle/>
          <a:p>
            <a:r>
              <a:rPr lang="en-GB" sz="2800" dirty="0">
                <a:effectLst/>
                <a:latin typeface="Arial" panose="020B0604020202020204" pitchFamily="34" charset="0"/>
                <a:ea typeface="Calibri" panose="020F0502020204030204" pitchFamily="34" charset="0"/>
                <a:cs typeface="Arial" panose="020B0604020202020204" pitchFamily="34" charset="0"/>
              </a:rPr>
              <a:t>To provide a comparative overview of major health and social care policies in England and Scotland</a:t>
            </a:r>
            <a:r>
              <a:rPr lang="en-GB" sz="2800" dirty="0">
                <a:latin typeface="Arial" panose="020B0604020202020204" pitchFamily="34" charset="0"/>
                <a:ea typeface="Calibri" panose="020F0502020204030204" pitchFamily="34" charset="0"/>
                <a:cs typeface="Arial" panose="020B0604020202020204" pitchFamily="34" charset="0"/>
              </a:rPr>
              <a:t> </a:t>
            </a:r>
            <a:r>
              <a:rPr lang="en-GB" sz="2800" dirty="0">
                <a:effectLst/>
                <a:latin typeface="Arial" panose="020B0604020202020204" pitchFamily="34" charset="0"/>
                <a:ea typeface="Calibri" panose="020F0502020204030204" pitchFamily="34" charset="0"/>
                <a:cs typeface="Arial" panose="020B0604020202020204" pitchFamily="34" charset="0"/>
              </a:rPr>
              <a:t>relating to the care of older people (aged 65+). </a:t>
            </a:r>
          </a:p>
          <a:p>
            <a:endParaRPr lang="en-GB" dirty="0"/>
          </a:p>
        </p:txBody>
      </p:sp>
      <p:sp>
        <p:nvSpPr>
          <p:cNvPr id="15" name="TextBox 14">
            <a:extLst>
              <a:ext uri="{FF2B5EF4-FFF2-40B4-BE49-F238E27FC236}">
                <a16:creationId xmlns:a16="http://schemas.microsoft.com/office/drawing/2014/main" id="{DDAB2391-160C-4BF7-992F-5E937427FDBA}"/>
              </a:ext>
            </a:extLst>
          </p:cNvPr>
          <p:cNvSpPr txBox="1"/>
          <p:nvPr/>
        </p:nvSpPr>
        <p:spPr>
          <a:xfrm>
            <a:off x="10716404" y="8776825"/>
            <a:ext cx="7670800" cy="861774"/>
          </a:xfrm>
          <a:prstGeom prst="rect">
            <a:avLst/>
          </a:prstGeom>
          <a:noFill/>
        </p:spPr>
        <p:txBody>
          <a:bodyPr wrap="square" rtlCol="0">
            <a:spAutoFit/>
          </a:bodyPr>
          <a:lstStyle/>
          <a:p>
            <a:pPr algn="ct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METHODS</a:t>
            </a:r>
          </a:p>
          <a:p>
            <a:pPr algn="ctr"/>
            <a:endParaRPr lang="en-GB" dirty="0"/>
          </a:p>
        </p:txBody>
      </p:sp>
      <p:sp>
        <p:nvSpPr>
          <p:cNvPr id="28" name="TextBox 27">
            <a:extLst>
              <a:ext uri="{FF2B5EF4-FFF2-40B4-BE49-F238E27FC236}">
                <a16:creationId xmlns:a16="http://schemas.microsoft.com/office/drawing/2014/main" id="{3A29EE0F-02AF-41C9-81AE-FACC4775EC04}"/>
              </a:ext>
            </a:extLst>
          </p:cNvPr>
          <p:cNvSpPr txBox="1"/>
          <p:nvPr/>
        </p:nvSpPr>
        <p:spPr>
          <a:xfrm>
            <a:off x="3765761" y="4852419"/>
            <a:ext cx="22084112" cy="592726"/>
          </a:xfrm>
          <a:prstGeom prst="rect">
            <a:avLst/>
          </a:prstGeom>
          <a:noFill/>
        </p:spPr>
        <p:txBody>
          <a:bodyPr wrap="square" rtlCol="0">
            <a:spAutoFit/>
          </a:bodyPr>
          <a:lstStyle/>
          <a:p>
            <a:pPr lvl="0" algn="ctr">
              <a:lnSpc>
                <a:spcPct val="107000"/>
              </a:lnSpc>
            </a:pPr>
            <a:r>
              <a:rPr lang="en-GB" sz="3200" b="1" dirty="0">
                <a:solidFill>
                  <a:schemeClr val="bg1"/>
                </a:solidFill>
                <a:latin typeface="Arial" panose="020B0604020202020204" pitchFamily="34" charset="0"/>
                <a:ea typeface="Calibri" panose="020F0502020204030204" pitchFamily="34" charset="0"/>
                <a:cs typeface="Arial" panose="020B0604020202020204" pitchFamily="34" charset="0"/>
              </a:rPr>
              <a:t>BACKGROUND</a:t>
            </a:r>
            <a:endParaRPr lang="en-GB" sz="3200" dirty="0"/>
          </a:p>
        </p:txBody>
      </p:sp>
      <p:sp>
        <p:nvSpPr>
          <p:cNvPr id="29" name="TextBox 28">
            <a:extLst>
              <a:ext uri="{FF2B5EF4-FFF2-40B4-BE49-F238E27FC236}">
                <a16:creationId xmlns:a16="http://schemas.microsoft.com/office/drawing/2014/main" id="{FDCAB52C-283B-477D-BDC1-5EEAB2B1D8D3}"/>
              </a:ext>
            </a:extLst>
          </p:cNvPr>
          <p:cNvSpPr txBox="1"/>
          <p:nvPr/>
        </p:nvSpPr>
        <p:spPr>
          <a:xfrm>
            <a:off x="10937423" y="15328205"/>
            <a:ext cx="7670800" cy="861774"/>
          </a:xfrm>
          <a:prstGeom prst="rect">
            <a:avLst/>
          </a:prstGeom>
          <a:noFill/>
        </p:spPr>
        <p:txBody>
          <a:bodyPr wrap="square" rtlCol="0">
            <a:spAutoFit/>
          </a:bodyPr>
          <a:lstStyle/>
          <a:p>
            <a:pPr algn="ct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RESULTS</a:t>
            </a:r>
          </a:p>
          <a:p>
            <a:pPr algn="ctr"/>
            <a:endParaRPr lang="en-GB" dirty="0"/>
          </a:p>
        </p:txBody>
      </p:sp>
      <p:pic>
        <p:nvPicPr>
          <p:cNvPr id="27" name="Picture 26">
            <a:extLst>
              <a:ext uri="{FF2B5EF4-FFF2-40B4-BE49-F238E27FC236}">
                <a16:creationId xmlns:a16="http://schemas.microsoft.com/office/drawing/2014/main" id="{1221111C-420C-C3C1-7AC1-D9B74828AD1A}"/>
              </a:ext>
            </a:extLst>
          </p:cNvPr>
          <p:cNvPicPr>
            <a:picLocks noChangeAspect="1"/>
          </p:cNvPicPr>
          <p:nvPr/>
        </p:nvPicPr>
        <p:blipFill rotWithShape="1">
          <a:blip r:embed="rId6"/>
          <a:srcRect l="2315" t="4468" r="3179" b="5117"/>
          <a:stretch/>
        </p:blipFill>
        <p:spPr>
          <a:xfrm>
            <a:off x="25971579" y="2671362"/>
            <a:ext cx="3981248" cy="2149734"/>
          </a:xfrm>
          <a:prstGeom prst="rect">
            <a:avLst/>
          </a:prstGeom>
        </p:spPr>
      </p:pic>
      <p:pic>
        <p:nvPicPr>
          <p:cNvPr id="33" name="Picture 32">
            <a:extLst>
              <a:ext uri="{FF2B5EF4-FFF2-40B4-BE49-F238E27FC236}">
                <a16:creationId xmlns:a16="http://schemas.microsoft.com/office/drawing/2014/main" id="{B1F371B8-9D47-1CA8-0F60-999A64EDDED9}"/>
              </a:ext>
            </a:extLst>
          </p:cNvPr>
          <p:cNvPicPr>
            <a:picLocks noChangeAspect="1"/>
          </p:cNvPicPr>
          <p:nvPr/>
        </p:nvPicPr>
        <p:blipFill rotWithShape="1">
          <a:blip r:embed="rId7"/>
          <a:srcRect l="1978" t="2357" r="2558" b="2316"/>
          <a:stretch/>
        </p:blipFill>
        <p:spPr>
          <a:xfrm>
            <a:off x="190831" y="2546173"/>
            <a:ext cx="3761135" cy="2350358"/>
          </a:xfrm>
          <a:prstGeom prst="rect">
            <a:avLst/>
          </a:prstGeom>
        </p:spPr>
      </p:pic>
      <p:pic>
        <p:nvPicPr>
          <p:cNvPr id="35" name="Picture 34">
            <a:extLst>
              <a:ext uri="{FF2B5EF4-FFF2-40B4-BE49-F238E27FC236}">
                <a16:creationId xmlns:a16="http://schemas.microsoft.com/office/drawing/2014/main" id="{4327624A-DD8C-E9BD-C89A-C59F4BA679C5}"/>
              </a:ext>
            </a:extLst>
          </p:cNvPr>
          <p:cNvPicPr>
            <a:picLocks noChangeAspect="1"/>
          </p:cNvPicPr>
          <p:nvPr/>
        </p:nvPicPr>
        <p:blipFill>
          <a:blip r:embed="rId8"/>
          <a:stretch>
            <a:fillRect/>
          </a:stretch>
        </p:blipFill>
        <p:spPr>
          <a:xfrm>
            <a:off x="4225758" y="2599714"/>
            <a:ext cx="3981248" cy="2176415"/>
          </a:xfrm>
          <a:prstGeom prst="rect">
            <a:avLst/>
          </a:prstGeom>
        </p:spPr>
      </p:pic>
      <p:pic>
        <p:nvPicPr>
          <p:cNvPr id="36" name="Picture 35">
            <a:extLst>
              <a:ext uri="{FF2B5EF4-FFF2-40B4-BE49-F238E27FC236}">
                <a16:creationId xmlns:a16="http://schemas.microsoft.com/office/drawing/2014/main" id="{21AC5157-4EA8-63F2-5C26-0E7EC2497EB1}"/>
              </a:ext>
            </a:extLst>
          </p:cNvPr>
          <p:cNvPicPr>
            <a:picLocks noChangeAspect="1"/>
          </p:cNvPicPr>
          <p:nvPr/>
        </p:nvPicPr>
        <p:blipFill>
          <a:blip r:embed="rId9"/>
          <a:stretch>
            <a:fillRect/>
          </a:stretch>
        </p:blipFill>
        <p:spPr>
          <a:xfrm>
            <a:off x="21763092" y="2701152"/>
            <a:ext cx="3988587" cy="2105776"/>
          </a:xfrm>
          <a:prstGeom prst="rect">
            <a:avLst/>
          </a:prstGeom>
        </p:spPr>
      </p:pic>
      <p:sp>
        <p:nvSpPr>
          <p:cNvPr id="37" name="TextBox 36">
            <a:extLst>
              <a:ext uri="{FF2B5EF4-FFF2-40B4-BE49-F238E27FC236}">
                <a16:creationId xmlns:a16="http://schemas.microsoft.com/office/drawing/2014/main" id="{8724AF59-20A9-372E-6E01-4F5DD4C6D4C2}"/>
              </a:ext>
            </a:extLst>
          </p:cNvPr>
          <p:cNvSpPr txBox="1"/>
          <p:nvPr/>
        </p:nvSpPr>
        <p:spPr>
          <a:xfrm flipH="1">
            <a:off x="15661537" y="40637613"/>
            <a:ext cx="14291290" cy="2031325"/>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The authors are supported by the Advanced Care Research Centre (ACRC), which is funded by Legal and General PLC. </a:t>
            </a:r>
            <a:r>
              <a:rPr lang="en-US" sz="1400" dirty="0">
                <a:effectLst/>
                <a:latin typeface="Arial" panose="020B0604020202020204" pitchFamily="34" charset="0"/>
                <a:ea typeface="Calibri" panose="020F0502020204030204" pitchFamily="34" charset="0"/>
                <a:cs typeface="Arial" panose="020B0604020202020204" pitchFamily="34" charset="0"/>
              </a:rPr>
              <a:t>(as part of their corporate social responsibility (CSR) programme, providing a research grant to establish the independent Advanced Care Research Centre at University of Edinburgh).</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The funder had no role in the conduct of the study, interpretation, or the decision to submit for publication. The views expressed are those of the authors and not necessarily those of Legal and General PLC.</a:t>
            </a:r>
            <a:r>
              <a:rPr lang="en-GB" sz="1400" dirty="0">
                <a:latin typeface="Arial" panose="020B0604020202020204" pitchFamily="34" charset="0"/>
                <a:ea typeface="Calibri" panose="020F0502020204030204" pitchFamily="34" charset="0"/>
                <a:cs typeface="Arial" panose="020B0604020202020204" pitchFamily="34" charset="0"/>
              </a:rPr>
              <a:t> We thank </a:t>
            </a:r>
            <a:r>
              <a:rPr lang="en-US" sz="1400" dirty="0">
                <a:latin typeface="Arial" panose="020B0604020202020204" pitchFamily="34" charset="0"/>
                <a:cs typeface="Arial" panose="020B0604020202020204" pitchFamily="34" charset="0"/>
              </a:rPr>
              <a:t>ACRC PPI contributors for their support in the review process.</a:t>
            </a:r>
          </a:p>
          <a:p>
            <a:pPr algn="just"/>
            <a:endParaRPr lang="en-US" sz="1400" dirty="0">
              <a:latin typeface="Arial" panose="020B0604020202020204" pitchFamily="34" charset="0"/>
              <a:cs typeface="Arial" panose="020B0604020202020204" pitchFamily="34" charset="0"/>
            </a:endParaRPr>
          </a:p>
          <a:p>
            <a:pPr algn="just"/>
            <a:r>
              <a:rPr lang="en-GB" sz="1400" dirty="0">
                <a:effectLst/>
                <a:latin typeface="Arial" panose="020B0604020202020204" pitchFamily="34" charset="0"/>
                <a:ea typeface="Calibri" panose="020F0502020204030204" pitchFamily="34" charset="0"/>
                <a:cs typeface="Arial" panose="020B0604020202020204" pitchFamily="34" charset="0"/>
              </a:rPr>
              <a:t>EK is supported by an NIHR Senior Investigator Award and is Director of the </a:t>
            </a:r>
            <a:r>
              <a:rPr lang="en-US" sz="1400" dirty="0">
                <a:effectLst/>
                <a:latin typeface="Arial" panose="020B0604020202020204" pitchFamily="34" charset="0"/>
                <a:ea typeface="Calibri" panose="020F0502020204030204" pitchFamily="34" charset="0"/>
                <a:cs typeface="Arial" panose="020B0604020202020204" pitchFamily="34" charset="0"/>
              </a:rPr>
              <a:t>National Institute of Health and Care Research (NIHR) </a:t>
            </a:r>
            <a:r>
              <a:rPr lang="en-GB" sz="1400" dirty="0">
                <a:effectLst/>
                <a:latin typeface="Arial" panose="020B0604020202020204" pitchFamily="34" charset="0"/>
                <a:ea typeface="Calibri" panose="020F0502020204030204" pitchFamily="34" charset="0"/>
                <a:cs typeface="Arial" panose="020B0604020202020204" pitchFamily="34" charset="0"/>
              </a:rPr>
              <a:t>Applied Research Collaboration (ARC) North-East and North Cumbria (NENC) (NIHR200173).</a:t>
            </a:r>
            <a:r>
              <a:rPr lang="en-US" sz="1400" dirty="0">
                <a:effectLst/>
                <a:latin typeface="Arial" panose="020B0604020202020204" pitchFamily="34" charset="0"/>
                <a:ea typeface="Calibri" panose="020F0502020204030204" pitchFamily="34" charset="0"/>
                <a:cs typeface="Arial" panose="020B0604020202020204" pitchFamily="34" charset="0"/>
              </a:rPr>
              <a:t> BH and NA are supported by the NIHR ARC NENC. AOD is also funded by a NIHR Advanced Fellowship (ADEPT: Alcohol use disorder and DEpression Prevention and Treatment, Grant: NIHR300616).</a:t>
            </a:r>
            <a:r>
              <a:rPr lang="en-US" sz="1400" dirty="0">
                <a:solidFill>
                  <a:srgbClr val="1F4E79"/>
                </a:solidFill>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The NIHR have not had any role in the design, implementation, analysis, write-up and/or dissemination of this research. The views expressed are those of the authors and not necessarily those of NIHR.</a:t>
            </a:r>
            <a:endParaRPr lang="en-US" sz="1400" dirty="0">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DD47BD97-9386-46FE-ACAF-E94B576E335A}"/>
              </a:ext>
            </a:extLst>
          </p:cNvPr>
          <p:cNvPicPr>
            <a:picLocks noChangeAspect="1"/>
          </p:cNvPicPr>
          <p:nvPr/>
        </p:nvPicPr>
        <p:blipFill>
          <a:blip r:embed="rId10"/>
          <a:stretch>
            <a:fillRect/>
          </a:stretch>
        </p:blipFill>
        <p:spPr>
          <a:xfrm>
            <a:off x="24377515" y="-23778"/>
            <a:ext cx="5917678" cy="2438302"/>
          </a:xfrm>
          <a:prstGeom prst="rect">
            <a:avLst/>
          </a:prstGeom>
        </p:spPr>
      </p:pic>
      <p:sp>
        <p:nvSpPr>
          <p:cNvPr id="3" name="TextBox 2">
            <a:extLst>
              <a:ext uri="{FF2B5EF4-FFF2-40B4-BE49-F238E27FC236}">
                <a16:creationId xmlns:a16="http://schemas.microsoft.com/office/drawing/2014/main" id="{08B24982-4E83-0606-F1F2-7BBB147D4CA3}"/>
              </a:ext>
            </a:extLst>
          </p:cNvPr>
          <p:cNvSpPr txBox="1"/>
          <p:nvPr/>
        </p:nvSpPr>
        <p:spPr>
          <a:xfrm>
            <a:off x="651881" y="25703456"/>
            <a:ext cx="28922986" cy="224676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Despite diverging policies, the vision for the health and social care of older people is similar in England and Scotland.</a:t>
            </a:r>
          </a:p>
          <a:p>
            <a:pPr marL="342900" indent="-342900">
              <a:buFont typeface="Arial" panose="020B0604020202020204" pitchFamily="34" charset="0"/>
              <a:buChar char="•"/>
              <a:defRPr/>
            </a:pPr>
            <a:r>
              <a:rPr lang="en-GB" sz="2800" dirty="0">
                <a:latin typeface="Arial" panose="020B0604020202020204" pitchFamily="34" charset="0"/>
                <a:cs typeface="Arial" panose="020B0604020202020204" pitchFamily="34" charset="0"/>
              </a:rPr>
              <a:t>There are differences in the structure of care e.g., a faster pace of change and financial incentivisation in England and key differences in delivery/funding of care e.g., free personal care in Scotland.</a:t>
            </a:r>
            <a:endParaRPr lang="en-US" sz="2800" dirty="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There is limited evidence to date of differences in performance and patient </a:t>
            </a:r>
            <a:r>
              <a:rPr lang="en-US" sz="2800" dirty="0" smtClean="0">
                <a:latin typeface="Arial" panose="020B0604020202020204" pitchFamily="34" charset="0"/>
                <a:cs typeface="Arial" panose="020B0604020202020204" pitchFamily="34" charset="0"/>
              </a:rPr>
              <a:t>outcomes</a:t>
            </a:r>
            <a:endParaRPr lang="en-US" sz="2800" dirty="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There are challenges with data linkage/sharing, especially in social care </a:t>
            </a:r>
          </a:p>
        </p:txBody>
      </p:sp>
      <p:sp>
        <p:nvSpPr>
          <p:cNvPr id="41" name="Rectangle 40">
            <a:extLst>
              <a:ext uri="{FF2B5EF4-FFF2-40B4-BE49-F238E27FC236}">
                <a16:creationId xmlns:a16="http://schemas.microsoft.com/office/drawing/2014/main" id="{F80F2016-0347-4698-ACA0-607DD85ACCEB}"/>
              </a:ext>
            </a:extLst>
          </p:cNvPr>
          <p:cNvSpPr/>
          <p:nvPr/>
        </p:nvSpPr>
        <p:spPr>
          <a:xfrm>
            <a:off x="-34386" y="24712585"/>
            <a:ext cx="30255010" cy="770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p>
        </p:txBody>
      </p:sp>
      <p:sp>
        <p:nvSpPr>
          <p:cNvPr id="42" name="TextBox 41">
            <a:extLst>
              <a:ext uri="{FF2B5EF4-FFF2-40B4-BE49-F238E27FC236}">
                <a16:creationId xmlns:a16="http://schemas.microsoft.com/office/drawing/2014/main" id="{5D6A05DD-09F6-40D2-A288-BF6730D4C3E1}"/>
              </a:ext>
            </a:extLst>
          </p:cNvPr>
          <p:cNvSpPr txBox="1"/>
          <p:nvPr/>
        </p:nvSpPr>
        <p:spPr>
          <a:xfrm>
            <a:off x="10687393" y="24845446"/>
            <a:ext cx="7670800" cy="861774"/>
          </a:xfrm>
          <a:prstGeom prst="rect">
            <a:avLst/>
          </a:prstGeom>
          <a:noFill/>
        </p:spPr>
        <p:txBody>
          <a:bodyPr wrap="square" rtlCol="0">
            <a:spAutoFit/>
          </a:bodyPr>
          <a:lstStyle/>
          <a:p>
            <a:pPr algn="ct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DISCUSSION &amp; CONCLUSION</a:t>
            </a:r>
          </a:p>
          <a:p>
            <a:pPr algn="ctr"/>
            <a:endParaRPr lang="en-GB" dirty="0"/>
          </a:p>
        </p:txBody>
      </p:sp>
      <p:sp>
        <p:nvSpPr>
          <p:cNvPr id="16" name="Rectangle 15">
            <a:extLst>
              <a:ext uri="{FF2B5EF4-FFF2-40B4-BE49-F238E27FC236}">
                <a16:creationId xmlns:a16="http://schemas.microsoft.com/office/drawing/2014/main" id="{978185B9-EEB4-9033-26AC-624DA1AF1B56}"/>
              </a:ext>
            </a:extLst>
          </p:cNvPr>
          <p:cNvSpPr/>
          <p:nvPr/>
        </p:nvSpPr>
        <p:spPr>
          <a:xfrm>
            <a:off x="20199" y="39578132"/>
            <a:ext cx="30255010" cy="770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latin typeface="Arial" panose="020B0604020202020204" pitchFamily="34" charset="0"/>
              <a:cs typeface="Arial" panose="020B0604020202020204" pitchFamily="34" charset="0"/>
            </a:endParaRPr>
          </a:p>
          <a:p>
            <a:pPr algn="ctr"/>
            <a:r>
              <a:rPr lang="en-GB" sz="3200" b="1" dirty="0">
                <a:latin typeface="Arial" panose="020B0604020202020204" pitchFamily="34" charset="0"/>
                <a:cs typeface="Arial" panose="020B0604020202020204" pitchFamily="34" charset="0"/>
              </a:rPr>
              <a:t>REFERENCES &amp; ACKNOWLEDGEMENTS</a:t>
            </a:r>
          </a:p>
          <a:p>
            <a:pPr algn="ctr"/>
            <a:endParaRPr lang="en-GB" sz="3200" dirty="0"/>
          </a:p>
        </p:txBody>
      </p:sp>
      <p:pic>
        <p:nvPicPr>
          <p:cNvPr id="19" name="Picture 18">
            <a:extLst>
              <a:ext uri="{FF2B5EF4-FFF2-40B4-BE49-F238E27FC236}">
                <a16:creationId xmlns:a16="http://schemas.microsoft.com/office/drawing/2014/main" id="{4DAE1BA7-FB5F-67BA-2F14-7382112068AE}"/>
              </a:ext>
            </a:extLst>
          </p:cNvPr>
          <p:cNvPicPr>
            <a:picLocks noChangeAspect="1"/>
          </p:cNvPicPr>
          <p:nvPr/>
        </p:nvPicPr>
        <p:blipFill>
          <a:blip r:embed="rId11"/>
          <a:stretch>
            <a:fillRect/>
          </a:stretch>
        </p:blipFill>
        <p:spPr>
          <a:xfrm>
            <a:off x="368868" y="16397845"/>
            <a:ext cx="10131231" cy="6762928"/>
          </a:xfrm>
          <a:prstGeom prst="rect">
            <a:avLst/>
          </a:prstGeom>
        </p:spPr>
      </p:pic>
      <p:pic>
        <p:nvPicPr>
          <p:cNvPr id="24" name="Picture 23">
            <a:extLst>
              <a:ext uri="{FF2B5EF4-FFF2-40B4-BE49-F238E27FC236}">
                <a16:creationId xmlns:a16="http://schemas.microsoft.com/office/drawing/2014/main" id="{44C9605C-74D2-60E3-D72B-B709CFA8F872}"/>
              </a:ext>
            </a:extLst>
          </p:cNvPr>
          <p:cNvPicPr>
            <a:picLocks noChangeAspect="1"/>
          </p:cNvPicPr>
          <p:nvPr/>
        </p:nvPicPr>
        <p:blipFill>
          <a:blip r:embed="rId12"/>
          <a:stretch>
            <a:fillRect/>
          </a:stretch>
        </p:blipFill>
        <p:spPr>
          <a:xfrm>
            <a:off x="19202401" y="16397844"/>
            <a:ext cx="10703944" cy="6818965"/>
          </a:xfrm>
          <a:prstGeom prst="rect">
            <a:avLst/>
          </a:prstGeom>
        </p:spPr>
      </p:pic>
      <p:pic>
        <p:nvPicPr>
          <p:cNvPr id="20" name="Picture 19"/>
          <p:cNvPicPr>
            <a:picLocks noChangeAspect="1"/>
          </p:cNvPicPr>
          <p:nvPr/>
        </p:nvPicPr>
        <p:blipFill>
          <a:blip r:embed="rId13"/>
          <a:stretch>
            <a:fillRect/>
          </a:stretch>
        </p:blipFill>
        <p:spPr>
          <a:xfrm>
            <a:off x="190830" y="27950226"/>
            <a:ext cx="29029028" cy="9449670"/>
          </a:xfrm>
          <a:prstGeom prst="rect">
            <a:avLst/>
          </a:prstGeom>
        </p:spPr>
      </p:pic>
    </p:spTree>
    <p:extLst>
      <p:ext uri="{BB962C8B-B14F-4D97-AF65-F5344CB8AC3E}">
        <p14:creationId xmlns:p14="http://schemas.microsoft.com/office/powerpoint/2010/main" val="3188037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42c7278-541d-4c71-9991-3adf522dbf99">
      <UserInfo>
        <DisplayName>Nav Aujla</DisplayName>
        <AccountId>69</AccountId>
        <AccountType/>
      </UserInfo>
      <UserInfo>
        <DisplayName>Helen Frost</DisplayName>
        <AccountId>62</AccountId>
        <AccountType/>
      </UserInfo>
    </SharedWithUsers>
    <_activity xmlns="3976413a-8a5d-4316-bb1e-35941dd68d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C82D4264382C44877A09355A2FA64C" ma:contentTypeVersion="13" ma:contentTypeDescription="Create a new document." ma:contentTypeScope="" ma:versionID="24215633e67bcb2bf74ed44a7b0a805c">
  <xsd:schema xmlns:xsd="http://www.w3.org/2001/XMLSchema" xmlns:xs="http://www.w3.org/2001/XMLSchema" xmlns:p="http://schemas.microsoft.com/office/2006/metadata/properties" xmlns:ns3="a42c7278-541d-4c71-9991-3adf522dbf99" xmlns:ns4="3976413a-8a5d-4316-bb1e-35941dd68d2f" targetNamespace="http://schemas.microsoft.com/office/2006/metadata/properties" ma:root="true" ma:fieldsID="b87a8c2cc6d99f47afba62d480e69d68" ns3:_="" ns4:_="">
    <xsd:import namespace="a42c7278-541d-4c71-9991-3adf522dbf99"/>
    <xsd:import namespace="3976413a-8a5d-4316-bb1e-35941dd68d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c7278-541d-4c71-9991-3adf522dbf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76413a-8a5d-4316-bb1e-35941dd68d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2A385A-D0C5-4700-BC92-3CA25B5E59A2}">
  <ds:schemaRefs>
    <ds:schemaRef ds:uri="3976413a-8a5d-4316-bb1e-35941dd68d2f"/>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42c7278-541d-4c71-9991-3adf522dbf99"/>
    <ds:schemaRef ds:uri="http://www.w3.org/XML/1998/namespace"/>
  </ds:schemaRefs>
</ds:datastoreItem>
</file>

<file path=customXml/itemProps2.xml><?xml version="1.0" encoding="utf-8"?>
<ds:datastoreItem xmlns:ds="http://schemas.openxmlformats.org/officeDocument/2006/customXml" ds:itemID="{DAF69D7C-6C82-485C-8FAD-623EA495CBA4}">
  <ds:schemaRefs>
    <ds:schemaRef ds:uri="http://schemas.microsoft.com/sharepoint/v3/contenttype/forms"/>
  </ds:schemaRefs>
</ds:datastoreItem>
</file>

<file path=customXml/itemProps3.xml><?xml version="1.0" encoding="utf-8"?>
<ds:datastoreItem xmlns:ds="http://schemas.openxmlformats.org/officeDocument/2006/customXml" ds:itemID="{7EFC57B8-4727-44F4-9B8C-A0EBD491C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c7278-541d-4c71-9991-3adf522dbf99"/>
    <ds:schemaRef ds:uri="3976413a-8a5d-4316-bb1e-35941dd68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TotalTime>
  <Words>1001</Words>
  <Application>Microsoft Office PowerPoint</Application>
  <PresentationFormat>Custom</PresentationFormat>
  <Paragraphs>71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MACKIE Rob</dc:creator>
  <cp:lastModifiedBy>Helen Frost</cp:lastModifiedBy>
  <cp:revision>77</cp:revision>
  <dcterms:created xsi:type="dcterms:W3CDTF">2021-09-30T08:27:21Z</dcterms:created>
  <dcterms:modified xsi:type="dcterms:W3CDTF">2023-08-30T11:09:51Z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0x010100BEC82D4264382C44877A09355A2FA64C</vt:lpwstr>
  </property>
</Properties>
</file>