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846" y="90"/>
      </p:cViewPr>
      <p:guideLst>
        <p:guide orient="horz" pos="2654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400761-6BBD-4733-9AF3-92CBD69666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0919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6AC2E-B8F7-4ADB-91E5-AEA0FC2F7F4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9508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D403C-A520-4241-B8AD-8168DEFFB6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59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178DF-9A54-4EDF-90B3-DA470DB05D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93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472E5-3512-4A94-8539-770B6E4159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669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71C0F-C936-4FA4-9555-0B68A7BEC8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64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5D9E7-7C2F-4BBA-88B0-C2D3B3AD9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40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76D00-43DE-42DF-AA38-FFFA5EC3FB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78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CC0A4-F8E6-4FFA-8410-6D532EB668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3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864D3-2714-4BBB-B42C-16C4F71C4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7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51A1D-4E3C-4CCB-BA5A-20F8CDDF1E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64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28130-305D-4475-9064-5BA65ECC4F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10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C53FE-7D90-4DDC-9266-59D098F1D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40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7B61DF-749B-4C53-8B8D-1FE6A9CFDF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487613" y="-3175"/>
            <a:ext cx="186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3600">
                <a:latin typeface="Times New Roman" panose="02020603050405020304" pitchFamily="18" charset="0"/>
              </a:rPr>
              <a:t>Wahlund</a:t>
            </a:r>
            <a:endParaRPr lang="en-US" altLang="en-US" sz="3600">
              <a:latin typeface="Times New Roman" panose="02020603050405020304" pitchFamily="18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77813" y="5297488"/>
            <a:ext cx="626745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latin typeface="Times New Roman" panose="02020603050405020304" pitchFamily="18" charset="0"/>
              </a:rPr>
              <a:t>PVH and DWMH considered together and rated on a 5-point scale</a:t>
            </a:r>
          </a:p>
          <a:p>
            <a:r>
              <a:rPr lang="en-GB" altLang="en-US">
                <a:latin typeface="Times New Roman" panose="02020603050405020304" pitchFamily="18" charset="0"/>
              </a:rPr>
              <a:t>“Focal” not defined; interpreted as diffuse focal lesions</a:t>
            </a:r>
          </a:p>
          <a:p>
            <a:endParaRPr lang="en-GB" altLang="en-US" sz="1400">
              <a:latin typeface="Times New Roman" panose="02020603050405020304" pitchFamily="18" charset="0"/>
            </a:endParaRPr>
          </a:p>
          <a:p>
            <a:r>
              <a:rPr lang="en-GB" altLang="en-US" sz="1400">
                <a:latin typeface="Times New Roman" panose="02020603050405020304" pitchFamily="18" charset="0"/>
              </a:rPr>
              <a:t>1 = absent</a:t>
            </a:r>
          </a:p>
          <a:p>
            <a:r>
              <a:rPr lang="en-GB" altLang="en-US" sz="1400">
                <a:latin typeface="Times New Roman" panose="02020603050405020304" pitchFamily="18" charset="0"/>
              </a:rPr>
              <a:t>1.5 = small solitary white matter changes</a:t>
            </a:r>
          </a:p>
          <a:p>
            <a:r>
              <a:rPr lang="en-GB" altLang="en-US" sz="1400">
                <a:latin typeface="Times New Roman" panose="02020603050405020304" pitchFamily="18" charset="0"/>
              </a:rPr>
              <a:t>2 = multiple discrete or large solitary white matter changes</a:t>
            </a:r>
          </a:p>
          <a:p>
            <a:r>
              <a:rPr lang="en-GB" altLang="en-US" sz="1400">
                <a:latin typeface="Times New Roman" panose="02020603050405020304" pitchFamily="18" charset="0"/>
              </a:rPr>
              <a:t>2.5 = multiple partly confluent white matter changes</a:t>
            </a:r>
          </a:p>
          <a:p>
            <a:r>
              <a:rPr lang="en-GB" altLang="en-US" sz="1400">
                <a:latin typeface="Times New Roman" panose="02020603050405020304" pitchFamily="18" charset="0"/>
              </a:rPr>
              <a:t>3 = multiple large confluent white matter changes</a:t>
            </a:r>
          </a:p>
          <a:p>
            <a:endParaRPr lang="en-GB" altLang="en-US" sz="1400" b="1">
              <a:latin typeface="Times New Roman" panose="02020603050405020304" pitchFamily="18" charset="0"/>
            </a:endParaRPr>
          </a:p>
          <a:p>
            <a:r>
              <a:rPr lang="en-GB" altLang="en-US" sz="1400" b="1">
                <a:latin typeface="Times New Roman" panose="02020603050405020304" pitchFamily="18" charset="0"/>
              </a:rPr>
              <a:t>Size of subarachnoid spaces and ventricles</a:t>
            </a:r>
          </a:p>
          <a:p>
            <a:r>
              <a:rPr lang="en-GB" altLang="en-US" sz="1400">
                <a:latin typeface="Times New Roman" panose="02020603050405020304" pitchFamily="18" charset="0"/>
              </a:rPr>
              <a:t>1 = normal width or size</a:t>
            </a:r>
          </a:p>
          <a:p>
            <a:r>
              <a:rPr lang="en-GB" altLang="en-US" sz="1400">
                <a:latin typeface="Times New Roman" panose="02020603050405020304" pitchFamily="18" charset="0"/>
              </a:rPr>
              <a:t>1.5 = normal width or size, slightly enlarged</a:t>
            </a:r>
          </a:p>
          <a:p>
            <a:r>
              <a:rPr lang="en-GB" altLang="en-US" sz="1400">
                <a:latin typeface="Times New Roman" panose="02020603050405020304" pitchFamily="18" charset="0"/>
              </a:rPr>
              <a:t>2 = width or size larger than normal</a:t>
            </a:r>
          </a:p>
          <a:p>
            <a:r>
              <a:rPr lang="en-GB" altLang="en-US" sz="1400">
                <a:latin typeface="Times New Roman" panose="02020603050405020304" pitchFamily="18" charset="0"/>
              </a:rPr>
              <a:t>2.5 = width or size considerably larger than normal </a:t>
            </a:r>
          </a:p>
          <a:p>
            <a:r>
              <a:rPr lang="en-GB" altLang="en-US" sz="1400">
                <a:latin typeface="Times New Roman" panose="02020603050405020304" pitchFamily="18" charset="0"/>
              </a:rPr>
              <a:t>3 = width or size extremely larger than normal</a:t>
            </a:r>
            <a:endParaRPr lang="en-GB" altLang="en-US" sz="1400" b="1">
              <a:latin typeface="Times New Roman" panose="02020603050405020304" pitchFamily="18" charset="0"/>
            </a:endParaRPr>
          </a:p>
          <a:p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254000" y="5273675"/>
            <a:ext cx="6273800" cy="3473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466725" y="695325"/>
            <a:ext cx="61229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400"/>
              <a:t>Wahlund et al (1990) The brain in healthy aged individuals: MR imaging. Radiology 174:675-679.</a:t>
            </a:r>
            <a:endParaRPr lang="en-US" altLang="en-US" sz="1400"/>
          </a:p>
        </p:txBody>
      </p: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935038" y="1258888"/>
            <a:ext cx="4941887" cy="3944937"/>
            <a:chOff x="589" y="608"/>
            <a:chExt cx="3113" cy="2485"/>
          </a:xfrm>
        </p:grpSpPr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589" y="628"/>
              <a:ext cx="3113" cy="24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6154" name="Group 10"/>
            <p:cNvGrpSpPr>
              <a:grpSpLocks/>
            </p:cNvGrpSpPr>
            <p:nvPr/>
          </p:nvGrpSpPr>
          <p:grpSpPr bwMode="auto">
            <a:xfrm>
              <a:off x="659" y="675"/>
              <a:ext cx="2988" cy="2389"/>
              <a:chOff x="1151" y="982"/>
              <a:chExt cx="2047" cy="1609"/>
            </a:xfrm>
          </p:grpSpPr>
          <p:pic>
            <p:nvPicPr>
              <p:cNvPr id="6148" name="Picture 4" descr="fl_l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5" y="982"/>
                <a:ext cx="628" cy="77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50" name="Picture 6" descr="l2fl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51" y="984"/>
                <a:ext cx="656" cy="7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51" name="Picture 7" descr="l2fl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05" y="1819"/>
                <a:ext cx="655" cy="76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52" name="Picture 8" descr="l2fl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58" y="982"/>
                <a:ext cx="640" cy="7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53" name="Picture 9" descr="CN078918_F_l2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5" y="1816"/>
                <a:ext cx="661" cy="7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646" y="60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solidFill>
                    <a:schemeClr val="bg1"/>
                  </a:solidFill>
                </a:rPr>
                <a:t>1</a:t>
              </a:r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1599" y="608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solidFill>
                    <a:schemeClr val="bg1"/>
                  </a:solidFill>
                </a:rPr>
                <a:t>1.5</a:t>
              </a:r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2704" y="60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solidFill>
                    <a:schemeClr val="bg1"/>
                  </a:solidFill>
                </a:rPr>
                <a:t>2</a:t>
              </a:r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1055" y="1885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solidFill>
                    <a:schemeClr val="bg1"/>
                  </a:solidFill>
                </a:rPr>
                <a:t>2.5</a:t>
              </a:r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2216" y="188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>
                  <a:solidFill>
                    <a:schemeClr val="bg1"/>
                  </a:solidFill>
                </a:rPr>
                <a:t>3</a:t>
              </a:r>
              <a:endParaRPr lang="en-US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923925" y="4910138"/>
            <a:ext cx="19161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800">
                <a:solidFill>
                  <a:schemeClr val="bg1"/>
                </a:solidFill>
              </a:rPr>
              <a:t>Image</a:t>
            </a:r>
            <a:r>
              <a:rPr lang="en-GB" altLang="en-US" sz="800">
                <a:solidFill>
                  <a:schemeClr val="bg1"/>
                </a:solidFill>
                <a:cs typeface="Arial" panose="020B0604020202020204" pitchFamily="34" charset="0"/>
              </a:rPr>
              <a:t>©</a:t>
            </a:r>
            <a:r>
              <a:rPr lang="en-GB" altLang="en-US" sz="800">
                <a:solidFill>
                  <a:schemeClr val="bg1"/>
                </a:solidFill>
              </a:rPr>
              <a:t> J Wardlaw, Univ of Edinburgh</a:t>
            </a:r>
            <a:endParaRPr lang="en-US" altLang="en-US" sz="800">
              <a:solidFill>
                <a:schemeClr val="bg1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955925" y="8809038"/>
            <a:ext cx="37798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000"/>
              <a:t>Guide prepared by K Ferguson, J Wardlaw </a:t>
            </a:r>
            <a:r>
              <a:rPr lang="en-GB" altLang="en-US" sz="1000">
                <a:cs typeface="Arial" panose="020B0604020202020204" pitchFamily="34" charset="0"/>
              </a:rPr>
              <a:t>© Univ. of Edinburgh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152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Ferguson</dc:creator>
  <cp:lastModifiedBy>MAIR Grant</cp:lastModifiedBy>
  <cp:revision>7</cp:revision>
  <dcterms:created xsi:type="dcterms:W3CDTF">2007-01-10T09:31:29Z</dcterms:created>
  <dcterms:modified xsi:type="dcterms:W3CDTF">2017-06-05T10:47:08Z</dcterms:modified>
</cp:coreProperties>
</file>