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ORMICK Neil" initials="MN" lastIdx="2" clrIdx="0">
    <p:extLst>
      <p:ext uri="{19B8F6BF-5375-455C-9EA6-DF929625EA0E}">
        <p15:presenceInfo xmlns:p15="http://schemas.microsoft.com/office/powerpoint/2012/main" userId="S-1-5-21-861567501-1417001333-682003330-5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EFF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1"/>
    <p:restoredTop sz="94707"/>
  </p:normalViewPr>
  <p:slideViewPr>
    <p:cSldViewPr snapToGrid="0">
      <p:cViewPr varScale="1">
        <p:scale>
          <a:sx n="69" d="100"/>
          <a:sy n="69" d="100"/>
        </p:scale>
        <p:origin x="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E244F2-BD16-4205-B2B9-B5C21056B3F5}"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246418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E244F2-BD16-4205-B2B9-B5C21056B3F5}"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46237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E244F2-BD16-4205-B2B9-B5C21056B3F5}"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61989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E244F2-BD16-4205-B2B9-B5C21056B3F5}"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310722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E244F2-BD16-4205-B2B9-B5C21056B3F5}"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69622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E244F2-BD16-4205-B2B9-B5C21056B3F5}"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79156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E244F2-BD16-4205-B2B9-B5C21056B3F5}" type="datetimeFigureOut">
              <a:rPr lang="en-GB" smtClean="0"/>
              <a:t>23/09/2020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71772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E244F2-BD16-4205-B2B9-B5C21056B3F5}" type="datetimeFigureOut">
              <a:rPr lang="en-GB" smtClean="0"/>
              <a:t>23/09/2020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76127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244F2-BD16-4205-B2B9-B5C21056B3F5}" type="datetimeFigureOut">
              <a:rPr lang="en-GB" smtClean="0"/>
              <a:t>23/09/2020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200117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E244F2-BD16-4205-B2B9-B5C21056B3F5}"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47927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E244F2-BD16-4205-B2B9-B5C21056B3F5}"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8444E-1C71-446B-821A-A568684C348B}" type="slidenum">
              <a:rPr lang="en-GB" smtClean="0"/>
              <a:t>‹#›</a:t>
            </a:fld>
            <a:endParaRPr lang="en-GB"/>
          </a:p>
        </p:txBody>
      </p:sp>
    </p:spTree>
    <p:extLst>
      <p:ext uri="{BB962C8B-B14F-4D97-AF65-F5344CB8AC3E}">
        <p14:creationId xmlns:p14="http://schemas.microsoft.com/office/powerpoint/2010/main" val="117748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244F2-BD16-4205-B2B9-B5C21056B3F5}" type="datetimeFigureOut">
              <a:rPr lang="en-GB" smtClean="0"/>
              <a:t>23/09/2020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8444E-1C71-446B-821A-A568684C348B}" type="slidenum">
              <a:rPr lang="en-GB" smtClean="0"/>
              <a:t>‹#›</a:t>
            </a:fld>
            <a:endParaRPr lang="en-GB"/>
          </a:p>
        </p:txBody>
      </p:sp>
    </p:spTree>
    <p:extLst>
      <p:ext uri="{BB962C8B-B14F-4D97-AF65-F5344CB8AC3E}">
        <p14:creationId xmlns:p14="http://schemas.microsoft.com/office/powerpoint/2010/main" val="275131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182112" y="4664015"/>
            <a:ext cx="8785726" cy="2062103"/>
          </a:xfrm>
          <a:prstGeom prst="rect">
            <a:avLst/>
          </a:prstGeom>
          <a:solidFill>
            <a:schemeClr val="bg1"/>
          </a:solidFill>
          <a:ln>
            <a:solidFill>
              <a:schemeClr val="accent2"/>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600" b="1" dirty="0">
                <a:solidFill>
                  <a:schemeClr val="tx1"/>
                </a:solidFill>
              </a:rPr>
              <a:t>Your lecturer will tell you whenever recording starts and stops.</a:t>
            </a:r>
          </a:p>
          <a:p>
            <a:r>
              <a:rPr lang="en-GB" sz="1600" b="1" dirty="0">
                <a:solidFill>
                  <a:schemeClr val="tx1"/>
                </a:solidFill>
              </a:rPr>
              <a:t>Who can view the recording? </a:t>
            </a:r>
            <a:r>
              <a:rPr lang="en-GB" sz="1600" dirty="0">
                <a:solidFill>
                  <a:schemeClr val="tx1"/>
                </a:solidFill>
              </a:rPr>
              <a:t> Only the students and staff on this Course. You must not share it further.  </a:t>
            </a:r>
          </a:p>
          <a:p>
            <a:r>
              <a:rPr lang="en-GB" sz="1600" dirty="0">
                <a:solidFill>
                  <a:schemeClr val="tx1"/>
                </a:solidFill>
              </a:rPr>
              <a:t>To do so would breach University regulations, copyright law and, perhaps most importantly, the trust that’s required between us all to keep your learning environment safe. </a:t>
            </a:r>
            <a:endParaRPr lang="en-GB" sz="1600" b="1" dirty="0">
              <a:solidFill>
                <a:schemeClr val="tx1"/>
              </a:solidFill>
            </a:endParaRPr>
          </a:p>
          <a:p>
            <a:r>
              <a:rPr lang="en-GB" sz="1600" b="1" dirty="0">
                <a:solidFill>
                  <a:schemeClr val="tx1"/>
                </a:solidFill>
              </a:rPr>
              <a:t>What if I don’t want to be recorded? </a:t>
            </a:r>
            <a:r>
              <a:rPr lang="en-GB" sz="1600" dirty="0">
                <a:solidFill>
                  <a:schemeClr val="tx1"/>
                </a:solidFill>
              </a:rPr>
              <a:t> You can ask the lecturer in advance of the lecture, or during it, to stop recording while you contribute.</a:t>
            </a:r>
            <a:endParaRPr lang="en-GB" sz="1600" b="1" dirty="0">
              <a:solidFill>
                <a:schemeClr val="tx1"/>
              </a:solidFill>
            </a:endParaRPr>
          </a:p>
          <a:p>
            <a:r>
              <a:rPr lang="en-GB" sz="1600" b="1" dirty="0">
                <a:solidFill>
                  <a:schemeClr val="tx1"/>
                </a:solidFill>
              </a:rPr>
              <a:t>Is the text chat recorded? </a:t>
            </a:r>
            <a:r>
              <a:rPr lang="en-GB" sz="1600" dirty="0">
                <a:solidFill>
                  <a:schemeClr val="tx1"/>
                </a:solidFill>
              </a:rPr>
              <a:t> Normally, yes. The lecturer or facilitator will tell you whether the chat is anonymous or identifiable.</a:t>
            </a:r>
          </a:p>
        </p:txBody>
      </p:sp>
      <p:pic>
        <p:nvPicPr>
          <p:cNvPr id="19" name="Picture 18" descr="An icon of a recording reel, to represent recording of virtual classrooms" title="Recording reel icon">
            <a:extLst>
              <a:ext uri="{FF2B5EF4-FFF2-40B4-BE49-F238E27FC236}">
                <a16:creationId xmlns:a16="http://schemas.microsoft.com/office/drawing/2014/main" id="{805A651C-7A1B-4E46-905D-71C3F2066FC2}"/>
              </a:ext>
            </a:extLst>
          </p:cNvPr>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838754" y="5861523"/>
            <a:ext cx="1337606" cy="592369"/>
          </a:xfrm>
          <a:prstGeom prst="rect">
            <a:avLst/>
          </a:prstGeom>
        </p:spPr>
      </p:pic>
      <p:sp>
        <p:nvSpPr>
          <p:cNvPr id="6" name="TextBox 5">
            <a:extLst>
              <a:ext uri="{FF2B5EF4-FFF2-40B4-BE49-F238E27FC236}">
                <a16:creationId xmlns:a16="http://schemas.microsoft.com/office/drawing/2014/main" id="{555F9774-F018-AB40-87B6-59A0A283AC43}"/>
              </a:ext>
            </a:extLst>
          </p:cNvPr>
          <p:cNvSpPr txBox="1"/>
          <p:nvPr/>
        </p:nvSpPr>
        <p:spPr>
          <a:xfrm>
            <a:off x="0" y="4803491"/>
            <a:ext cx="2892667" cy="1354217"/>
          </a:xfrm>
          <a:prstGeom prst="rect">
            <a:avLst/>
          </a:prstGeom>
          <a:noFill/>
        </p:spPr>
        <p:txBody>
          <a:bodyPr wrap="square" rtlCol="0">
            <a:spAutoFit/>
          </a:bodyPr>
          <a:lstStyle/>
          <a:p>
            <a:pPr algn="ctr"/>
            <a:r>
              <a:rPr lang="en-GB" sz="3200" dirty="0">
                <a:solidFill>
                  <a:schemeClr val="tx1">
                    <a:lumMod val="65000"/>
                    <a:lumOff val="35000"/>
                  </a:schemeClr>
                </a:solidFill>
              </a:rPr>
              <a:t>This class may be recorded</a:t>
            </a:r>
          </a:p>
          <a:p>
            <a:endParaRPr lang="en-US" dirty="0"/>
          </a:p>
        </p:txBody>
      </p:sp>
      <p:sp>
        <p:nvSpPr>
          <p:cNvPr id="8" name="TextBox 7"/>
          <p:cNvSpPr txBox="1"/>
          <p:nvPr/>
        </p:nvSpPr>
        <p:spPr>
          <a:xfrm>
            <a:off x="3182112" y="2681624"/>
            <a:ext cx="8785726" cy="1815882"/>
          </a:xfrm>
          <a:prstGeom prst="rect">
            <a:avLst/>
          </a:prstGeom>
          <a:solidFill>
            <a:schemeClr val="bg1"/>
          </a:solidFill>
          <a:ln>
            <a:solidFill>
              <a:schemeClr val="accent2"/>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600" b="1" dirty="0">
                <a:solidFill>
                  <a:schemeClr val="tx1"/>
                </a:solidFill>
              </a:rPr>
              <a:t>Why is my name displayed?</a:t>
            </a:r>
            <a:r>
              <a:rPr lang="en-GB" sz="1600" dirty="0">
                <a:solidFill>
                  <a:schemeClr val="tx1"/>
                </a:solidFill>
              </a:rPr>
              <a:t>  </a:t>
            </a:r>
            <a:br>
              <a:rPr lang="en-GB" sz="1600" dirty="0">
                <a:solidFill>
                  <a:schemeClr val="tx1"/>
                </a:solidFill>
              </a:rPr>
            </a:br>
            <a:r>
              <a:rPr lang="en-GB" sz="1600" dirty="0">
                <a:solidFill>
                  <a:schemeClr val="tx1"/>
                </a:solidFill>
              </a:rPr>
              <a:t>Your name is displayed to the lecturer or facilitator and the other students and you are able to see their names. This is to help keep the learning space secure, support academic community and student engagement, and run the session effectively. </a:t>
            </a:r>
          </a:p>
          <a:p>
            <a:r>
              <a:rPr lang="en-GB" sz="1600" b="1" dirty="0">
                <a:solidFill>
                  <a:schemeClr val="tx1"/>
                </a:solidFill>
              </a:rPr>
              <a:t>Do I have to turn my video on? </a:t>
            </a:r>
            <a:r>
              <a:rPr lang="en-GB" sz="1600" dirty="0">
                <a:solidFill>
                  <a:schemeClr val="tx1"/>
                </a:solidFill>
              </a:rPr>
              <a:t> </a:t>
            </a:r>
            <a:br>
              <a:rPr lang="en-GB" sz="1600" dirty="0">
                <a:solidFill>
                  <a:schemeClr val="tx1"/>
                </a:solidFill>
              </a:rPr>
            </a:br>
            <a:r>
              <a:rPr lang="en-GB" sz="1600" dirty="0">
                <a:solidFill>
                  <a:schemeClr val="tx1"/>
                </a:solidFill>
              </a:rPr>
              <a:t>No, you don’t have to.  However turning your video on when you speak can make it easier for us to get to know each other and work together.</a:t>
            </a:r>
          </a:p>
        </p:txBody>
      </p:sp>
      <p:pic>
        <p:nvPicPr>
          <p:cNvPr id="21" name="Picture 20" descr="An outline of a person's head and shoulders, to represent identity." title="Person icon">
            <a:extLst>
              <a:ext uri="{FF2B5EF4-FFF2-40B4-BE49-F238E27FC236}">
                <a16:creationId xmlns:a16="http://schemas.microsoft.com/office/drawing/2014/main" id="{4BFC3DDE-2C0B-DE4C-BF34-6FB874BFFA66}"/>
              </a:ext>
            </a:extLst>
          </p:cNvPr>
          <p:cNvPicPr>
            <a:picLocks noChangeAspect="1"/>
          </p:cNvPicPr>
          <p:nvPr/>
        </p:nvPicPr>
        <p:blipFill>
          <a:blip r:embed="rId3">
            <a:alphaModFix amt="29000"/>
            <a:extLst>
              <a:ext uri="{28A0092B-C50C-407E-A947-70E740481C1C}">
                <a14:useLocalDpi xmlns:a14="http://schemas.microsoft.com/office/drawing/2010/main" val="0"/>
              </a:ext>
            </a:extLst>
          </a:blip>
          <a:stretch>
            <a:fillRect/>
          </a:stretch>
        </p:blipFill>
        <p:spPr>
          <a:xfrm>
            <a:off x="1079211" y="3622600"/>
            <a:ext cx="698196" cy="734943"/>
          </a:xfrm>
          <a:prstGeom prst="rect">
            <a:avLst/>
          </a:prstGeom>
        </p:spPr>
      </p:pic>
      <p:sp>
        <p:nvSpPr>
          <p:cNvPr id="3" name="TextBox 2">
            <a:extLst>
              <a:ext uri="{FF2B5EF4-FFF2-40B4-BE49-F238E27FC236}">
                <a16:creationId xmlns:a16="http://schemas.microsoft.com/office/drawing/2014/main" id="{E2718B81-5AD8-6941-AA01-8DAD6E5D1C2C}"/>
              </a:ext>
            </a:extLst>
          </p:cNvPr>
          <p:cNvSpPr txBox="1"/>
          <p:nvPr/>
        </p:nvSpPr>
        <p:spPr>
          <a:xfrm>
            <a:off x="-2" y="2953008"/>
            <a:ext cx="2892669" cy="584775"/>
          </a:xfrm>
          <a:prstGeom prst="rect">
            <a:avLst/>
          </a:prstGeom>
          <a:noFill/>
        </p:spPr>
        <p:txBody>
          <a:bodyPr wrap="square" rtlCol="0">
            <a:spAutoFit/>
          </a:bodyPr>
          <a:lstStyle/>
          <a:p>
            <a:pPr algn="ctr"/>
            <a:r>
              <a:rPr lang="en-GB" sz="3200" dirty="0">
                <a:solidFill>
                  <a:schemeClr val="tx1">
                    <a:lumMod val="65000"/>
                    <a:lumOff val="35000"/>
                  </a:schemeClr>
                </a:solidFill>
              </a:rPr>
              <a:t>Identity</a:t>
            </a:r>
          </a:p>
        </p:txBody>
      </p:sp>
      <p:sp>
        <p:nvSpPr>
          <p:cNvPr id="7" name="TextBox 6"/>
          <p:cNvSpPr txBox="1"/>
          <p:nvPr/>
        </p:nvSpPr>
        <p:spPr>
          <a:xfrm>
            <a:off x="3182112" y="1448627"/>
            <a:ext cx="8785726" cy="1077218"/>
          </a:xfrm>
          <a:prstGeom prst="rect">
            <a:avLst/>
          </a:prstGeom>
          <a:solidFill>
            <a:schemeClr val="bg1"/>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600" dirty="0">
                <a:solidFill>
                  <a:schemeClr val="tx1"/>
                </a:solidFill>
              </a:rPr>
              <a:t>During discussions, please use the </a:t>
            </a:r>
            <a:r>
              <a:rPr lang="en-GB" sz="1600" b="1" dirty="0">
                <a:solidFill>
                  <a:schemeClr val="tx1"/>
                </a:solidFill>
              </a:rPr>
              <a:t>raise your hand </a:t>
            </a:r>
            <a:r>
              <a:rPr lang="en-GB" sz="1600" dirty="0">
                <a:solidFill>
                  <a:schemeClr val="tx1"/>
                </a:solidFill>
              </a:rPr>
              <a:t>function and wait for the lecturer or facilitator to ask you to speak.  </a:t>
            </a:r>
          </a:p>
          <a:p>
            <a:r>
              <a:rPr lang="en-GB" sz="1600" b="1" dirty="0">
                <a:solidFill>
                  <a:schemeClr val="tx1"/>
                </a:solidFill>
              </a:rPr>
              <a:t>Mute your microphone </a:t>
            </a:r>
            <a:r>
              <a:rPr lang="en-GB" sz="1600" dirty="0">
                <a:solidFill>
                  <a:schemeClr val="tx1"/>
                </a:solidFill>
              </a:rPr>
              <a:t>unless it’s your turn to speak.  </a:t>
            </a:r>
          </a:p>
          <a:p>
            <a:r>
              <a:rPr lang="en-GB" sz="1600" b="1" dirty="0">
                <a:solidFill>
                  <a:schemeClr val="tx1"/>
                </a:solidFill>
              </a:rPr>
              <a:t>You can type a question or comment at any time</a:t>
            </a:r>
            <a:r>
              <a:rPr lang="en-GB" sz="1600" dirty="0">
                <a:solidFill>
                  <a:schemeClr val="tx1"/>
                </a:solidFill>
              </a:rPr>
              <a:t> in the text chat.</a:t>
            </a:r>
          </a:p>
        </p:txBody>
      </p:sp>
      <p:pic>
        <p:nvPicPr>
          <p:cNvPr id="15" name="Picture 14" descr="A microphone icon to represent virtual classroom etiquette." title="Microphone icon">
            <a:extLst>
              <a:ext uri="{FF2B5EF4-FFF2-40B4-BE49-F238E27FC236}">
                <a16:creationId xmlns:a16="http://schemas.microsoft.com/office/drawing/2014/main" id="{98A2D8F4-0EDC-6E46-81E3-F644048C57DE}"/>
              </a:ext>
            </a:extLst>
          </p:cNvPr>
          <p:cNvPicPr>
            <a:picLocks noChangeAspect="1"/>
          </p:cNvPicPr>
          <p:nvPr/>
        </p:nvPicPr>
        <p:blipFill>
          <a:blip r:embed="rId4" cstate="print">
            <a:alphaModFix amt="28000"/>
            <a:extLst>
              <a:ext uri="{28A0092B-C50C-407E-A947-70E740481C1C}">
                <a14:useLocalDpi xmlns:a14="http://schemas.microsoft.com/office/drawing/2010/main" val="0"/>
              </a:ext>
            </a:extLst>
          </a:blip>
          <a:stretch>
            <a:fillRect/>
          </a:stretch>
        </p:blipFill>
        <p:spPr>
          <a:xfrm>
            <a:off x="1153358" y="1816460"/>
            <a:ext cx="585950" cy="802498"/>
          </a:xfrm>
          <a:prstGeom prst="rect">
            <a:avLst/>
          </a:prstGeom>
        </p:spPr>
      </p:pic>
      <p:sp>
        <p:nvSpPr>
          <p:cNvPr id="2" name="TextBox 1">
            <a:extLst>
              <a:ext uri="{FF2B5EF4-FFF2-40B4-BE49-F238E27FC236}">
                <a16:creationId xmlns:a16="http://schemas.microsoft.com/office/drawing/2014/main" id="{1361A460-25CC-4644-8B47-D049DA686B2C}"/>
              </a:ext>
            </a:extLst>
          </p:cNvPr>
          <p:cNvSpPr txBox="1"/>
          <p:nvPr/>
        </p:nvSpPr>
        <p:spPr>
          <a:xfrm>
            <a:off x="1618" y="1239042"/>
            <a:ext cx="2892668" cy="861774"/>
          </a:xfrm>
          <a:prstGeom prst="rect">
            <a:avLst/>
          </a:prstGeom>
          <a:noFill/>
        </p:spPr>
        <p:txBody>
          <a:bodyPr wrap="square" rtlCol="0">
            <a:spAutoFit/>
          </a:bodyPr>
          <a:lstStyle/>
          <a:p>
            <a:pPr algn="ctr"/>
            <a:r>
              <a:rPr lang="en-GB" sz="3200" dirty="0">
                <a:solidFill>
                  <a:schemeClr val="tx1">
                    <a:lumMod val="65000"/>
                    <a:lumOff val="35000"/>
                  </a:schemeClr>
                </a:solidFill>
              </a:rPr>
              <a:t>Etiquette</a:t>
            </a:r>
          </a:p>
          <a:p>
            <a:endParaRPr lang="en-US" dirty="0"/>
          </a:p>
        </p:txBody>
      </p:sp>
      <p:pic>
        <p:nvPicPr>
          <p:cNvPr id="4" name="Picture 3" descr="This presentation is by members of staff from the University of Edinburgh." title="The University of Edinburgh logo"/>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3005" y="211010"/>
            <a:ext cx="3470144" cy="830997"/>
          </a:xfrm>
          <a:prstGeom prst="rect">
            <a:avLst/>
          </a:prstGeom>
        </p:spPr>
      </p:pic>
      <p:sp>
        <p:nvSpPr>
          <p:cNvPr id="11" name="Title 10"/>
          <p:cNvSpPr>
            <a:spLocks noGrp="1"/>
          </p:cNvSpPr>
          <p:nvPr>
            <p:ph type="title"/>
          </p:nvPr>
        </p:nvSpPr>
        <p:spPr>
          <a:xfrm>
            <a:off x="1012536" y="304261"/>
            <a:ext cx="7110449" cy="707408"/>
          </a:xfrm>
        </p:spPr>
        <p:txBody>
          <a:bodyPr>
            <a:noAutofit/>
          </a:bodyPr>
          <a:lstStyle/>
          <a:p>
            <a:r>
              <a:rPr lang="en-GB" sz="4800" b="1" spc="300" dirty="0">
                <a:solidFill>
                  <a:schemeClr val="accent2"/>
                </a:solidFill>
                <a:latin typeface="+mn-lt"/>
              </a:rPr>
              <a:t>VIRTUAL CLASSROOMS</a:t>
            </a:r>
            <a:endParaRPr lang="en-GB" sz="4800" b="1" dirty="0">
              <a:latin typeface="+mn-lt"/>
            </a:endParaRPr>
          </a:p>
        </p:txBody>
      </p:sp>
    </p:spTree>
    <p:extLst>
      <p:ext uri="{BB962C8B-B14F-4D97-AF65-F5344CB8AC3E}">
        <p14:creationId xmlns:p14="http://schemas.microsoft.com/office/powerpoint/2010/main" val="320300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43107D-A363-164B-9AD5-C7A6A99C0676}"/>
              </a:ext>
            </a:extLst>
          </p:cNvPr>
          <p:cNvSpPr txBox="1"/>
          <p:nvPr/>
        </p:nvSpPr>
        <p:spPr>
          <a:xfrm>
            <a:off x="3794760" y="1997902"/>
            <a:ext cx="8048389" cy="2677656"/>
          </a:xfrm>
          <a:prstGeom prst="rect">
            <a:avLst/>
          </a:prstGeom>
          <a:solidFill>
            <a:schemeClr val="bg1"/>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400" dirty="0">
                <a:solidFill>
                  <a:schemeClr val="tx1"/>
                </a:solidFill>
              </a:rPr>
              <a:t>During discussions, please use the </a:t>
            </a:r>
            <a:r>
              <a:rPr lang="en-GB" sz="2400" b="1" dirty="0">
                <a:solidFill>
                  <a:schemeClr val="tx1"/>
                </a:solidFill>
              </a:rPr>
              <a:t>raise your hand </a:t>
            </a:r>
            <a:r>
              <a:rPr lang="en-GB" sz="2400" dirty="0">
                <a:solidFill>
                  <a:schemeClr val="tx1"/>
                </a:solidFill>
              </a:rPr>
              <a:t>function and wait for the lecturer or facilitator to ask you to speak.  </a:t>
            </a:r>
          </a:p>
          <a:p>
            <a:endParaRPr lang="en-GB" sz="2400" dirty="0">
              <a:solidFill>
                <a:schemeClr val="tx1"/>
              </a:solidFill>
            </a:endParaRPr>
          </a:p>
          <a:p>
            <a:r>
              <a:rPr lang="en-GB" sz="2400" b="1" dirty="0">
                <a:solidFill>
                  <a:schemeClr val="tx1"/>
                </a:solidFill>
              </a:rPr>
              <a:t>Mute your microphone </a:t>
            </a:r>
            <a:r>
              <a:rPr lang="en-GB" sz="2400" dirty="0">
                <a:solidFill>
                  <a:schemeClr val="tx1"/>
                </a:solidFill>
              </a:rPr>
              <a:t>unless it’s your turn to speak.  </a:t>
            </a:r>
          </a:p>
          <a:p>
            <a:endParaRPr lang="en-GB" sz="2400" dirty="0">
              <a:solidFill>
                <a:schemeClr val="tx1"/>
              </a:solidFill>
            </a:endParaRPr>
          </a:p>
          <a:p>
            <a:r>
              <a:rPr lang="en-GB" sz="2400" b="1" dirty="0">
                <a:solidFill>
                  <a:schemeClr val="tx1"/>
                </a:solidFill>
              </a:rPr>
              <a:t>You can type a question or comment at any time</a:t>
            </a:r>
            <a:r>
              <a:rPr lang="en-GB" sz="2400" dirty="0">
                <a:solidFill>
                  <a:schemeClr val="tx1"/>
                </a:solidFill>
              </a:rPr>
              <a:t> in the text chat.</a:t>
            </a:r>
          </a:p>
        </p:txBody>
      </p:sp>
      <p:pic>
        <p:nvPicPr>
          <p:cNvPr id="5" name="Picture 4" descr="A microphone icon to represent virtual classroom etiquette." title="Microphone icon">
            <a:extLst>
              <a:ext uri="{FF2B5EF4-FFF2-40B4-BE49-F238E27FC236}">
                <a16:creationId xmlns:a16="http://schemas.microsoft.com/office/drawing/2014/main" id="{9A34ED89-3339-8541-9440-B1AA6A05FDEA}"/>
              </a:ext>
            </a:extLst>
          </p:cNvPr>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12802" y="3060044"/>
            <a:ext cx="2198922" cy="3011572"/>
          </a:xfrm>
          <a:prstGeom prst="rect">
            <a:avLst/>
          </a:prstGeom>
        </p:spPr>
      </p:pic>
      <p:sp>
        <p:nvSpPr>
          <p:cNvPr id="2" name="Title 1"/>
          <p:cNvSpPr>
            <a:spLocks noGrp="1"/>
          </p:cNvSpPr>
          <p:nvPr>
            <p:ph type="title"/>
          </p:nvPr>
        </p:nvSpPr>
        <p:spPr>
          <a:xfrm>
            <a:off x="672547" y="1417887"/>
            <a:ext cx="2686050" cy="1325563"/>
          </a:xfrm>
        </p:spPr>
        <p:txBody>
          <a:bodyPr>
            <a:normAutofit/>
          </a:bodyPr>
          <a:lstStyle/>
          <a:p>
            <a:r>
              <a:rPr lang="en-GB" sz="4800" dirty="0" smtClean="0">
                <a:solidFill>
                  <a:schemeClr val="tx1">
                    <a:lumMod val="65000"/>
                    <a:lumOff val="35000"/>
                  </a:schemeClr>
                </a:solidFill>
                <a:latin typeface="+mn-lt"/>
              </a:rPr>
              <a:t>Etiquette</a:t>
            </a:r>
            <a:endParaRPr lang="en-GB" sz="4800" dirty="0">
              <a:solidFill>
                <a:schemeClr val="tx1">
                  <a:lumMod val="65000"/>
                  <a:lumOff val="35000"/>
                </a:schemeClr>
              </a:solidFill>
              <a:latin typeface="+mn-lt"/>
            </a:endParaRPr>
          </a:p>
        </p:txBody>
      </p:sp>
      <p:pic>
        <p:nvPicPr>
          <p:cNvPr id="3" name="Picture 2" descr="This presentation is by members of staff from the University of Edinburgh." title="The University of Edinburgh logo">
            <a:extLst>
              <a:ext uri="{FF2B5EF4-FFF2-40B4-BE49-F238E27FC236}">
                <a16:creationId xmlns:a16="http://schemas.microsoft.com/office/drawing/2014/main" id="{63A00BDB-F310-F34B-9EA6-0A860D5926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3005" y="211010"/>
            <a:ext cx="3470144" cy="830997"/>
          </a:xfrm>
          <a:prstGeom prst="rect">
            <a:avLst/>
          </a:prstGeom>
        </p:spPr>
      </p:pic>
      <p:sp>
        <p:nvSpPr>
          <p:cNvPr id="7" name="TextBox 6"/>
          <p:cNvSpPr txBox="1"/>
          <p:nvPr/>
        </p:nvSpPr>
        <p:spPr>
          <a:xfrm>
            <a:off x="838754" y="211010"/>
            <a:ext cx="7109895" cy="83099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GB" sz="4800" spc="300" dirty="0"/>
              <a:t> </a:t>
            </a:r>
            <a:r>
              <a:rPr lang="en-GB" sz="4800" b="1" spc="300" dirty="0">
                <a:solidFill>
                  <a:schemeClr val="accent2"/>
                </a:solidFill>
              </a:rPr>
              <a:t>VIRTUAL CLASSROOMS </a:t>
            </a:r>
            <a:endParaRPr lang="en-GB" sz="6000" b="1" spc="300" dirty="0">
              <a:solidFill>
                <a:schemeClr val="accent2"/>
              </a:solidFill>
            </a:endParaRPr>
          </a:p>
        </p:txBody>
      </p:sp>
    </p:spTree>
    <p:extLst>
      <p:ext uri="{BB962C8B-B14F-4D97-AF65-F5344CB8AC3E}">
        <p14:creationId xmlns:p14="http://schemas.microsoft.com/office/powerpoint/2010/main" val="3489394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43107D-A363-164B-9AD5-C7A6A99C0676}"/>
              </a:ext>
            </a:extLst>
          </p:cNvPr>
          <p:cNvSpPr txBox="1"/>
          <p:nvPr/>
        </p:nvSpPr>
        <p:spPr>
          <a:xfrm>
            <a:off x="3794760" y="1635454"/>
            <a:ext cx="8048389" cy="4154984"/>
          </a:xfrm>
          <a:prstGeom prst="rect">
            <a:avLst/>
          </a:prstGeom>
          <a:solidFill>
            <a:schemeClr val="bg1"/>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400" b="1" dirty="0">
                <a:solidFill>
                  <a:schemeClr val="tx1"/>
                </a:solidFill>
              </a:rPr>
              <a:t>Why is my name displayed?</a:t>
            </a:r>
            <a:r>
              <a:rPr lang="en-GB" sz="2400" dirty="0">
                <a:solidFill>
                  <a:schemeClr val="tx1"/>
                </a:solidFill>
              </a:rPr>
              <a:t>  </a:t>
            </a:r>
            <a:br>
              <a:rPr lang="en-GB" sz="2400" dirty="0">
                <a:solidFill>
                  <a:schemeClr val="tx1"/>
                </a:solidFill>
              </a:rPr>
            </a:br>
            <a:r>
              <a:rPr lang="en-GB" sz="2400" dirty="0">
                <a:solidFill>
                  <a:schemeClr val="tx1"/>
                </a:solidFill>
              </a:rPr>
              <a:t>Your name is displayed to the lecturer or facilitator and the other students and you are able to see their names. This is to help keep the learning space secure, support academic community and student engagement, and run the session effectively. </a:t>
            </a:r>
          </a:p>
          <a:p>
            <a:endParaRPr lang="en-GB" sz="2400" dirty="0">
              <a:solidFill>
                <a:schemeClr val="tx1"/>
              </a:solidFill>
            </a:endParaRPr>
          </a:p>
          <a:p>
            <a:r>
              <a:rPr lang="en-GB" sz="2400" b="1" dirty="0">
                <a:solidFill>
                  <a:schemeClr val="tx1"/>
                </a:solidFill>
              </a:rPr>
              <a:t>Do I have to turn my video on? </a:t>
            </a:r>
            <a:r>
              <a:rPr lang="en-GB" sz="2400" dirty="0">
                <a:solidFill>
                  <a:schemeClr val="tx1"/>
                </a:solidFill>
              </a:rPr>
              <a:t> </a:t>
            </a:r>
            <a:br>
              <a:rPr lang="en-GB" sz="2400" dirty="0">
                <a:solidFill>
                  <a:schemeClr val="tx1"/>
                </a:solidFill>
              </a:rPr>
            </a:br>
            <a:r>
              <a:rPr lang="en-GB" sz="2400" dirty="0">
                <a:solidFill>
                  <a:schemeClr val="tx1"/>
                </a:solidFill>
              </a:rPr>
              <a:t>No, you don’t have to.  However turning your video on when you speak can make it easier for us to get to know each other and work together.</a:t>
            </a:r>
          </a:p>
        </p:txBody>
      </p:sp>
      <p:pic>
        <p:nvPicPr>
          <p:cNvPr id="7" name="Picture 6" descr="An outline of a person's head and shoulders, to represent identity." title="Person icon">
            <a:extLst>
              <a:ext uri="{FF2B5EF4-FFF2-40B4-BE49-F238E27FC236}">
                <a16:creationId xmlns:a16="http://schemas.microsoft.com/office/drawing/2014/main" id="{936D97AD-C8FF-D34A-A1ED-DC91E1BF68E2}"/>
              </a:ext>
            </a:extLst>
          </p:cNvPr>
          <p:cNvPicPr>
            <a:picLocks noChangeAspect="1"/>
          </p:cNvPicPr>
          <p:nvPr/>
        </p:nvPicPr>
        <p:blipFill>
          <a:blip r:embed="rId2">
            <a:alphaModFix amt="29000"/>
            <a:extLst>
              <a:ext uri="{28A0092B-C50C-407E-A947-70E740481C1C}">
                <a14:useLocalDpi xmlns:a14="http://schemas.microsoft.com/office/drawing/2010/main" val="0"/>
              </a:ext>
            </a:extLst>
          </a:blip>
          <a:stretch>
            <a:fillRect/>
          </a:stretch>
        </p:blipFill>
        <p:spPr>
          <a:xfrm>
            <a:off x="620114" y="3023755"/>
            <a:ext cx="2586298" cy="2722418"/>
          </a:xfrm>
          <a:prstGeom prst="rect">
            <a:avLst/>
          </a:prstGeom>
        </p:spPr>
      </p:pic>
      <p:sp>
        <p:nvSpPr>
          <p:cNvPr id="2" name="Title 1"/>
          <p:cNvSpPr>
            <a:spLocks noGrp="1"/>
          </p:cNvSpPr>
          <p:nvPr>
            <p:ph type="title"/>
          </p:nvPr>
        </p:nvSpPr>
        <p:spPr>
          <a:xfrm>
            <a:off x="873923" y="1426866"/>
            <a:ext cx="2368212" cy="1316584"/>
          </a:xfrm>
        </p:spPr>
        <p:txBody>
          <a:bodyPr/>
          <a:lstStyle/>
          <a:p>
            <a:r>
              <a:rPr lang="en-GB" sz="4800" dirty="0" smtClean="0">
                <a:solidFill>
                  <a:schemeClr val="tx1">
                    <a:lumMod val="65000"/>
                    <a:lumOff val="35000"/>
                  </a:schemeClr>
                </a:solidFill>
                <a:latin typeface="+mn-lt"/>
              </a:rPr>
              <a:t>Identity</a:t>
            </a:r>
            <a:endParaRPr lang="en-GB" sz="4800" dirty="0">
              <a:solidFill>
                <a:schemeClr val="tx1">
                  <a:lumMod val="65000"/>
                  <a:lumOff val="35000"/>
                </a:schemeClr>
              </a:solidFill>
              <a:latin typeface="+mn-lt"/>
            </a:endParaRPr>
          </a:p>
        </p:txBody>
      </p:sp>
      <p:pic>
        <p:nvPicPr>
          <p:cNvPr id="3" name="Picture 2" descr="This presentation is by members of staff from the University of Edinburgh." title="The University of Edinburgh logo">
            <a:extLst>
              <a:ext uri="{FF2B5EF4-FFF2-40B4-BE49-F238E27FC236}">
                <a16:creationId xmlns:a16="http://schemas.microsoft.com/office/drawing/2014/main" id="{63A00BDB-F310-F34B-9EA6-0A860D5926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3005" y="211010"/>
            <a:ext cx="3470144" cy="830997"/>
          </a:xfrm>
          <a:prstGeom prst="rect">
            <a:avLst/>
          </a:prstGeom>
        </p:spPr>
      </p:pic>
      <p:sp>
        <p:nvSpPr>
          <p:cNvPr id="8" name="TextBox 7"/>
          <p:cNvSpPr txBox="1"/>
          <p:nvPr/>
        </p:nvSpPr>
        <p:spPr>
          <a:xfrm>
            <a:off x="838754" y="211010"/>
            <a:ext cx="7109895" cy="83099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GB" sz="4800" spc="300" dirty="0"/>
              <a:t> </a:t>
            </a:r>
            <a:r>
              <a:rPr lang="en-GB" sz="4800" b="1" spc="300" dirty="0">
                <a:solidFill>
                  <a:schemeClr val="accent2"/>
                </a:solidFill>
              </a:rPr>
              <a:t>VIRTUAL CLASSROOMS </a:t>
            </a:r>
            <a:endParaRPr lang="en-GB" sz="6000" b="1" spc="300" dirty="0">
              <a:solidFill>
                <a:schemeClr val="accent2"/>
              </a:solidFill>
            </a:endParaRPr>
          </a:p>
        </p:txBody>
      </p:sp>
    </p:spTree>
    <p:extLst>
      <p:ext uri="{BB962C8B-B14F-4D97-AF65-F5344CB8AC3E}">
        <p14:creationId xmlns:p14="http://schemas.microsoft.com/office/powerpoint/2010/main" val="2905294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43107D-A363-164B-9AD5-C7A6A99C0676}"/>
              </a:ext>
            </a:extLst>
          </p:cNvPr>
          <p:cNvSpPr txBox="1"/>
          <p:nvPr/>
        </p:nvSpPr>
        <p:spPr>
          <a:xfrm>
            <a:off x="3794760" y="1419533"/>
            <a:ext cx="8165592" cy="5047536"/>
          </a:xfrm>
          <a:prstGeom prst="rect">
            <a:avLst/>
          </a:prstGeom>
          <a:solidFill>
            <a:schemeClr val="bg1"/>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300" b="1" dirty="0">
                <a:solidFill>
                  <a:schemeClr val="tx1"/>
                </a:solidFill>
              </a:rPr>
              <a:t>Your lecturer will tell you whenever recording starts and stops.</a:t>
            </a:r>
          </a:p>
          <a:p>
            <a:endParaRPr lang="en-GB" sz="2300" b="1" dirty="0">
              <a:solidFill>
                <a:schemeClr val="tx1"/>
              </a:solidFill>
            </a:endParaRPr>
          </a:p>
          <a:p>
            <a:r>
              <a:rPr lang="en-GB" sz="2300" b="1" dirty="0">
                <a:solidFill>
                  <a:schemeClr val="tx1"/>
                </a:solidFill>
              </a:rPr>
              <a:t>Who can view the recording? </a:t>
            </a:r>
            <a:r>
              <a:rPr lang="en-GB" sz="2300" dirty="0">
                <a:solidFill>
                  <a:schemeClr val="tx1"/>
                </a:solidFill>
              </a:rPr>
              <a:t> Only the students and staff on this Course. You must not share it further.  </a:t>
            </a:r>
          </a:p>
          <a:p>
            <a:r>
              <a:rPr lang="en-GB" sz="2300" dirty="0">
                <a:solidFill>
                  <a:schemeClr val="tx1"/>
                </a:solidFill>
              </a:rPr>
              <a:t>To do so would breach University regulations, copyright law and, perhaps most importantly, the trust that’s required between us all to keep your learning environment safe. </a:t>
            </a:r>
          </a:p>
          <a:p>
            <a:endParaRPr lang="en-GB" sz="2300" b="1" dirty="0">
              <a:solidFill>
                <a:schemeClr val="tx1"/>
              </a:solidFill>
            </a:endParaRPr>
          </a:p>
          <a:p>
            <a:r>
              <a:rPr lang="en-GB" sz="2300" b="1" dirty="0">
                <a:solidFill>
                  <a:schemeClr val="tx1"/>
                </a:solidFill>
              </a:rPr>
              <a:t>What if I don’t want to be recorded? </a:t>
            </a:r>
            <a:r>
              <a:rPr lang="en-GB" sz="2300" dirty="0">
                <a:solidFill>
                  <a:schemeClr val="tx1"/>
                </a:solidFill>
              </a:rPr>
              <a:t> You can ask the lecturer in advance of the lecture, or during it, to stop recording while you contribute.</a:t>
            </a:r>
          </a:p>
          <a:p>
            <a:endParaRPr lang="en-GB" sz="2300" b="1" dirty="0">
              <a:solidFill>
                <a:schemeClr val="tx1"/>
              </a:solidFill>
            </a:endParaRPr>
          </a:p>
          <a:p>
            <a:r>
              <a:rPr lang="en-GB" sz="2300" b="1" dirty="0">
                <a:solidFill>
                  <a:schemeClr val="tx1"/>
                </a:solidFill>
              </a:rPr>
              <a:t>Is the text chat recorded? </a:t>
            </a:r>
            <a:r>
              <a:rPr lang="en-GB" sz="2300" dirty="0">
                <a:solidFill>
                  <a:schemeClr val="tx1"/>
                </a:solidFill>
              </a:rPr>
              <a:t> Normally, yes. The lecturer or facilitator will tell you whether the chat is anonymous or identifiable.</a:t>
            </a:r>
          </a:p>
        </p:txBody>
      </p:sp>
      <p:pic>
        <p:nvPicPr>
          <p:cNvPr id="7" name="Picture 6" descr="An icon of a recording reel, to represent recording of virtual classrooms" title="Recording reel icon">
            <a:extLst>
              <a:ext uri="{FF2B5EF4-FFF2-40B4-BE49-F238E27FC236}">
                <a16:creationId xmlns:a16="http://schemas.microsoft.com/office/drawing/2014/main" id="{D3ADB049-B55E-4F4A-8EC3-EA7BC7DCEFAE}"/>
              </a:ext>
            </a:extLst>
          </p:cNvPr>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305796" y="4675725"/>
            <a:ext cx="3052801" cy="1351956"/>
          </a:xfrm>
          <a:prstGeom prst="rect">
            <a:avLst/>
          </a:prstGeom>
        </p:spPr>
      </p:pic>
      <p:sp>
        <p:nvSpPr>
          <p:cNvPr id="2" name="Title 1"/>
          <p:cNvSpPr>
            <a:spLocks noGrp="1"/>
          </p:cNvSpPr>
          <p:nvPr>
            <p:ph type="title"/>
          </p:nvPr>
        </p:nvSpPr>
        <p:spPr>
          <a:xfrm>
            <a:off x="652064" y="1747178"/>
            <a:ext cx="2520397" cy="1995938"/>
          </a:xfrm>
        </p:spPr>
        <p:txBody>
          <a:bodyPr>
            <a:noAutofit/>
          </a:bodyPr>
          <a:lstStyle/>
          <a:p>
            <a:pPr algn="ctr"/>
            <a:r>
              <a:rPr lang="en-GB" sz="4800" dirty="0" smtClean="0">
                <a:solidFill>
                  <a:schemeClr val="tx1">
                    <a:lumMod val="65000"/>
                    <a:lumOff val="35000"/>
                  </a:schemeClr>
                </a:solidFill>
                <a:latin typeface="+mn-lt"/>
              </a:rPr>
              <a:t>This class may be recorded</a:t>
            </a:r>
            <a:endParaRPr lang="en-GB" sz="4800" dirty="0">
              <a:solidFill>
                <a:schemeClr val="tx1">
                  <a:lumMod val="65000"/>
                  <a:lumOff val="35000"/>
                </a:schemeClr>
              </a:solidFill>
              <a:latin typeface="+mn-lt"/>
            </a:endParaRPr>
          </a:p>
        </p:txBody>
      </p:sp>
      <p:pic>
        <p:nvPicPr>
          <p:cNvPr id="3" name="Picture 2" descr="This presentation is by members of staff from the University of Edinburgh." title="The University of Edinburgh logo">
            <a:extLst>
              <a:ext uri="{FF2B5EF4-FFF2-40B4-BE49-F238E27FC236}">
                <a16:creationId xmlns:a16="http://schemas.microsoft.com/office/drawing/2014/main" id="{63A00BDB-F310-F34B-9EA6-0A860D5926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3005" y="211010"/>
            <a:ext cx="3470144" cy="830997"/>
          </a:xfrm>
          <a:prstGeom prst="rect">
            <a:avLst/>
          </a:prstGeom>
        </p:spPr>
      </p:pic>
      <p:sp>
        <p:nvSpPr>
          <p:cNvPr id="8" name="TextBox 7"/>
          <p:cNvSpPr txBox="1"/>
          <p:nvPr/>
        </p:nvSpPr>
        <p:spPr>
          <a:xfrm>
            <a:off x="838754" y="211010"/>
            <a:ext cx="7109895" cy="83099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GB" sz="4800" spc="300" dirty="0"/>
              <a:t> </a:t>
            </a:r>
            <a:r>
              <a:rPr lang="en-GB" sz="4800" b="1" spc="300" dirty="0">
                <a:solidFill>
                  <a:schemeClr val="accent2"/>
                </a:solidFill>
              </a:rPr>
              <a:t>VIRTUAL CLASSROOMS </a:t>
            </a:r>
            <a:endParaRPr lang="en-GB" sz="6000" b="1" spc="300" dirty="0">
              <a:solidFill>
                <a:schemeClr val="accent2"/>
              </a:solidFill>
            </a:endParaRPr>
          </a:p>
        </p:txBody>
      </p:sp>
    </p:spTree>
    <p:extLst>
      <p:ext uri="{BB962C8B-B14F-4D97-AF65-F5344CB8AC3E}">
        <p14:creationId xmlns:p14="http://schemas.microsoft.com/office/powerpoint/2010/main" val="9585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GB" dirty="0" smtClean="0"/>
              <a:t>Licence</a:t>
            </a:r>
            <a:endParaRPr lang="en-GB" dirty="0"/>
          </a:p>
        </p:txBody>
      </p:sp>
      <p:sp>
        <p:nvSpPr>
          <p:cNvPr id="7" name="Content Placeholder 6"/>
          <p:cNvSpPr>
            <a:spLocks noGrp="1"/>
          </p:cNvSpPr>
          <p:nvPr>
            <p:ph idx="1"/>
          </p:nvPr>
        </p:nvSpPr>
        <p:spPr>
          <a:xfrm>
            <a:off x="3823855" y="433731"/>
            <a:ext cx="7543800" cy="893636"/>
          </a:xfrm>
        </p:spPr>
        <p:txBody>
          <a:bodyPr>
            <a:normAutofit/>
          </a:bodyPr>
          <a:lstStyle/>
          <a:p>
            <a:pPr marL="0" indent="0">
              <a:buNone/>
            </a:pPr>
            <a:r>
              <a:rPr lang="en-US" sz="2300" dirty="0" smtClean="0"/>
              <a:t>Published </a:t>
            </a:r>
            <a:r>
              <a:rPr lang="en-US" sz="2300" dirty="0"/>
              <a:t>by the University of Edinburgh under a </a:t>
            </a:r>
            <a:r>
              <a:rPr lang="en-US" sz="2300" u="sng" dirty="0" smtClean="0">
                <a:hlinkClick r:id="rId2"/>
              </a:rPr>
              <a:t>Creative </a:t>
            </a:r>
            <a:r>
              <a:rPr lang="en-US" sz="2300" u="sng" dirty="0">
                <a:hlinkClick r:id="rId2"/>
              </a:rPr>
              <a:t>Commons Attribution-</a:t>
            </a:r>
            <a:r>
              <a:rPr lang="en-US" sz="2300" u="sng" dirty="0" err="1">
                <a:hlinkClick r:id="rId2"/>
              </a:rPr>
              <a:t>ShareAlike</a:t>
            </a:r>
            <a:r>
              <a:rPr lang="en-US" sz="2300" u="sng" dirty="0">
                <a:hlinkClick r:id="rId2"/>
              </a:rPr>
              <a:t> 4.0 International </a:t>
            </a:r>
            <a:r>
              <a:rPr lang="en-US" sz="2300" u="sng" dirty="0" err="1">
                <a:hlinkClick r:id="rId2"/>
              </a:rPr>
              <a:t>Licence</a:t>
            </a:r>
            <a:r>
              <a:rPr lang="en-US" sz="2300" dirty="0"/>
              <a:t>.</a:t>
            </a:r>
            <a:endParaRPr lang="en-GB" sz="2300" dirty="0"/>
          </a:p>
        </p:txBody>
      </p:sp>
      <p:pic>
        <p:nvPicPr>
          <p:cNvPr id="10" name="Picture 9" descr="Creative Commons attribution-sharealike licence logo" title="Creative Commons CC-BY-SA licence"/>
          <p:cNvPicPr/>
          <p:nvPr/>
        </p:nvPicPr>
        <p:blipFill>
          <a:blip r:embed="rId3" cstate="print">
            <a:extLst>
              <a:ext uri="{28A0092B-C50C-407E-A947-70E740481C1C}">
                <a14:useLocalDpi xmlns:a14="http://schemas.microsoft.com/office/drawing/2010/main" val="0"/>
              </a:ext>
            </a:extLst>
          </a:blip>
          <a:stretch>
            <a:fillRect/>
          </a:stretch>
        </p:blipFill>
        <p:spPr>
          <a:xfrm>
            <a:off x="1124381" y="433731"/>
            <a:ext cx="2554001" cy="893636"/>
          </a:xfrm>
          <a:prstGeom prst="rect">
            <a:avLst/>
          </a:prstGeom>
        </p:spPr>
      </p:pic>
    </p:spTree>
    <p:extLst>
      <p:ext uri="{BB962C8B-B14F-4D97-AF65-F5344CB8AC3E}">
        <p14:creationId xmlns:p14="http://schemas.microsoft.com/office/powerpoint/2010/main" val="2375064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9460A4F0D6A4C9FBEE447B2C196EE" ma:contentTypeVersion="13" ma:contentTypeDescription="Create a new document." ma:contentTypeScope="" ma:versionID="97c879c1c7d381037e95fac72cfbc071">
  <xsd:schema xmlns:xsd="http://www.w3.org/2001/XMLSchema" xmlns:xs="http://www.w3.org/2001/XMLSchema" xmlns:p="http://schemas.microsoft.com/office/2006/metadata/properties" xmlns:ns3="785de9b1-fa82-4717-bffd-c2cf35364c0b" xmlns:ns4="466965e9-2803-4ec5-ae5d-57a2c8d777b5" targetNamespace="http://schemas.microsoft.com/office/2006/metadata/properties" ma:root="true" ma:fieldsID="0a174e9364c1414a1e356951747df5d8" ns3:_="" ns4:_="">
    <xsd:import namespace="785de9b1-fa82-4717-bffd-c2cf35364c0b"/>
    <xsd:import namespace="466965e9-2803-4ec5-ae5d-57a2c8d777b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de9b1-fa82-4717-bffd-c2cf35364c0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965e9-2803-4ec5-ae5d-57a2c8d777b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7B7F6F-0C03-4826-BFA4-BC78F8CC1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de9b1-fa82-4717-bffd-c2cf35364c0b"/>
    <ds:schemaRef ds:uri="466965e9-2803-4ec5-ae5d-57a2c8d777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D8DBB7-AC1D-4FDE-8BC4-0EC49076CDEA}">
  <ds:schemaRefs>
    <ds:schemaRef ds:uri="http://schemas.microsoft.com/sharepoint/v3/contenttype/forms"/>
  </ds:schemaRefs>
</ds:datastoreItem>
</file>

<file path=customXml/itemProps3.xml><?xml version="1.0" encoding="utf-8"?>
<ds:datastoreItem xmlns:ds="http://schemas.openxmlformats.org/officeDocument/2006/customXml" ds:itemID="{09507BA0-915B-441F-9102-4A47ACD7B1E1}">
  <ds:schemaRefs>
    <ds:schemaRef ds:uri="http://purl.org/dc/dcmitype/"/>
    <ds:schemaRef ds:uri="http://schemas.microsoft.com/office/infopath/2007/PartnerControls"/>
    <ds:schemaRef ds:uri="http://purl.org/dc/elements/1.1/"/>
    <ds:schemaRef ds:uri="http://schemas.microsoft.com/office/2006/metadata/properties"/>
    <ds:schemaRef ds:uri="785de9b1-fa82-4717-bffd-c2cf35364c0b"/>
    <ds:schemaRef ds:uri="http://schemas.microsoft.com/office/2006/documentManagement/types"/>
    <ds:schemaRef ds:uri="http://purl.org/dc/terms/"/>
    <ds:schemaRef ds:uri="http://schemas.openxmlformats.org/package/2006/metadata/core-properties"/>
    <ds:schemaRef ds:uri="466965e9-2803-4ec5-ae5d-57a2c8d777b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662</TotalTime>
  <Words>561</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VIRTUAL CLASSROOMS</vt:lpstr>
      <vt:lpstr>Etiquette</vt:lpstr>
      <vt:lpstr>Identity</vt:lpstr>
      <vt:lpstr>This class may be recorded</vt:lpstr>
      <vt:lpstr>Licence</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seminar may be recorded</dc:title>
  <dc:creator>MCCORMICK Neil</dc:creator>
  <cp:lastModifiedBy>MCCORMICK Neil</cp:lastModifiedBy>
  <cp:revision>45</cp:revision>
  <dcterms:created xsi:type="dcterms:W3CDTF">2020-08-26T09:11:08Z</dcterms:created>
  <dcterms:modified xsi:type="dcterms:W3CDTF">2020-09-23T14:54:22Z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0x01010098B9460A4F0D6A4C9FBEE447B2C196EE</vt:lpwstr>
  </property>
</Properties>
</file>