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59" r:id="rId9"/>
    <p:sldId id="260" r:id="rId10"/>
    <p:sldId id="268" r:id="rId11"/>
    <p:sldId id="261" r:id="rId12"/>
    <p:sldId id="262" r:id="rId13"/>
    <p:sldId id="263" r:id="rId14"/>
    <p:sldId id="264" r:id="rId15"/>
    <p:sldId id="269" r:id="rId16"/>
    <p:sldId id="265" r:id="rId17"/>
    <p:sldId id="266" r:id="rId18"/>
    <p:sldId id="26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3E6E5-889A-45AD-AF16-A77BB815BAE1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6770D-C458-4CB2-A13E-999416D8D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8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35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2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1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Do these questions help you select on the basis of your criteria (section 8 of JD)?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50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509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7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0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Too vague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976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√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36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Too vague</a:t>
            </a:r>
          </a:p>
          <a:p>
            <a:r>
              <a:rPr lang="en-GB" dirty="0" smtClean="0"/>
              <a:t>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6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√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8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217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Keep records for at least 6 months, ideally a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88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Sample</a:t>
            </a:r>
          </a:p>
          <a:p>
            <a:endParaRPr lang="en-GB" dirty="0" smtClean="0"/>
          </a:p>
          <a:p>
            <a:r>
              <a:rPr lang="en-GB" dirty="0" smtClean="0"/>
              <a:t>Criteria</a:t>
            </a:r>
            <a:r>
              <a:rPr lang="en-GB" baseline="0" dirty="0" smtClean="0"/>
              <a:t> used to shortlist should only be that on JD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770D-C458-4CB2-A13E-999416D8D6F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74A993-D778-4BC3-B634-8F265C84355D}" type="datetimeFigureOut">
              <a:rPr lang="en-GB" smtClean="0"/>
              <a:t>22/10/2014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9DCADB-D290-412C-B62C-1039BDD9F2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schools-departments/human-resources/learning-development/dev-opportunities/a-z-courses/courses-m-z/recruit-select-law" TargetMode="External"/><Relationship Id="rId2" Type="http://schemas.openxmlformats.org/officeDocument/2006/relationships/hyperlink" Target="http://www.ed.ac.uk/schools-departments/human-resources/learning-development/dev-opportunities/a-z-courses/courses-m-z/recruit-4-excelle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r.systems@ed.ac.uk" TargetMode="External"/><Relationship Id="rId4" Type="http://schemas.openxmlformats.org/officeDocument/2006/relationships/hyperlink" Target="mailto:MVM.HRAdmin@ed.ac.u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docid=ybDCObmP0rVhsM&amp;tbnid=2JDnG2ou1k2C6M:&amp;ved=0CAcQjRw&amp;url=http://www.professionalacademy.com/news/6-tips-to-help-you-leave-your-next-interview-feeling-like-a-champion&amp;ei=LFshVLSmDMXj7QbSloCYDA&amp;bvm=bv.75775273,d.ZGU&amp;psig=AFQjCNHwczCX9364x-YhxWgBvG8WxNK_aQ&amp;ust=141155850481634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docid=D2h4OmQnMhMgZM&amp;tbnid=0fJu1KxFb5d99M:&amp;ved=0CAcQjRw&amp;url=http://saintarnold.co.uk/recruitment/&amp;ei=uHMgVLfcKq6M7AbYuIHwCg&amp;bvm=bv.75775273,d.ZGU&amp;psig=AFQjCNF9mvhs1vivp4HE64Z76ptAVMSgdA&amp;ust=141149925985779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r>
              <a:rPr lang="en-GB" dirty="0" smtClean="0"/>
              <a:t>The Recruitment Process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0929"/>
            <a:ext cx="7772400" cy="864096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 smtClean="0"/>
              <a:t>…</a:t>
            </a:r>
            <a:r>
              <a:rPr lang="en-GB" sz="12800" dirty="0" smtClean="0"/>
              <a:t>what to do and what not to do</a:t>
            </a:r>
          </a:p>
          <a:p>
            <a:endParaRPr lang="en-GB" sz="12800" dirty="0"/>
          </a:p>
          <a:p>
            <a:endParaRPr lang="en-GB" sz="12800" dirty="0" smtClean="0"/>
          </a:p>
          <a:p>
            <a:r>
              <a:rPr lang="en-GB" sz="12800" dirty="0" smtClean="0"/>
              <a:t>Elspeth Wedgwood</a:t>
            </a:r>
            <a:endParaRPr lang="en-GB" sz="12800" dirty="0"/>
          </a:p>
          <a:p>
            <a:endParaRPr lang="en-GB" sz="12800" dirty="0"/>
          </a:p>
        </p:txBody>
      </p:sp>
    </p:spTree>
    <p:extLst>
      <p:ext uri="{BB962C8B-B14F-4D97-AF65-F5344CB8AC3E}">
        <p14:creationId xmlns:p14="http://schemas.microsoft.com/office/powerpoint/2010/main" val="36159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Shortlisting form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673807"/>
              </p:ext>
            </p:extLst>
          </p:nvPr>
        </p:nvGraphicFramePr>
        <p:xfrm>
          <a:off x="539552" y="1963961"/>
          <a:ext cx="8229600" cy="33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265"/>
                <a:gridCol w="1028265"/>
                <a:gridCol w="1028845"/>
                <a:gridCol w="1028845"/>
                <a:gridCol w="1028845"/>
                <a:gridCol w="1028845"/>
                <a:gridCol w="1028845"/>
                <a:gridCol w="1028845"/>
              </a:tblGrid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Candidate name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Criteria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e.g.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PhD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Criteria 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e.g.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Publication </a:t>
                      </a:r>
                      <a:r>
                        <a:rPr lang="en-GB" sz="1000" dirty="0">
                          <a:effectLst/>
                        </a:rPr>
                        <a:t>record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Criteria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e.g.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Supervision of students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Criteria 4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Criteria 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Score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Evidence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/Comments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Candidate 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802105"/>
            <a:ext cx="9211176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SHORTLISTING GRID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Vacancy: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…………………………………………………………………………..</a:t>
            </a: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Shortlisting panel: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………………………………………………………………………………………………………………………….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9928" y="5314592"/>
            <a:ext cx="70202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This form is a record of the criteria used for shortlisting (taken from Section 8 of the job description).  </a:t>
            </a: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 = does not meet criteria</a:t>
            </a: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 = partially meets criteria</a:t>
            </a: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 = fully meets criteria</a:t>
            </a: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Signed: …………………………………………………………………………………………………………..  </a:t>
            </a:r>
            <a:r>
              <a:rPr lang="en-GB" altLang="en-US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Date ………………………………………</a:t>
            </a: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5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Decide who / how many will be on panel</a:t>
            </a:r>
          </a:p>
          <a:p>
            <a:pPr lvl="1"/>
            <a:r>
              <a:rPr lang="en-GB" dirty="0" smtClean="0"/>
              <a:t>Remember gender balance</a:t>
            </a:r>
          </a:p>
          <a:p>
            <a:pPr lvl="1"/>
            <a:r>
              <a:rPr lang="en-GB" dirty="0" smtClean="0"/>
              <a:t>Consider best ways to select an applicant (tests, presentations etc)</a:t>
            </a:r>
          </a:p>
          <a:p>
            <a:pPr lvl="1"/>
            <a:r>
              <a:rPr lang="en-GB" dirty="0" smtClean="0"/>
              <a:t>Arrange a suitable venue</a:t>
            </a:r>
          </a:p>
          <a:p>
            <a:pPr lvl="1"/>
            <a:endParaRPr lang="en-GB" dirty="0"/>
          </a:p>
          <a:p>
            <a:r>
              <a:rPr lang="en-GB" dirty="0" smtClean="0"/>
              <a:t>Don’t </a:t>
            </a:r>
          </a:p>
          <a:p>
            <a:pPr lvl="1"/>
            <a:r>
              <a:rPr lang="en-GB" dirty="0" smtClean="0"/>
              <a:t>Interview on a one to one basis</a:t>
            </a:r>
          </a:p>
          <a:p>
            <a:pPr lvl="1"/>
            <a:r>
              <a:rPr lang="en-GB" dirty="0" smtClean="0"/>
              <a:t>Carry out interviews over telephone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for interview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6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Give at least a week’s notice</a:t>
            </a:r>
          </a:p>
          <a:p>
            <a:pPr lvl="1"/>
            <a:r>
              <a:rPr lang="en-GB" dirty="0" smtClean="0"/>
              <a:t>Remind applicants to bring eligibility to work documentation with them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Allow appropriate length of time for interviews </a:t>
            </a:r>
            <a:r>
              <a:rPr lang="en-GB" dirty="0"/>
              <a:t>– build in </a:t>
            </a:r>
            <a:r>
              <a:rPr lang="en-GB" dirty="0" smtClean="0"/>
              <a:t>breaks</a:t>
            </a:r>
          </a:p>
          <a:p>
            <a:pPr lvl="1"/>
            <a:r>
              <a:rPr lang="en-GB" dirty="0" smtClean="0"/>
              <a:t>Ask questions that will demonstrate if a candidate meets the selection criteria</a:t>
            </a:r>
            <a:endParaRPr lang="en-GB" dirty="0"/>
          </a:p>
          <a:p>
            <a:pPr marL="393192" lvl="1" indent="0">
              <a:buNone/>
            </a:pPr>
            <a:endParaRPr lang="en-GB" dirty="0"/>
          </a:p>
          <a:p>
            <a:r>
              <a:rPr lang="en-GB" dirty="0" smtClean="0"/>
              <a:t>Don’t </a:t>
            </a:r>
          </a:p>
          <a:p>
            <a:pPr lvl="1"/>
            <a:r>
              <a:rPr lang="en-GB" dirty="0" smtClean="0"/>
              <a:t>Expect to make a good recruitment decision based on a 20 minute interview</a:t>
            </a:r>
          </a:p>
          <a:p>
            <a:pPr lvl="1"/>
            <a:r>
              <a:rPr lang="en-GB" dirty="0" smtClean="0"/>
              <a:t>Select a candidate you are not sure about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</a:t>
            </a:r>
          </a:p>
          <a:p>
            <a:pPr lvl="1"/>
            <a:r>
              <a:rPr lang="en-GB" dirty="0" smtClean="0"/>
              <a:t>Ask open, probing, fair questions which allow a candidate to demonstrate if he/she meets the selection criteria (section 8 of the JD)</a:t>
            </a:r>
          </a:p>
          <a:p>
            <a:pPr lvl="1"/>
            <a:endParaRPr lang="en-GB" dirty="0"/>
          </a:p>
          <a:p>
            <a:pPr marL="109728" indent="0">
              <a:buNone/>
            </a:pPr>
            <a:r>
              <a:rPr lang="en-GB" dirty="0" smtClean="0"/>
              <a:t>                          ...</a:t>
            </a:r>
          </a:p>
          <a:p>
            <a:pPr lvl="1"/>
            <a:endParaRPr lang="en-GB" dirty="0"/>
          </a:p>
          <a:p>
            <a:pPr marL="630936" lvl="2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 Questions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72677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4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What experience do you have of excel?  </a:t>
            </a:r>
          </a:p>
          <a:p>
            <a:endParaRPr lang="en-GB" dirty="0" smtClean="0"/>
          </a:p>
          <a:p>
            <a:r>
              <a:rPr lang="en-GB" dirty="0" smtClean="0"/>
              <a:t>Are you a good organiser?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Where do you see yourself in five years? 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What are your strengths and weaknesses?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Describe a time when you have found it difficult to work with a colleague?  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much time off have you had in the last two years?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do you cope with conflicting priorities?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does your husband think of you applying for this job?  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Should you ask the following?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1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Don’t </a:t>
            </a:r>
          </a:p>
          <a:p>
            <a:pPr lvl="1"/>
            <a:r>
              <a:rPr lang="en-GB" dirty="0" smtClean="0"/>
              <a:t>Ask closed questions</a:t>
            </a:r>
          </a:p>
          <a:p>
            <a:pPr lvl="1"/>
            <a:r>
              <a:rPr lang="en-GB" dirty="0" smtClean="0"/>
              <a:t>Multiple questions</a:t>
            </a:r>
          </a:p>
          <a:p>
            <a:pPr lvl="1"/>
            <a:r>
              <a:rPr lang="en-GB" dirty="0" smtClean="0"/>
              <a:t>Hypothetical questions</a:t>
            </a:r>
          </a:p>
          <a:p>
            <a:pPr lvl="1"/>
            <a:r>
              <a:rPr lang="en-GB" dirty="0" smtClean="0"/>
              <a:t>Irrelevant questions</a:t>
            </a:r>
          </a:p>
          <a:p>
            <a:pPr lvl="1"/>
            <a:r>
              <a:rPr lang="en-GB" dirty="0" smtClean="0"/>
              <a:t>Discriminatory questions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 Questions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72677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2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Take up references</a:t>
            </a:r>
          </a:p>
          <a:p>
            <a:pPr lvl="1"/>
            <a:r>
              <a:rPr lang="en-GB" dirty="0" smtClean="0"/>
              <a:t>Discuss if relocation is available</a:t>
            </a:r>
          </a:p>
          <a:p>
            <a:pPr lvl="1"/>
            <a:r>
              <a:rPr lang="en-GB" dirty="0" smtClean="0"/>
              <a:t>Find out if a </a:t>
            </a:r>
            <a:r>
              <a:rPr lang="en-GB" dirty="0" err="1" smtClean="0"/>
              <a:t>CoS</a:t>
            </a:r>
            <a:r>
              <a:rPr lang="en-GB" dirty="0" smtClean="0"/>
              <a:t> is required</a:t>
            </a:r>
          </a:p>
          <a:p>
            <a:pPr lvl="1"/>
            <a:r>
              <a:rPr lang="en-GB" dirty="0" smtClean="0"/>
              <a:t>Discuss salary and starting date</a:t>
            </a:r>
          </a:p>
          <a:p>
            <a:pPr lvl="1"/>
            <a:endParaRPr lang="en-GB" dirty="0"/>
          </a:p>
          <a:p>
            <a:r>
              <a:rPr lang="en-GB" dirty="0" smtClean="0"/>
              <a:t>Don’t </a:t>
            </a:r>
          </a:p>
          <a:p>
            <a:pPr lvl="1"/>
            <a:r>
              <a:rPr lang="en-GB" dirty="0" smtClean="0"/>
              <a:t>Change your mind</a:t>
            </a:r>
          </a:p>
          <a:p>
            <a:pPr lvl="1"/>
            <a:r>
              <a:rPr lang="en-GB" dirty="0" smtClean="0"/>
              <a:t>Offer relocation before finding out how it will be funded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an offer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4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Make sure HR have paperwork to issue a contract including EWC</a:t>
            </a:r>
          </a:p>
          <a:p>
            <a:pPr lvl="1"/>
            <a:r>
              <a:rPr lang="en-GB" dirty="0" smtClean="0"/>
              <a:t>Make sure start date is realistic</a:t>
            </a:r>
          </a:p>
          <a:p>
            <a:pPr lvl="1"/>
            <a:r>
              <a:rPr lang="en-GB" dirty="0" smtClean="0"/>
              <a:t>Arrange an induction</a:t>
            </a:r>
          </a:p>
          <a:p>
            <a:pPr lvl="1"/>
            <a:r>
              <a:rPr lang="en-GB" dirty="0" smtClean="0"/>
              <a:t>Arrange honorary cover if required</a:t>
            </a:r>
          </a:p>
          <a:p>
            <a:pPr lvl="1"/>
            <a:endParaRPr lang="en-GB" dirty="0"/>
          </a:p>
          <a:p>
            <a:r>
              <a:rPr lang="en-GB" dirty="0" smtClean="0"/>
              <a:t>Don’t </a:t>
            </a:r>
          </a:p>
          <a:p>
            <a:pPr lvl="1"/>
            <a:r>
              <a:rPr lang="en-GB" dirty="0" smtClean="0"/>
              <a:t>Arrange a start date before contract has been organised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Appointment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Recruiting for excellence course</a:t>
            </a:r>
          </a:p>
          <a:p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www.ed.ac.uk/schools-departments/human-resources/learning-development/dev-opportunities/a-z-courses/courses-m-z/recruit-4-excellence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2400" dirty="0" smtClean="0"/>
              <a:t>Recruitment and selection and the law – e-module</a:t>
            </a:r>
          </a:p>
          <a:p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www.ed.ac.uk/schools-departments/human-resources/learning-development/dev-opportunities/a-z-courses/courses-m-z/recruit-select-law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2400" dirty="0" smtClean="0"/>
              <a:t>HR office </a:t>
            </a:r>
            <a:r>
              <a:rPr lang="en-GB" sz="1800" dirty="0" smtClean="0">
                <a:hlinkClick r:id="rId4"/>
              </a:rPr>
              <a:t>MVM.HRAdmin@ed.ac.uk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2400" dirty="0" smtClean="0"/>
              <a:t>HR systems </a:t>
            </a:r>
            <a:r>
              <a:rPr lang="en-GB" sz="2400" u="sng" dirty="0">
                <a:hlinkClick r:id="rId5"/>
              </a:rPr>
              <a:t>hr.systems@ed.ac.uk</a:t>
            </a:r>
            <a:endParaRPr lang="en-GB" sz="2400" dirty="0" smtClean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and 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717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267255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https://encrypted-tbn3.gstatic.com/images?q=tbn:ANd9GcRqqlMU6_vxpYWxxg8aJDVMCu29Y7cAb6vcnIImT7WBWMTO-a-Da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52625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8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Job Description</a:t>
            </a:r>
          </a:p>
          <a:p>
            <a:r>
              <a:rPr lang="en-GB" dirty="0" smtClean="0"/>
              <a:t>Advertise</a:t>
            </a:r>
          </a:p>
          <a:p>
            <a:r>
              <a:rPr lang="en-GB" dirty="0" smtClean="0"/>
              <a:t>Shortlist</a:t>
            </a:r>
          </a:p>
          <a:p>
            <a:r>
              <a:rPr lang="en-GB" dirty="0" smtClean="0"/>
              <a:t>Interview / selection process</a:t>
            </a:r>
          </a:p>
          <a:p>
            <a:r>
              <a:rPr lang="en-GB" dirty="0" smtClean="0"/>
              <a:t>Offer</a:t>
            </a:r>
          </a:p>
          <a:p>
            <a:r>
              <a:rPr lang="en-GB" dirty="0" smtClean="0"/>
              <a:t>Appoint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4" name="AutoShape 2" descr="data:image/jpeg;base64,/9j/4AAQSkZJRgABAQAAAQABAAD/2wCEAAkGBw8PDhAPDw8QEA0QDxAPDw0PDQ8PDw8NFBQWFhUUFBQYHCggGBwmHBUUITEhJSkrLi8uFx8zODMsNygtLisBCgoKDg0OGxAQGiwkICQtLCwsLCwsLCwsLCwsLSwsLCwsLCwsLCwsLDQsLCwsLCwsLCwsLCwsLCwsLCwsLCwsLP/AABEIALYBFQMBEQACEQEDEQH/xAAcAAEAAQUBAQAAAAAAAAAAAAAABQECBAYHAwj/xABEEAABAwIDBQUFBAYJBQEAAAABAAIDBBEFEiEGMUFRYRMicZGhBzJSgbEjQmLBFGNyc6LRFSQzQ4KywvDxU5Kj0uEW/8QAGwEBAAIDAQEAAAAAAAAAAAAAAAQFAQIDBgf/xAA1EQACAgIABAQFAgYCAgMAAAAAAQIDBBEFEiExQVFhcRMiIzKxgcEUM5Gh0fAGQuHxNGJy/9oADAMBAAIRAxEAPwDuCAIAgCAIAgCAIAgCAIAgCAIAgCAIAgCAIAgCAIAgCAIAgCAIAgCAIAgCAIAgCAIAgCAIAgCAIAgCAIAgCAIAgCAIAgCAIAgCAIAgCAIAgCAIAgCAIAgCAIAgCAIAgCAIAgCAIAgCAIAgCAIAgMesr4YReWRreQJu4+DRqUBDTbWRXyxRSSO5aNv4AXPogLP6eqz7tDJbqyX/ANQgH/6SZv8AaUcjR8WWRo9W2QGVR7T00m8ujP4hdt/EX9bICYjka4BzSHNO5zSCD4EIC5AEAQBAEAQBAEAQBAEAQBAEAQBAEAQBAEAQBAEAQBAEAQFHvDQS4gNAuSTYAcyUBrdVjU1S8w0TTYe9OdABz190ep4BAe9FsxGDnqHOnkOpuSGX+rvmfkgJuGFjBlY1rG/C1oaPIIC9AEBiVmGQTf2kTXH47WePBw1QEJNgtRTEyUcjnN3mFxGYj6O+dj1QEhg+OMn7jh2c4uCw3FyN9r6g9DqgJZAEAQBAEAQBAEAQBAEAQBAEAQBAEAQBAEAQBAEAQBAEBz7bDaUOPZsP2QOgBt2rh949OXnyUjGx5XS0u3izhfeqo7ffwJDY3amnly0vZdhIb5O9mZK7j3t+bTjy38F3ycF1Lmi9o5Y+YrHyyWmbioBMCAtLwDYkAncCQCVq5RT02ZUW+qRctjAQFk8zY2Oe85WMaXOcdwaBclZjFyaS7sxJqK2zmOMbSiebtWxiOxFnNv2jmjcXm9r+G7qrmXCl8PpL5v7FXHiL5+q+X+5u+zWNCpjDXH7UC9/jbz8eapmnF6ZaJpraJpYMhAEAQBAEAQBAEAQBAEAQGs7Y7SmiDWRtBleL3O4BWODhq7cpdiFlZLq6R7kDg3tAk7VrKpjTG5wb2jBYsJ4kcQpd/C48rdb6+RHpz5c2p9jogKoy1I2px6lidkfM0O8dykQxLpLaicJZNUXpsz4ZmvaHMcHNO5zTcFcJRcXpo7KSktovWDJpO320k9NIyCB2Qlmd8lgXWJsAL+CtuHYkLIuc+pX5mRKDUYms4RtbVsmBfI54uCQ43Dm8QrC7CplDSWiFXk2RlvezrcbswBG4gHzXmmtPReJ7R51NTHE0vke1jB95xsFmEJTeorZiU4xW5MjWbTUbnZRMDwzWOXzUl4N6W+U4fxdW9bPDamvIYyCLWWfu6H+7OnqTbwuohJOWbQ08kNVLFL7zDYHgY97SOhH5r0OGoKlcv6+5R5Tk7Xzf6iuzcD5a2mbHfMJ433H3WMcHOd8gCtsiajVJvyNKYuVkUvNHcF5wvzAx2v8A0anfLxFmt495xAB+V7/JRsy500ynHv4e7O2PWrLFF9jQ5qx7zfMSTqXXNz814qyyTk231PU11QSWkZWE4xLBI0l7nRXAexzi4ZeJF9xUvDz7aJrcm4+KfkccnDrtg+iT8GdBXszyxGbTUz5aGojjBMjonZWje4jXKPG1vmu2NNQtjJ+Zyvi5VyS8jijJbktOjhvad44bl6eD2UEo6J7Zmukjluy5yd+4BIaLhve5A3A+aq+KULStXsyxwLX1rfujrVPVNkibKDZjm5rk+7zB8NVTJbLPeiMk2pomuy9u1x3WaCfVS44N768pGll1LxJKirI5m543Bzd3UHkQuFlUq3qSO0LIzW4s91zNwgCAIAgCAIAgCAIDUNvsBfUtZLDYyxggsLgC5nS/FWfDspVNxl2ZAzKHYuaPdGi4VgE8szWPaIow4Z5JHNaA0HW2upVtdlVxjuL2/QgV485S01pHV8QmzUkwp5Gl7YnBpaQ4ggdF56qOrY866bLix7rfI+ujjsjy4kuN3HeSvVpJdjzrezcPZtVyCeSG5MRjL7cGuBGo81VcVrjyKfjssOHTfO4+B0KWRrGlziGtAuXE2AHUqiSbekW7aS2zn221RQVmV0dUwTxgtDrEsc3kSrnBjfT0lHoytynVb2l1IXZvDqFrw+qrGGx0iYHWPi4qTk3XSXLXB+5xoqrT3OR1CgxWnmOWGVriB7o326BUVlFlfWSLSF0J9Is0r2lyv7aFhv2fZlwHAvvr+St+ExjySfjsreIt8yXgaa2TLruA3+CtX2K5E5FtA6lME0g7WQR5WNdqGi3iN2Y+a89GiORfN9ki6droqgn3PHGdrmVgHb0cLy3Rr7SNe0cg5rwbdNyl14rq+yT/AN/QjWZEbPuiWYTtg2juIKSFhOjn/aOe4ci5zibdFrbR8T75N/77CvIVf2R0bfsxt7FVSNgmZ2MzzaN17xvd8N+DuXA+NgoN+LyLmj2JdOUpvll0ZseOYd+k00kObK5wBY74XtILb9LhVt9StrcGT65uElJGhVOHT04AnZlO7ODmY63EO/nqvHZuLZRN8y6Ps/A9PiZEbYLT6ruZOC4Y+olaAD2QIMj+AaN4vzK2wcOWRYunyru/29xl5MaINt9fBHQnuABJIDQCSSbAAbyV7VLfRHlexo9d7QQHO7KIGMGzXvJu7rlG7wurevhe180upWS4j1+VdDXsU2obUm8lLTudwe6BucX5OuSFJrwnX9s2jlPLU180UY9HtK+COSKOCERyAteC3VwItq4WPHmuluFG375M0hlOv7EiWqcTe7C3MaTYvjLiP+m69x4ZgPNVmBWlkOMu63/Um5k26U49no1QK/KU372c9oXSE37PI2/LNfT0VRxRx5V5lnw9PbfgbyqYtQgCAIAgCAIAgCA1nbrGXUsAbGbSSGwPEBWHD8dWz3LsiFmXOEdLxOWVWJTO3yvN/wARXoFVDyKh2S8zBfO873O/7ituWK8DHM34mdhMtTFIJYpeyc2x7ziA4ciOIWltcZx1JbN65uMtp6J3FJKOVwkbnjkcAZGNDXR5+JbyF1Gq+PBcrW14eZ1s+DJ7T0SeA7Q0tE0iOF7nutnkc4XI5DTQLhkYl2Q/mel5HWnIqpXyrZbtvtTHU0sccJcMzyZWkEEAbh11+i1w8KVNjlP9DbIyo2wSj+poT3aFWqIJ43WxjRKYBiT4JmuaT3SHD8x81xurVkXF+JvCfJJSRumP7UU1YwMdA7TVr8wD2u426KvxsK2h7jL9CXdlVWrTREYVLRMd9rE+YnRrXOAZfhcDeu2R/EOD1pHKhUKS31ITaKT7ZreAYPMk/wAgonD1qpvzZIzXuxL0IzMprZD0eQNyuLMmbg9E6eXuuLRGQ4vBsQb6WPO49FU8V4gsOretyfRL8t+iLDh2E8qzXZLq3+EvU6K7aGpI1eb8bWA+VgvDS4rkb+49pHh9OusTGlxSodvmkty7R9vqtHxTIfTf5/ybrBpXgWNxGcbpX6fjcfzXP+Pv8/z/AJOn8JV5HpiON1UtNLBnB7RmXMW2da4uLjmLjXmrThvG51Xxd/WO+/ivX113K7P4VG2mSp6S/s/T9exoEkt9OX1X02t76ngJI9AdB4LcFHOtqTYczoFtsJGzYHiAipHlzBKwgxuYdxa5wt9AqWytvN1F631/sWcZpYu5Lfh/c8KSWiEmaSOUsvfIJBbztdWE1frUWiFH4G9vZvGGbV0LWhjGGNvIAFVdmDfJ7b2WEMymK0uhs9POyRgexwcxwuCFXzg4Pll3JkZKS2j0WpsEAQBAEAQBAEBzD2mVWaqZHwjZ6leg4XDVW/Mp86W7NeRBY9gRpqWmnLiTOCSy1gziPRSaMn4lkoa7HG2jkhGXmQjWXyjqpXicH2JL/hDmEBRAWyNuCEZsuhZiuHGBkF/emh7U/NxA9AFFx575l5Ml3R1r1RFOFtFIb6HFLqSdJAGsaQblzbn8JudFpTJuPUXpKXQ9wupxPSD32/tN+q5X9apez/BvV/Mj7r8mx4bDC41vaRsfJ+huMTntDsmW+bLfcTmHkqGtyVUNP/t1Liaj8WSa8DnrnaKzkytRaT3XHoVohLsdMx57DWyCNrWtijjhOUAAuAvw5XI/wr5xxi9zta326fu/99D3fDKlGO/PqYapC5KIAgKA3WWmu5rs03HWmOSYDS5u0/t638yfJfVuC5PxeH1z8UtfrHp+2z53xLH+HnTj4b3/AF6/noW0RPZMuSTlFyd6tofaivl3ZSs1jcOYH1C2l2Mw+4nMNZlw9wPNg8iFV982Pt+zJj/+JL3/AHRiq2Kwq021WQdG9ntaXNkiJ0FpGjlfQ/kqbilfVT/QteHz6OJuKqCyCAIAgCAIAgCA49jd6rE3MG984jHhe3816enVWOn5LZQ2fUu16m1e06lAoobDSORrR4ZbKt4ZP6svUn50fpr0OeUEAIe87mAAdXOP/Ku99Uiqa6GxbL4Q2obUveLiKBxaL/3hBsfRRM3IdXKo+L/sd8SlWczl4IgGnQeCnEMviPeb+0PqsPsZXc2PbDBJISajumKR/dLRYtBFwCPNV2Bkqf0/FE/Mpcfn8DW8cre1ZTA+9FG6I/sh12+hUqFfJKT8+pwc+aKXl0ISTeF18DXxJT3WfL1WH8sDC+ew9hSSRNa2RpY5zc4Dt5adxWuPJOHRmb01PqVBtrxGq7NbWmcU9PaJeSoyESN3Pie09WPaQfR3ovP4sfklW+6f+/guMl6nGxdmv9/JpltFYMglzWZiG89PNcLrFVBzfZLf9DeEHZJQXj0/qbvA4uBe7V8jnSOPMuN/9+K+U5M3KfX3/qfRsWHLAhq+sc6tijY8hrHNDw1xAc46kHnpbzKm14yhifEkusk9ey6fnZHnkOeT8OL6R1v3fX8aJ1VRZFQNQOoWV16GDAopGdrO1gIj7aQsad7Wh5Fj6K54xjuuzXl+H1RV8MvVle/96dGQ21sPfjdwc0tPi06f5ivQ/wDFMjmx7KX/ANXv9JL/ACv7lL/yGnluhb5rX9H/AOf7GHCLNaOg+i9lDsjzD7l4DSHZr+73bfHcb+lrpNvXQJk3IMlHG3i92b5an+Srcb58ucvLp+3+SZf8mNGPn/7I8K2K09oqV3YGY+72pj8DluuNdm5uL9zvZWlFSRtGwFRlqWj42uZ+Y+ij8RhzUt+R1wZat9zpa88XYQBAEAQBAEAQETFs5StqTVCP7YkuvmOUOO8gc1JeXa6/ht9DgsetT59dSP8AaJFmw6Q/C5jvVdeHPV6Oeat1HMKZwEGUHvOkJd4AWH1K9Cl82ymm+mja/ZrLmmrIuBhbp5g/VVvFe0H6k7h//ZGpkW05EjyVrF7SK6S6spdZMHY6qhbV0Iid9+FhaeTsoIK8rCx03cy8GehlBWVcr8Ucgx/Cp6XKJoywkuDToQ4DeR6L0dd9dq+R7KWVM638yNcp3El19bSOHyus1vv7mZrt7HQNltln1uWVzg2na8X4ueRrlA4KFnZkYLkXckYmM5PmfY9/aI21aLbuxZbwF1twt/R/Vmmf/N/Q1hWJCMrDHmSmIO+N7mA8wNR6G3yVDd9HK34S/wB/JbQXxcfXiv8AfwQjKUvnELSLukyNJOgJNheymSlqO2RIpyaR64VTF81vhuT52v6ql47c4Yml/wBml+/7Fnwqrnyevgm/2Nxp4S9zI273FrG+J0C+dqLtsUV3b0e62q69vwRftzSsjxCkYxoAbA3cACTmcLnme6vQ8Siq6lBdlHRSYMnO3mfdvZ4rzJfl9O272Dm9o8yF0qW5xXqvyaTeot+jJ3bDAn9s2qgiBaWkTtjaM2a5Ocgb9+p6Bep4pjysg5RW+n47Hn+H3Rrlp9Opo20rQYWknUPGXrobrh/xaU/4uSXZxe/6rR0/5Co/w0W+/N0/o9kJPKGNBtfVjbdXODR9V9H3yo8SltklheGmoL+8GiNrXkG/fBe1uUW46k/JR8y74UNnWin4stGVjMt5Awe7GMvz3n8vJc+H1clXM+8uv+DbOs5rOVeBghTyGbjRYdmwOV1u8JjKP8NgfS6rPicuWl6aLJw5sZsiNmJiyojI3iRh05XsVPyIp1yT8iDQ9WJ+p2BeVPRBAEAQBAEAQBAEBD7XxZ6CoH6sny1UnDer4nDJW6mccoBcS8xE5zejgR/9Xo7ZuOteZTQipb35GweyiX+vyNP34HejgVD4ovpJ+pJwH9TXoReIMyzyt5SyD+IqfS91xfoiDatTfuWVUORxbe+gN/EXSqfPHYshyvR2TAX5qSnPOFn0XlshatkvVnoKHuuPsaX7XG9yld+KQegVjwp9ZL2Imf2icqg96T94foFbV+PuQJ+Hsdq9mbr0J6Su+gVDxBfV/QtMN/TID2kD+uM6wt+pVjwr+S/cgcQ/mL2NNo5y8OuLZZHM05BWEJc2yJOOtG37AYcKilrGaZxM18Z5PynTwO5UXE/vRa8PfysgXYa6GuiOUhpmFxb3Hg6tPJKr+elxfdIWU8lqkuzZDUr3CdpaSCZALjkXWK730wtqcJra0R67JV2KUHp7O1YXs2yCbtTIX5b9m0ttlvpcm+psei8ficJhRb8Tm3rt6e/meqyOJSur5Na8zVdvdcTg6U7P88qj8Xfden7m/DV8y9/2I2aZrBme4NbcC5NhdxAA8yAvOxi5PSRfNpLbMvDxeeEc5ox/EF1xl9aH/wCl+Tle9VS9n+Dpq92eROPe04D+kiAAAIY9ALDMS4k+OoVvgQjGrou7KzNm3Z1fZGq1wuGDnNF6OB/JWk+y90Qod37M3LZ/D+z78jSSbOe0GxEYO7xVFnZPxZ6j2X9/UtcSj4cdvuyFxmOUyzlkZLyXvY0DeCdPqArSvIrVKkn26fqV06Ju7la7/g8KcE5biztLi1rHipae47IzWpaOvbKUzf6PjY4Ate1+YHiHErz2ZNq9teBeY0U6Un4nrhOzdLSuL42EuO4vObKOQ5LW7MttWpMzVi11vaRLqKSAgCAIAgCAIAgCAxMXjzU0zecTx6LrS9WRfqc7VuDRw/DP7Vzfijlb/Cf5L0uR9m/VFLT92vck/ZvJkxOP8TJG+l/yXDiC3Q/0OmI9WortGzLW1I/XPPnr+akYj3TH2I+Qvqy9zHxA3cDzYw/whMfopL1Yu7p+iOqbKzXoKf8AdgeWioMyP15e5b4z+lE1r2r608B5Sn1apXDOk5exxzftRyqnHfl/bB/hCtofcyDLsjrfs1ntSyD9b/pCp8+O7ET8R/KRntFdepjP6r/UVN4YtVv3Iuf969jSMN/vf3z/AMlNr8fci2eHsdB9lr7Mqv3jPoVT8RW5IscF/KyQ21bFG1tSe67O1jyBoeTj1HNQYUyk/l7k2VkYr5uxzx+FuZPE9nfidNGQ4akAvG+3Dqp1eSpxcZdGQbMdxkpR6rZ3XMqrRZbOdbbm+Jx9Kdn1kK87xj7n7L8suOGd17v8Gu7Q6wtHOoph/wCVp/JVGL97fpL8MuLvt/VfknsIF6qD99GfJwKYa3kVr/7I1ynqmfszpV17g8ls43t/d+LTNaC5w7FoaBcn7JjvzV3iajSm/X8lTk7lc0vT8GTs/s72krA7KZr52gm7Yrb3dSL+qjZeY7Vy1/b4vzJONjfD+affyN8qcFbFFdt3MaMzwSGyAgavjfwNh7p0PRVpN2apWiNhdPM8MpmRdqyUxvaHN33cPuk6WFrX8UMnPqPaeOeoc6QdmHPJYTwZ90O62tqrTDzVCPw59vB/5K/KxHOXPHv5f4O+YC0CkgA1HZNII1BuLqDkS5rZP1JdK1WkZ64nUIAgCAIAgCAIAgKErJhsx6p4yOBIALSPMLeC67OcntHCw8RVJzbmyOBty1C9JbNOlv0KeuLVmjL2SD21sUjWOLWuJJykC1iFxyLYSpa33OlVco2djO2ov+mSuItmLXD5tC74T3SjhlLVrMCqN8n7tvot6vukvU1s+2L9DoWydX/UYhyzD+IqmzY/WZZ4r+kjH2qozVwiO5BDszTbcVrj2OqW0bWwU1pmks2NnDnEPYcx4ghSoZjUm2u5wljppJG77L0ElNDkJaTe5IB1KhXWOctsk1wUFpELt8ftoj+rP1Vnw37H7kDO+5expmHHWb9876BTa/H3I1nh7G8+zt2VtTfi9h9CqrPfzIn4X2s9/aBUh1GWg3OdptbhdccVpTOuQtwNEw/FjBHYd7v+4b2y21seGq65Fddk9N6fmcqbJ1w2ltHQMA2kqHRB4Y6SPdlkHfFuThrbxuq2yt1y13J8Jqa32MLGpDU1YnaA1ojawtc6zgRm+XFUXEsO29uVen0Xj6lrg5FdTXP6kZi1FLI2IMZmtUQOdZzdGNeCTv6Kpp4fkxb3B9n5eXuWtmZRJLUvFEzhTeznjkfZrGuzElzb6dL3XXB4fkQvhOcNJP0/yccvMplTKMZbbXqbJU7TMAPZtc8jiRZoXqvY89rzOe4ztEHPmlhiDqiT3nCNwu4ANA5kWA00CnV0OdfNZL5V4ESVqjPUI9X4kt7PhN276iYOBMYYMwsbkgmw4DRdsmVXwlCs50xs+I5TN4xipb+iz31HYyXH+EqDXWpTSJU58sWzjG12L1NZTwwSSExtcAI/+o87i52/ThwH0m38O5Y7g9vyZFpzuZ6mtGiVFM6MkEHTeCNW+Kq2mnplgmmto2/YX2h1OGkRPvPRE6wk96PmYid3huPS91gyd6wLG6auhE9NIJGHeNz2O+F7d4KAkEAQBAEAQBAEAKGGzykK3RozDnjvvXVM1aISbCYs+bs23vvyi67KXQ58pRtIGnQWTY0ajtmy07TzZ9Crbh7+m16lbmL50yClfdrNdwI9SpEP5kl7HGf2R/U3TZCYfowbfUPd5XVXnL6pYYj+mT5YCFDJRQRIYL2aXWrRlGmbdOvJEeTXD53Vtw3pGSK7O7pmm0B70370/QKbW1uXuRbF0j7G7bGtcGyHg4tsfBVOc1z6LDET5dmwVFLnbYgEdRdQNkvRhjB2fAP+0I5DRnUtMWCwGi5SkbJEXtFmvGdRqQT/ADVNxW2yEVKDa9i04dCEpNSWyArah7XwhrrB0lnaDVuUmyqKs/J5ZfO+i9P8FtZh0bXyrubDs6xr3vztDgGi2YAgG6seE5V1s5fElvSIHEqK6oR5Fo2N0bctg0W5AABX8WUzMV9FHvyNvzyi66qRo0XRU9ty2bMaMPHnv/RpmtBJcwgWXShpWJs52puDSOUVer4m7iH5iDv0BV1KcXKK2VkYtRk9GdDhDaxwj1DzYNe0XLb8xxHRcczHrshzS6PzOmLdOEtLqvI1vabZapoJckrLA3ySNuYpR+A8/wAJ1C8800XSezE2fx+pw+YTU0hY8aOadWPb8L28R/vRYMnfNiNvqbE2iM2hrAO9A52j7bzEfvDpvHXegNvQBAEAQBAEAQwyxzVts1PNzFsmYMWWPVdEzRo8JYVumYaITGdnGVBBc5wI3WIXenIlX9pxtpjPuYMWxlM0hxa5zuZcdVj40+Zy31M/Cjy8uuhO4fh7Im5WMDQOQXKcm3tm8Y6WkZbotFrs3LOzWdmCrWb1hsGDiGHMmFnsa4dQt4TcexrKKfciDsjS3No8t9+UkLeF84b5WaSqjPuiVwvB44RlYCB43XCcm3tnWMUuiJIwiy5m47LosMFzYtFzkbIjsTwds4AJcLG4IPFRbqVZFxl2O1djhJSiRkmx8Ly0ve9xabt1y2PPRQa8GutNJdyXZmWWNNvsTWHYXHCCGtOu8k3JUnHojUtRWjhddO17k9mc+MW3KbFkdo8jEuqZpoqyJbbMaPKamuFspGrRF1OAQy+/G09bC/mt1PT2a8vTRfhmy9PC8PYHB37RK3syJz+5msKYx7InKzCoamF0M8bZYnDVjh6g7weo1UaT2d0tHGdvPZtLR5p6fNNSDUuAvNAP1gHvN/EPnzXM6HPWl8Tg4EtcCHNe02sRqCCNx6oDruwftVBy02JusdGsrLeQlH+rz4lAdbjeHAOaQ5rgC1wIIIO4g8UBVAEAQBAEBSyyY0UIQ10eMjdVumas8nsW6ZgpJGikGizslnmMaL2RrDZlFS24KbB59ms7Gi5kaNjRbJEiYaLBCmzGj1iiWrZskXuj0WpktyLAL2R6LRmyKPjWjRlFhjWujJ6MYiQKvYt0jDLMi3NT0ZGgD4tFlMNFnZLbZjR6Rx6o2Ej3AWhskVWDY5ttx7Mo6gOnoGtjmN3PpdGxSniWcGO9D03oDi1fh8kL3MexzHsOV8b2lr2O5EFAbRsN7QanDSI33noidYS7WPmYifdP4dx6XugO84FjdNXQiemkEjDoRuex3wvbvaUBIoAgCAIAgCGCx4WUzVotLFtswHN0TY0UyJsxoBibM6KZVnYKZE2Y0Va1GzJTImwMibBVrVhsF7m6LCZksyoD0A0WDJaGrWRlFci1MlQLLKRhlHhbGGUyrIK5UBdbRAUyrOzBVoWDKRcsGwQBAa7tbsfTYkz7QdnUNFo6lgGdv4XD77eh+VkBwfanZSpw+XJMy2a+SRtzDMB8J59DqEBg4DjlVQTCalkLHjRzN7Xt+F7dzm/TodUB3jYfb+mxNojdaGtA70DnaSW3uiP3h03jrvQG4IAgCAIAhgFAyllkxoWQaFkMaACGUilkMaFkGhlQCybM6FkMaFkGiqGwshjQsgACwzKKrGjIssowylkGitkGhZBoIAg0EMhAEAQBAYuJYdDVROhqI2yxO3scOPAg7wRzGqA4rt37OJaPNPT5pqQXOYC80A/GB7zfxD5jiQOfsY9r25MwlzN7Msvd0hIy5bah17WtxQH1Js/HOyjpm1Ts9UIIxO7Q3lyjNrx148UBIIAgCAIAgCAIAgCAIAgCAIAgCAIAgCAIAgCAIAgCAIAgCAIAgCAIAgCAgqTY/D4qo1cdMxs9y5pucjHne5jPdaeoCAnUAQBAEAQBAEAQBAEAQBAEAQBAEAQBAEAQBAEAQBAEAQBAEAQBAEAQBAEAQBAEAQBAEAQBAEAQBAEAQBAEAQBAEAQBAEAQBAEAQBAEAQBAEAQBAEAQBAEAQBAEAQBAEAQBAEAQBAEAQBAEAQBAEAQBAEAQBAEAQBAEAQBAEAQBAEAQBAE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7000" y="-1874838"/>
            <a:ext cx="5934075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396044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2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Do</a:t>
            </a:r>
          </a:p>
          <a:p>
            <a:pPr lvl="1"/>
            <a:r>
              <a:rPr lang="en-GB" dirty="0" smtClean="0"/>
              <a:t>Write one!</a:t>
            </a:r>
          </a:p>
          <a:p>
            <a:pPr lvl="1"/>
            <a:r>
              <a:rPr lang="en-GB" dirty="0" smtClean="0"/>
              <a:t>Complete section 8 carefully (knowledge, skills and experience)</a:t>
            </a:r>
          </a:p>
          <a:p>
            <a:pPr lvl="1"/>
            <a:r>
              <a:rPr lang="en-GB" dirty="0" smtClean="0"/>
              <a:t>Submit to HR for grading</a:t>
            </a:r>
          </a:p>
          <a:p>
            <a:pPr lvl="1"/>
            <a:endParaRPr lang="en-GB" dirty="0"/>
          </a:p>
          <a:p>
            <a:pPr marL="594360" indent="-457200"/>
            <a:r>
              <a:rPr lang="en-GB" b="1" dirty="0" smtClean="0"/>
              <a:t>Don’t</a:t>
            </a:r>
          </a:p>
          <a:p>
            <a:pPr marL="850392" lvl="1" indent="-457200"/>
            <a:r>
              <a:rPr lang="en-GB" dirty="0" smtClean="0"/>
              <a:t>Be vague in describing responsibilities</a:t>
            </a:r>
          </a:p>
          <a:p>
            <a:pPr marL="850392" lvl="1" indent="-457200"/>
            <a:r>
              <a:rPr lang="en-GB" dirty="0" smtClean="0"/>
              <a:t>Write your JD for a specific person</a:t>
            </a:r>
          </a:p>
          <a:p>
            <a:pPr marL="850392" lvl="1" indent="-457200"/>
            <a:r>
              <a:rPr lang="en-GB" dirty="0"/>
              <a:t>Try and advertise without a JD</a:t>
            </a:r>
          </a:p>
          <a:p>
            <a:pPr marL="850392" lvl="1" indent="-457200"/>
            <a:endParaRPr lang="en-GB" dirty="0" smtClean="0"/>
          </a:p>
          <a:p>
            <a:pPr marL="393192" lvl="1" indent="0">
              <a:buNone/>
            </a:pPr>
            <a:endParaRPr lang="en-GB" b="1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Description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68201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0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Accuracy </a:t>
            </a:r>
            <a:r>
              <a:rPr lang="en-GB" dirty="0"/>
              <a:t>and attention to detail.</a:t>
            </a:r>
          </a:p>
          <a:p>
            <a:r>
              <a:rPr lang="en-GB" dirty="0"/>
              <a:t>Ability </a:t>
            </a:r>
            <a:r>
              <a:rPr lang="en-GB" dirty="0" smtClean="0"/>
              <a:t>to organise </a:t>
            </a:r>
            <a:r>
              <a:rPr lang="en-GB" dirty="0"/>
              <a:t>time and work.</a:t>
            </a:r>
          </a:p>
          <a:p>
            <a:r>
              <a:rPr lang="en-GB" dirty="0"/>
              <a:t>Good communication skills.</a:t>
            </a:r>
          </a:p>
          <a:p>
            <a:r>
              <a:rPr lang="en-GB" dirty="0"/>
              <a:t>Ability to work as part of a team.</a:t>
            </a:r>
          </a:p>
          <a:p>
            <a:r>
              <a:rPr lang="en-GB" dirty="0"/>
              <a:t>Manual dexterity.</a:t>
            </a:r>
          </a:p>
          <a:p>
            <a:r>
              <a:rPr lang="en-GB" dirty="0"/>
              <a:t>Minimum of 6-7 years of relevant experience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8 – example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3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Degree or Higher National Qualification (Business/Administration) or equivalent </a:t>
            </a:r>
          </a:p>
          <a:p>
            <a:r>
              <a:rPr lang="en-GB" dirty="0" smtClean="0"/>
              <a:t>Experience </a:t>
            </a:r>
            <a:r>
              <a:rPr lang="en-GB" dirty="0"/>
              <a:t>in an administrative environment</a:t>
            </a:r>
          </a:p>
          <a:p>
            <a:r>
              <a:rPr lang="en-GB" dirty="0"/>
              <a:t>A sound knowledge and understanding of finance with a proven ability to manage budgets</a:t>
            </a:r>
          </a:p>
          <a:p>
            <a:r>
              <a:rPr lang="en-GB" dirty="0"/>
              <a:t>Excellent interpersonal skills with ability to communicate with members of staff at all levels in a confident manner</a:t>
            </a:r>
          </a:p>
          <a:p>
            <a:r>
              <a:rPr lang="en-GB" dirty="0"/>
              <a:t>Ability to work to deadlines </a:t>
            </a:r>
          </a:p>
          <a:p>
            <a:r>
              <a:rPr lang="en-GB" dirty="0"/>
              <a:t>Must be proficient in Microsoft Office, Email and Internet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8 – example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/>
              <a:t>Appropriate degree, with relevant post-graduate research </a:t>
            </a:r>
            <a:r>
              <a:rPr lang="en-GB" sz="2400" dirty="0" smtClean="0"/>
              <a:t>experience</a:t>
            </a:r>
          </a:p>
          <a:p>
            <a:pPr lvl="0"/>
            <a:endParaRPr lang="en-GB" sz="2400" dirty="0"/>
          </a:p>
          <a:p>
            <a:r>
              <a:rPr lang="en-GB" sz="2400" dirty="0"/>
              <a:t>Normally a PhD or equivalent professional qualification and/or experience</a:t>
            </a:r>
          </a:p>
          <a:p>
            <a:pPr marL="109728" lvl="0" indent="0">
              <a:buNone/>
            </a:pPr>
            <a:endParaRPr lang="en-GB" sz="2400" dirty="0" smtClean="0"/>
          </a:p>
          <a:p>
            <a:pPr lvl="0"/>
            <a:r>
              <a:rPr lang="en-GB" sz="2400" dirty="0" smtClean="0"/>
              <a:t>Ability </a:t>
            </a:r>
            <a:r>
              <a:rPr lang="en-GB" sz="2400" dirty="0"/>
              <a:t>to communicate complex information clearly, orally and in </a:t>
            </a:r>
            <a:r>
              <a:rPr lang="en-GB" sz="2400" dirty="0" smtClean="0"/>
              <a:t>writing</a:t>
            </a:r>
          </a:p>
          <a:p>
            <a:pPr marL="109728" lvl="0" indent="0">
              <a:buNone/>
            </a:pPr>
            <a:endParaRPr lang="en-GB" sz="2400" dirty="0"/>
          </a:p>
          <a:p>
            <a:r>
              <a:rPr lang="en-GB" sz="2400" dirty="0" smtClean="0"/>
              <a:t>Expertise </a:t>
            </a:r>
            <a:r>
              <a:rPr lang="en-GB" sz="2400" dirty="0"/>
              <a:t>in relevant approaches and models, analytical techniques and methods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8 – example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7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dirty="0"/>
              <a:t>PhD or equivalent professional qualification and/or experience in a biological sciences with post-graduate experience in molecular and/or cell biology</a:t>
            </a:r>
            <a:r>
              <a:rPr lang="en-GB" sz="2600" dirty="0" smtClean="0"/>
              <a:t>.</a:t>
            </a:r>
          </a:p>
          <a:p>
            <a:endParaRPr lang="en-GB" sz="2600" dirty="0"/>
          </a:p>
          <a:p>
            <a:r>
              <a:rPr lang="en-GB" sz="2600" dirty="0">
                <a:sym typeface="Symbol"/>
              </a:rPr>
              <a:t></a:t>
            </a:r>
            <a:r>
              <a:rPr lang="en-GB" sz="2600" dirty="0"/>
              <a:t> Extensive laboratory experience, specifically in tissue culture, fluorescence microscopy, molecular and protein biology techniques. </a:t>
            </a:r>
            <a:r>
              <a:rPr lang="en-GB" sz="2600" dirty="0" smtClean="0"/>
              <a:t>Expertise in proteomics is </a:t>
            </a:r>
            <a:r>
              <a:rPr lang="en-GB" sz="2600" dirty="0"/>
              <a:t>desirable</a:t>
            </a:r>
            <a:r>
              <a:rPr lang="en-GB" sz="2600" dirty="0" smtClean="0"/>
              <a:t>.</a:t>
            </a:r>
          </a:p>
          <a:p>
            <a:endParaRPr lang="en-GB" sz="2600" dirty="0"/>
          </a:p>
          <a:p>
            <a:r>
              <a:rPr lang="en-GB" sz="2600" dirty="0">
                <a:sym typeface="Symbol"/>
              </a:rPr>
              <a:t></a:t>
            </a:r>
            <a:r>
              <a:rPr lang="en-GB" sz="2600" dirty="0"/>
              <a:t> Ability to communicate complex information clearly, orally and in writing to include background literature and hypothesis, experimental design, data analysis methods, results and conclusions. </a:t>
            </a:r>
            <a:endParaRPr lang="en-GB" sz="2600" dirty="0" smtClean="0"/>
          </a:p>
          <a:p>
            <a:endParaRPr lang="en-GB" sz="2600" dirty="0"/>
          </a:p>
          <a:p>
            <a:r>
              <a:rPr lang="en-GB" sz="2600" dirty="0">
                <a:sym typeface="Symbol"/>
              </a:rPr>
              <a:t></a:t>
            </a:r>
            <a:r>
              <a:rPr lang="en-GB" sz="2600" dirty="0"/>
              <a:t> IT skills, including ability to use spreadsheet and database software to a high standard and data management of results.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8 – example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Check if you need post approval</a:t>
            </a:r>
          </a:p>
          <a:p>
            <a:pPr lvl="1"/>
            <a:r>
              <a:rPr lang="en-GB" dirty="0" smtClean="0"/>
              <a:t>Check the Talent Register</a:t>
            </a:r>
          </a:p>
          <a:p>
            <a:pPr lvl="1"/>
            <a:r>
              <a:rPr lang="en-GB" dirty="0" smtClean="0"/>
              <a:t>Consider your application pool</a:t>
            </a:r>
          </a:p>
          <a:p>
            <a:pPr lvl="1"/>
            <a:endParaRPr lang="en-GB" dirty="0"/>
          </a:p>
          <a:p>
            <a:r>
              <a:rPr lang="en-GB" dirty="0" smtClean="0"/>
              <a:t>Don’t</a:t>
            </a:r>
          </a:p>
          <a:p>
            <a:pPr lvl="1"/>
            <a:r>
              <a:rPr lang="en-GB" dirty="0" smtClean="0"/>
              <a:t>Try and avoid advertising by recruiting a short term post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I advertise?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1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Do</a:t>
            </a:r>
          </a:p>
          <a:p>
            <a:pPr lvl="1"/>
            <a:r>
              <a:rPr lang="en-GB" dirty="0" smtClean="0"/>
              <a:t>Use the criteria from the Job Description</a:t>
            </a:r>
          </a:p>
          <a:p>
            <a:pPr lvl="1"/>
            <a:r>
              <a:rPr lang="en-GB" dirty="0" smtClean="0"/>
              <a:t>Keep a record of your shortlisting process</a:t>
            </a:r>
          </a:p>
          <a:p>
            <a:pPr lvl="1"/>
            <a:r>
              <a:rPr lang="en-GB" dirty="0" smtClean="0"/>
              <a:t>Involve other panel members in process</a:t>
            </a:r>
          </a:p>
          <a:p>
            <a:pPr lvl="1"/>
            <a:r>
              <a:rPr lang="en-GB" dirty="0" smtClean="0"/>
              <a:t>Be prepared to give feedback on your decision</a:t>
            </a:r>
          </a:p>
          <a:p>
            <a:pPr marL="393192" lvl="1" indent="0">
              <a:buNone/>
            </a:pPr>
            <a:endParaRPr lang="en-GB" dirty="0"/>
          </a:p>
          <a:p>
            <a:r>
              <a:rPr lang="en-GB" dirty="0" smtClean="0"/>
              <a:t>Don’t</a:t>
            </a:r>
          </a:p>
          <a:p>
            <a:pPr lvl="1"/>
            <a:r>
              <a:rPr lang="en-GB" dirty="0" smtClean="0"/>
              <a:t>Use criteria to make your decision which are not in the JD</a:t>
            </a:r>
          </a:p>
          <a:p>
            <a:pPr lvl="1"/>
            <a:r>
              <a:rPr lang="en-GB" dirty="0" smtClean="0"/>
              <a:t>Take too long to reach your decision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Shortlisting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6136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7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1321</TotalTime>
  <Words>899</Words>
  <Application>Microsoft Office PowerPoint</Application>
  <PresentationFormat>On-screen Show (4:3)</PresentationFormat>
  <Paragraphs>269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The Recruitment Process </vt:lpstr>
      <vt:lpstr>The Process</vt:lpstr>
      <vt:lpstr>Job Description</vt:lpstr>
      <vt:lpstr>Section 8 – example 1</vt:lpstr>
      <vt:lpstr>Section 8 – example 2</vt:lpstr>
      <vt:lpstr>Section 8 – example 3</vt:lpstr>
      <vt:lpstr>Section 8 – example 4</vt:lpstr>
      <vt:lpstr>Can I advertise?</vt:lpstr>
      <vt:lpstr>Shortlisting</vt:lpstr>
      <vt:lpstr>Shortlisting form</vt:lpstr>
      <vt:lpstr>Prepare for interview</vt:lpstr>
      <vt:lpstr>Interview</vt:lpstr>
      <vt:lpstr>Interview Questions</vt:lpstr>
      <vt:lpstr>Should you ask the following? </vt:lpstr>
      <vt:lpstr>Interview Questions</vt:lpstr>
      <vt:lpstr>Make an offer</vt:lpstr>
      <vt:lpstr>Appointment</vt:lpstr>
      <vt:lpstr>Information and advice</vt:lpstr>
      <vt:lpstr>Any questions?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Recruitment Process</dc:title>
  <dc:creator>Elspeth Wedgwood</dc:creator>
  <cp:lastModifiedBy>Elspeth Wedgwood</cp:lastModifiedBy>
  <cp:revision>30</cp:revision>
  <dcterms:created xsi:type="dcterms:W3CDTF">2014-09-16T12:07:06Z</dcterms:created>
  <dcterms:modified xsi:type="dcterms:W3CDTF">2014-10-22T10:08:24Z</dcterms:modified>
</cp:coreProperties>
</file>