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80" r:id="rId2"/>
    <p:sldMasterId id="2147483693" r:id="rId3"/>
    <p:sldMasterId id="2147483706" r:id="rId4"/>
  </p:sldMasterIdLst>
  <p:notesMasterIdLst>
    <p:notesMasterId r:id="rId9"/>
  </p:notesMasterIdLst>
  <p:sldIdLst>
    <p:sldId id="267" r:id="rId5"/>
    <p:sldId id="269" r:id="rId6"/>
    <p:sldId id="263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47681-1CDD-46B6-80F4-22BF0153AE58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4E80F-EFF5-4BDB-8B73-BFA4B35E5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637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eaLnBrk="1" hangingPunct="1"/>
            <a:fld id="{277E0E1F-58B2-41FB-A518-807C16839628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46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eaLnBrk="1" hangingPunct="1"/>
            <a:fld id="{89EB54BB-2385-4842-8B3C-A5B4D1F76DCA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2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5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502198"/>
            <a:ext cx="5444490" cy="5090066"/>
          </a:xfrm>
        </p:spPr>
        <p:txBody>
          <a:bodyPr/>
          <a:lstStyle/>
          <a:p>
            <a:r>
              <a:rPr lang="en-GB" sz="1400" dirty="0" smtClean="0"/>
              <a:t>Welcome to the University of Edinburgh, great to see so many of you here </a:t>
            </a:r>
            <a:r>
              <a:rPr lang="en-GB" sz="1400" dirty="0" err="1" smtClean="0"/>
              <a:t>etc</a:t>
            </a:r>
            <a:r>
              <a:rPr lang="en-GB" sz="1400" dirty="0" smtClean="0"/>
              <a:t>, etc.</a:t>
            </a:r>
          </a:p>
          <a:p>
            <a:endParaRPr lang="en-GB" sz="1400" dirty="0" smtClean="0"/>
          </a:p>
          <a:p>
            <a:r>
              <a:rPr lang="en-GB" sz="1400" dirty="0" smtClean="0"/>
              <a:t>Introduce self – SRA. 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 smtClean="0"/>
              <a:t>My talk is going to focus on 3 areas in relation to applying to the University:</a:t>
            </a:r>
          </a:p>
          <a:p>
            <a:pPr marL="171450" indent="-171450">
              <a:buFontTx/>
              <a:buChar char="-"/>
            </a:pPr>
            <a:r>
              <a:rPr lang="en-GB" sz="1400" dirty="0" smtClean="0"/>
              <a:t>Information sources and the preparation it would be effective for you to do before you apply</a:t>
            </a:r>
          </a:p>
          <a:p>
            <a:pPr marL="171450" indent="-171450">
              <a:buFontTx/>
              <a:buChar char="-"/>
            </a:pPr>
            <a:endParaRPr lang="en-GB" sz="1400" dirty="0"/>
          </a:p>
          <a:p>
            <a:pPr marL="171450" indent="-171450">
              <a:buFontTx/>
              <a:buChar char="-"/>
            </a:pPr>
            <a:r>
              <a:rPr lang="en-GB" sz="1400" dirty="0" smtClean="0"/>
              <a:t>How to apply in practical terms – and I want to focus on the personal statement for a while – as that is the part of the application that staff in our academic Schools tell us is often lacking</a:t>
            </a:r>
          </a:p>
          <a:p>
            <a:pPr marL="171450" indent="-171450">
              <a:buFontTx/>
              <a:buChar char="-"/>
            </a:pPr>
            <a:endParaRPr lang="en-GB" sz="1400" dirty="0"/>
          </a:p>
          <a:p>
            <a:pPr marL="171450" indent="-171450">
              <a:buFontTx/>
              <a:buChar char="-"/>
            </a:pPr>
            <a:r>
              <a:rPr lang="en-GB" sz="1400" dirty="0" smtClean="0"/>
              <a:t>Then we’ll take a look at what you can expect from us and what we need you to do after you have applied </a:t>
            </a:r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Hopefully together, the information provided will support you in getting the best start  in the application process and to ensure that it goes as smoothly as possible for you.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12B7-1D15-4B71-8D91-9F1B7D804E9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641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 smtClean="0"/>
              <a:t>Context here is where the applicant is expected to develop their own research proposal that aligns with wider research expertise in the School.  And is probably an example of a situation where although the applicant doesn’t need to have found a supervisor before they apply , it would be beneficial to have had some feedback from the School on the nature of the proposal prior to submission – to confirm that it is relevant and has the potential to be supervised by a member of academic staff. 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12B7-1D15-4B71-8D91-9F1B7D804E92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0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fld id="{22E69E47-0E78-45FE-8E9A-13B9DDF8B77D}" type="datetimeFigureOut">
              <a:rPr lang="en-US"/>
              <a:pPr>
                <a:defRPr/>
              </a:pPr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fld id="{0738F1DA-9482-4899-9EDA-0268B3F43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fld id="{9FB937EA-15EB-40F7-8F9A-40DF8FC0B599}" type="datetimeFigureOut">
              <a:rPr lang="en-US"/>
              <a:pPr>
                <a:defRPr/>
              </a:pPr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fld id="{345C31EF-6E02-4976-B496-D3CC69E5B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fld id="{9650A34A-A357-4AB1-82E6-2A00A568EC52}" type="datetimeFigureOut">
              <a:rPr lang="en-US"/>
              <a:pPr>
                <a:defRPr/>
              </a:pPr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fld id="{27796324-0413-4460-B36E-A538DB867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0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ヒラギノ角ゴ Pro W3" pitchFamily="28" charset="-128"/>
              </a:defRPr>
            </a:lvl1pPr>
          </a:lstStyle>
          <a:p>
            <a:pPr>
              <a:defRPr/>
            </a:pPr>
            <a:fld id="{EEBE2B6A-0E9E-49A5-A395-4256850E62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0102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ヒラギノ角ゴ Pro W3" pitchFamily="28" charset="-128"/>
              </a:defRPr>
            </a:lvl1pPr>
          </a:lstStyle>
          <a:p>
            <a:pPr>
              <a:defRPr/>
            </a:pPr>
            <a:fld id="{15DD1A59-0C43-4ACB-B339-C1B1978C9B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6326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ヒラギノ角ゴ Pro W3" pitchFamily="28" charset="-128"/>
              </a:defRPr>
            </a:lvl1pPr>
          </a:lstStyle>
          <a:p>
            <a:pPr>
              <a:defRPr/>
            </a:pPr>
            <a:fld id="{AA475ECB-0A1D-41FF-8502-AD4DB6561B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2757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ヒラギノ角ゴ Pro W3" pitchFamily="28" charset="-128"/>
              </a:defRPr>
            </a:lvl1pPr>
          </a:lstStyle>
          <a:p>
            <a:pPr>
              <a:defRPr/>
            </a:pPr>
            <a:fld id="{CA3DCE61-AC6E-4F72-853E-3AE0106A26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9124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ヒラギノ角ゴ Pro W3" pitchFamily="28" charset="-128"/>
              </a:defRPr>
            </a:lvl1pPr>
          </a:lstStyle>
          <a:p>
            <a:pPr>
              <a:defRPr/>
            </a:pPr>
            <a:fld id="{0274669B-AA36-45F5-8850-A96DB68235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655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ヒラギノ角ゴ Pro W3" pitchFamily="28" charset="-128"/>
              </a:defRPr>
            </a:lvl1pPr>
          </a:lstStyle>
          <a:p>
            <a:pPr>
              <a:defRPr/>
            </a:pPr>
            <a:fld id="{4AF8AB27-E551-4725-BC96-44E1D678BE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7056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ヒラギノ角ゴ Pro W3" pitchFamily="28" charset="-128"/>
              </a:defRPr>
            </a:lvl1pPr>
          </a:lstStyle>
          <a:p>
            <a:pPr>
              <a:defRPr/>
            </a:pPr>
            <a:fld id="{0DD03FBD-196F-44B4-87DC-A8ACFFEAB7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3798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ヒラギノ角ゴ Pro W3" pitchFamily="28" charset="-128"/>
              </a:defRPr>
            </a:lvl1pPr>
          </a:lstStyle>
          <a:p>
            <a:pPr>
              <a:defRPr/>
            </a:pPr>
            <a:fld id="{A148A17C-2BAB-4F89-ABB9-064944A84F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576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fld id="{37D6FE18-4F70-4E8F-8097-928A02033FEF}" type="datetimeFigureOut">
              <a:rPr lang="en-US"/>
              <a:pPr>
                <a:defRPr/>
              </a:pPr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fld id="{DA312FB8-F9F6-4C63-91A2-145176243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9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ヒラギノ角ゴ Pro W3" pitchFamily="28" charset="-128"/>
              </a:defRPr>
            </a:lvl1pPr>
          </a:lstStyle>
          <a:p>
            <a:pPr>
              <a:defRPr/>
            </a:pPr>
            <a:fld id="{3B5C7AFC-93C1-448F-859A-4EED3BD646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0029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ヒラギノ角ゴ Pro W3" pitchFamily="28" charset="-128"/>
              </a:defRPr>
            </a:lvl1pPr>
          </a:lstStyle>
          <a:p>
            <a:pPr>
              <a:defRPr/>
            </a:pPr>
            <a:fld id="{5E6C609B-F87A-4578-B378-FA2F20FAAA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5963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ヒラギノ角ゴ Pro W3" pitchFamily="28" charset="-128"/>
              </a:defRPr>
            </a:lvl1pPr>
          </a:lstStyle>
          <a:p>
            <a:pPr>
              <a:defRPr/>
            </a:pPr>
            <a:fld id="{C53DF548-3DE0-43EB-B6E8-00DF0A9B05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4348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ヒラギノ角ゴ Pro W3" pitchFamily="28" charset="-128"/>
              </a:defRPr>
            </a:lvl1pPr>
          </a:lstStyle>
          <a:p>
            <a:pPr>
              <a:defRPr/>
            </a:pPr>
            <a:fld id="{177244AA-2858-4582-971A-2523D66948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6584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ヒラギノ角ゴ Pro W3" pitchFamily="28" charset="-128"/>
              </a:defRPr>
            </a:lvl1pPr>
          </a:lstStyle>
          <a:p>
            <a:pPr>
              <a:defRPr/>
            </a:pPr>
            <a:fld id="{AA061484-EF60-44EB-99BF-A44EA29EA4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7362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ヒラギノ角ゴ Pro W3" pitchFamily="28" charset="-128"/>
              </a:defRPr>
            </a:lvl1pPr>
          </a:lstStyle>
          <a:p>
            <a:pPr>
              <a:defRPr/>
            </a:pPr>
            <a:fld id="{529C9750-9495-43C4-9D18-CF2A1580D5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0586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ヒラギノ角ゴ Pro W3" pitchFamily="28" charset="-128"/>
              </a:defRPr>
            </a:lvl1pPr>
          </a:lstStyle>
          <a:p>
            <a:pPr>
              <a:defRPr/>
            </a:pPr>
            <a:fld id="{AB92E893-7725-48E6-948A-10541E309C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9217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ヒラギノ角ゴ Pro W3" pitchFamily="28" charset="-128"/>
              </a:defRPr>
            </a:lvl1pPr>
          </a:lstStyle>
          <a:p>
            <a:pPr>
              <a:defRPr/>
            </a:pPr>
            <a:fld id="{1783DF74-94FF-4820-BFF7-6A1834AB0A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4646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ヒラギノ角ゴ Pro W3" pitchFamily="28" charset="-128"/>
              </a:defRPr>
            </a:lvl1pPr>
          </a:lstStyle>
          <a:p>
            <a:pPr>
              <a:defRPr/>
            </a:pPr>
            <a:fld id="{502E34CB-0B55-4488-8BDA-34E1967EED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8411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ヒラギノ角ゴ Pro W3" pitchFamily="28" charset="-128"/>
              </a:defRPr>
            </a:lvl1pPr>
          </a:lstStyle>
          <a:p>
            <a:pPr>
              <a:defRPr/>
            </a:pPr>
            <a:fld id="{1DDDA0D5-19A4-4E6A-8972-9904FDFF05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569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fld id="{EC7BB0F0-9B68-46CD-8D1F-ADC7ADE25492}" type="datetimeFigureOut">
              <a:rPr lang="en-US"/>
              <a:pPr>
                <a:defRPr/>
              </a:pPr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fld id="{E2B61D88-E145-4948-BFCF-9D0C1DAE5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5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ヒラギノ角ゴ Pro W3" pitchFamily="28" charset="-128"/>
              </a:defRPr>
            </a:lvl1pPr>
          </a:lstStyle>
          <a:p>
            <a:pPr>
              <a:defRPr/>
            </a:pPr>
            <a:fld id="{B8FFEC52-176F-4A80-9927-69379A9DE8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5429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ヒラギノ角ゴ Pro W3" pitchFamily="28" charset="-128"/>
              </a:defRPr>
            </a:lvl1pPr>
          </a:lstStyle>
          <a:p>
            <a:pPr>
              <a:defRPr/>
            </a:pPr>
            <a:fld id="{7276AF4D-3657-482D-B255-76D39AF396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3163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ヒラギノ角ゴ Pro W3" pitchFamily="28" charset="-128"/>
              </a:defRPr>
            </a:lvl1pPr>
          </a:lstStyle>
          <a:p>
            <a:pPr>
              <a:defRPr/>
            </a:pPr>
            <a:fld id="{49DA43D5-0057-4C7C-B868-0CC2676D4F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1651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ヒラギノ角ゴ Pro W3" pitchFamily="28" charset="-128"/>
              </a:defRPr>
            </a:lvl1pPr>
          </a:lstStyle>
          <a:p>
            <a:pPr>
              <a:defRPr/>
            </a:pPr>
            <a:fld id="{9E59E0B6-BC0B-4807-828F-E148E46DF0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8134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ヒラギノ角ゴ Pro W3" pitchFamily="28" charset="-128"/>
              </a:defRPr>
            </a:lvl1pPr>
          </a:lstStyle>
          <a:p>
            <a:pPr>
              <a:defRPr/>
            </a:pPr>
            <a:fld id="{AAA3CA08-8A23-4B4F-B141-E6EA224D83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4352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ヒラギノ角ゴ Pro W3" pitchFamily="28" charset="-128"/>
              </a:defRPr>
            </a:lvl1pPr>
          </a:lstStyle>
          <a:p>
            <a:pPr>
              <a:defRPr/>
            </a:pPr>
            <a:fld id="{A719443F-12ED-4B73-BD8C-81472D9E45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05382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70AF-04F3-45F6-AAE1-59E238CE3DA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CECF-FEAA-4013-9BF2-AF1C9F3407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0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70AF-04F3-45F6-AAE1-59E238CE3DA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CECF-FEAA-4013-9BF2-AF1C9F3407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50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70AF-04F3-45F6-AAE1-59E238CE3DA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CECF-FEAA-4013-9BF2-AF1C9F3407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45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70AF-04F3-45F6-AAE1-59E238CE3DA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CECF-FEAA-4013-9BF2-AF1C9F3407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9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fld id="{B789264A-0D60-4C8A-8F7A-8D0CC80F81F3}" type="datetimeFigureOut">
              <a:rPr lang="en-US"/>
              <a:pPr>
                <a:defRPr/>
              </a:pPr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fld id="{37EFDFE8-2EF0-4CC3-8DBF-597D0803D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70AF-04F3-45F6-AAE1-59E238CE3DA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CECF-FEAA-4013-9BF2-AF1C9F3407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85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70AF-04F3-45F6-AAE1-59E238CE3DA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CECF-FEAA-4013-9BF2-AF1C9F3407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71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70AF-04F3-45F6-AAE1-59E238CE3DA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CECF-FEAA-4013-9BF2-AF1C9F3407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1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70AF-04F3-45F6-AAE1-59E238CE3DA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CECF-FEAA-4013-9BF2-AF1C9F3407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08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70AF-04F3-45F6-AAE1-59E238CE3DA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CECF-FEAA-4013-9BF2-AF1C9F3407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334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70AF-04F3-45F6-AAE1-59E238CE3DA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CECF-FEAA-4013-9BF2-AF1C9F3407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028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70AF-04F3-45F6-AAE1-59E238CE3DA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CECF-FEAA-4013-9BF2-AF1C9F3407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7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fld id="{D17C89C0-B481-4583-AA55-C08C35E90218}" type="datetimeFigureOut">
              <a:rPr lang="en-US"/>
              <a:pPr>
                <a:defRPr/>
              </a:pPr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fld id="{E019D79D-837D-40EC-BDA9-6B7B0B56E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7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fld id="{6B90E5DE-D3EC-491C-A1AA-1FDF83124FB4}" type="datetimeFigureOut">
              <a:rPr lang="en-US"/>
              <a:pPr>
                <a:defRPr/>
              </a:pPr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fld id="{A33057EC-79BE-4A49-A4C9-B7C9A7960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fld id="{FEB29C08-60C5-4CC6-8F3D-F4A4CA1B56E2}" type="datetimeFigureOut">
              <a:rPr lang="en-US"/>
              <a:pPr>
                <a:defRPr/>
              </a:pPr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fld id="{9CE15040-E53A-47C3-84A6-8397B00BD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5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fld id="{60B26BC0-AE46-4A4F-BCA1-4421181AA7F2}" type="datetimeFigureOut">
              <a:rPr lang="en-US"/>
              <a:pPr>
                <a:defRPr/>
              </a:pPr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fld id="{C046F7D3-4946-4D41-9A36-94B615595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8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fld id="{39D068F2-8A45-4549-8B97-916983D067EC}" type="datetimeFigureOut">
              <a:rPr lang="en-US"/>
              <a:pPr>
                <a:defRPr/>
              </a:pPr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ヒラギノ角ゴ Pro W3" pitchFamily="28" charset="-128"/>
              </a:defRPr>
            </a:lvl1pPr>
          </a:lstStyle>
          <a:p>
            <a:pPr>
              <a:defRPr/>
            </a:pPr>
            <a:fld id="{61B2BD27-B49D-49EB-BCF2-62242E530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9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8ADCBE97-A381-4BCB-ADC6-53A73B711F8A}" type="datetimeFigureOut">
              <a:rPr lang="en-US"/>
              <a:pPr>
                <a:defRPr/>
              </a:pPr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94585CA0-5AAC-4182-A62A-CEDE6C151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3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59C0C-C368-4577-B4EE-5A4270A54998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104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23D61-B2A4-4742-84A4-1F3CADCA6801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676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F70AF-04F3-45F6-AAE1-59E238CE3DA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CECF-FEAA-4013-9BF2-AF1C9F3407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2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scoulman\Local Documents\SRA\Digital Graphics\Powerpoint\SRASlides\Colours\PMS313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Box 3"/>
          <p:cNvSpPr txBox="1">
            <a:spLocks noChangeArrowheads="1"/>
          </p:cNvSpPr>
          <p:nvPr/>
        </p:nvSpPr>
        <p:spPr bwMode="auto">
          <a:xfrm>
            <a:off x="162841" y="398239"/>
            <a:ext cx="556800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4400" b="1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pitchFamily="28" charset="-128"/>
                <a:cs typeface="Arial" panose="020B0604020202020204" pitchFamily="34" charset="0"/>
              </a:rPr>
              <a:t>Audio check</a:t>
            </a:r>
            <a:endParaRPr lang="en-GB" altLang="en-US" sz="4400" dirty="0" smtClean="0">
              <a:solidFill>
                <a:srgbClr val="FFFFFF"/>
              </a:solidFill>
              <a:latin typeface="Calibri" panose="020F0502020204030204" pitchFamily="34" charset="0"/>
              <a:ea typeface="ヒラギノ角ゴ Pro W3" pitchFamily="28" charset="-128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GB" altLang="en-US" dirty="0" smtClean="0">
              <a:solidFill>
                <a:srgbClr val="FFFFFF"/>
              </a:solidFill>
              <a:ea typeface="ヒラギノ角ゴ Pro W3" pitchFamily="28" charset="-128"/>
              <a:cs typeface="Arial" panose="020B0604020202020204" pitchFamily="34" charset="0"/>
            </a:endParaRPr>
          </a:p>
        </p:txBody>
      </p:sp>
      <p:sp>
        <p:nvSpPr>
          <p:cNvPr id="34826" name="TextBox 5"/>
          <p:cNvSpPr txBox="1">
            <a:spLocks noChangeArrowheads="1"/>
          </p:cNvSpPr>
          <p:nvPr/>
        </p:nvSpPr>
        <p:spPr bwMode="auto">
          <a:xfrm>
            <a:off x="230803" y="1699407"/>
            <a:ext cx="868239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pitchFamily="28" charset="-128"/>
              </a:rPr>
              <a:t>Can you hear the presenter talking? </a:t>
            </a: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pitchFamily="28" charset="-128"/>
              </a:rPr>
              <a:t>Please choose “Yes” or “No”</a:t>
            </a:r>
            <a:endParaRPr lang="en-GB" altLang="en-US" sz="2400" dirty="0" smtClean="0">
              <a:solidFill>
                <a:srgbClr val="FFFFFF"/>
              </a:solidFill>
              <a:latin typeface="Calibri" panose="020F0502020204030204" pitchFamily="34" charset="0"/>
              <a:ea typeface="ヒラギノ角ゴ Pro W3" pitchFamily="28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400" dirty="0" smtClean="0">
              <a:solidFill>
                <a:srgbClr val="FFFFFF"/>
              </a:solidFill>
              <a:ea typeface="ヒラギノ角ゴ Pro W3" pitchFamily="28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400" dirty="0" smtClean="0">
              <a:solidFill>
                <a:srgbClr val="FFFFFF"/>
              </a:solidFill>
              <a:ea typeface="ヒラギノ角ゴ Pro W3" pitchFamily="28" charset="-128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400" dirty="0" smtClean="0">
              <a:solidFill>
                <a:srgbClr val="FFFFFF"/>
              </a:solidFill>
              <a:ea typeface="ヒラギノ角ゴ Pro W3" pitchFamily="28" charset="-128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400" dirty="0" smtClean="0">
              <a:solidFill>
                <a:srgbClr val="FFFFFF"/>
              </a:solidFill>
              <a:ea typeface="ヒラギノ角ゴ Pro W3" pitchFamily="28" charset="-128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400" dirty="0" smtClean="0">
              <a:solidFill>
                <a:srgbClr val="FFFFFF"/>
              </a:solidFill>
              <a:ea typeface="ヒラギノ角ゴ Pro W3" pitchFamily="28" charset="-128"/>
              <a:cs typeface="Arial" panose="020B0604020202020204" pitchFamily="34" charset="0"/>
            </a:endParaRPr>
          </a:p>
        </p:txBody>
      </p:sp>
      <p:pic>
        <p:nvPicPr>
          <p:cNvPr id="13" name="Picture 11" descr="C:\Users\scoulman\Local Documents\SRA\Digital Graphics\Powerpoint\SRASlides\Logo\LogoLay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44450"/>
            <a:ext cx="2147887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200" b="1" dirty="0" smtClean="0">
                <a:solidFill>
                  <a:srgbClr val="FFFFFF"/>
                </a:solidFill>
              </a:rPr>
              <a:t>www.ed.ac.uk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13" y="6354285"/>
            <a:ext cx="195048" cy="195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56" y="6353270"/>
            <a:ext cx="260063" cy="1960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28" y="6354285"/>
            <a:ext cx="102095" cy="19504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7572746" y="629761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dirty="0" err="1" smtClean="0">
                <a:solidFill>
                  <a:srgbClr val="FFFFFF"/>
                </a:solidFill>
              </a:rPr>
              <a:t>applyedinburgh</a:t>
            </a:r>
            <a:endParaRPr lang="en-GB" altLang="en-US" sz="1400" dirty="0" smtClean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141" y="2568306"/>
            <a:ext cx="6941086" cy="32442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19738" y="4481465"/>
            <a:ext cx="1819746" cy="10533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6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75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extBox 3"/>
          <p:cNvSpPr txBox="1">
            <a:spLocks noChangeArrowheads="1"/>
          </p:cNvSpPr>
          <p:nvPr/>
        </p:nvSpPr>
        <p:spPr bwMode="auto">
          <a:xfrm>
            <a:off x="217095" y="358954"/>
            <a:ext cx="447912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4400" b="1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pitchFamily="28" charset="-128"/>
                <a:cs typeface="Arial" panose="020B0604020202020204" pitchFamily="34" charset="0"/>
              </a:rPr>
              <a:t>Asking questions</a:t>
            </a:r>
            <a:endParaRPr lang="en-GB" altLang="en-US" sz="4400" dirty="0" smtClean="0">
              <a:solidFill>
                <a:srgbClr val="FFFFFF"/>
              </a:solidFill>
              <a:latin typeface="Calibri" panose="020F0502020204030204" pitchFamily="34" charset="0"/>
              <a:ea typeface="ヒラギノ角ゴ Pro W3" pitchFamily="28" charset="-128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GB" altLang="en-US" dirty="0" smtClean="0">
              <a:solidFill>
                <a:srgbClr val="FFFFFF"/>
              </a:solidFill>
              <a:ea typeface="ヒラギノ角ゴ Pro W3" pitchFamily="28" charset="-128"/>
              <a:cs typeface="Arial" panose="020B0604020202020204" pitchFamily="34" charset="0"/>
            </a:endParaRPr>
          </a:p>
        </p:txBody>
      </p:sp>
      <p:sp>
        <p:nvSpPr>
          <p:cNvPr id="28682" name="TextBox 5"/>
          <p:cNvSpPr txBox="1">
            <a:spLocks noChangeArrowheads="1"/>
          </p:cNvSpPr>
          <p:nvPr/>
        </p:nvSpPr>
        <p:spPr bwMode="auto">
          <a:xfrm>
            <a:off x="229815" y="2084108"/>
            <a:ext cx="3960813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8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pitchFamily="28" charset="-128"/>
              </a:rPr>
              <a:t>Always use the </a:t>
            </a:r>
            <a:r>
              <a:rPr lang="en-GB" altLang="en-US" sz="2800" b="1" u="sng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pitchFamily="28" charset="-128"/>
              </a:rPr>
              <a:t>hand raise icon</a:t>
            </a:r>
            <a:r>
              <a:rPr lang="en-GB" altLang="en-US" sz="28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pitchFamily="28" charset="-128"/>
              </a:rPr>
              <a:t> to queue up your question. </a:t>
            </a:r>
            <a:endParaRPr lang="en-GB" altLang="en-US" sz="2400" dirty="0" smtClean="0">
              <a:solidFill>
                <a:srgbClr val="FFFFFF"/>
              </a:solidFill>
              <a:ea typeface="ヒラギノ角ゴ Pro W3" pitchFamily="28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400" dirty="0" smtClean="0">
              <a:solidFill>
                <a:srgbClr val="FFFFFF"/>
              </a:solidFill>
              <a:ea typeface="ヒラギノ角ゴ Pro W3" pitchFamily="28" charset="-128"/>
            </a:endParaRP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8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pitchFamily="28" charset="-128"/>
              </a:rPr>
              <a:t>When called upon to ask your question, type a question in the “Text Chat Area”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GB" altLang="en-US" sz="2400" dirty="0" smtClean="0">
              <a:solidFill>
                <a:srgbClr val="FFFFFF"/>
              </a:solidFill>
              <a:ea typeface="ヒラギノ角ゴ Pro W3" pitchFamily="28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400" dirty="0" smtClean="0">
              <a:solidFill>
                <a:srgbClr val="FFFFFF"/>
              </a:solidFill>
              <a:ea typeface="ヒラギノ角ゴ Pro W3" pitchFamily="28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400" dirty="0" smtClean="0">
              <a:solidFill>
                <a:srgbClr val="FFFFFF"/>
              </a:solidFill>
              <a:ea typeface="ヒラギノ角ゴ Pro W3" pitchFamily="28" charset="-128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400" dirty="0" smtClean="0">
              <a:solidFill>
                <a:srgbClr val="FFFFFF"/>
              </a:solidFill>
              <a:ea typeface="ヒラギノ角ゴ Pro W3" pitchFamily="28" charset="-128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400" dirty="0" smtClean="0">
              <a:solidFill>
                <a:srgbClr val="FFFFFF"/>
              </a:solidFill>
              <a:ea typeface="ヒラギノ角ゴ Pro W3" pitchFamily="28" charset="-128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400" dirty="0" smtClean="0">
              <a:solidFill>
                <a:srgbClr val="FFFFFF"/>
              </a:solidFill>
              <a:ea typeface="ヒラギノ角ゴ Pro W3" pitchFamily="28" charset="-128"/>
              <a:cs typeface="Arial" panose="020B0604020202020204" pitchFamily="34" charset="0"/>
            </a:endParaRPr>
          </a:p>
        </p:txBody>
      </p:sp>
      <p:pic>
        <p:nvPicPr>
          <p:cNvPr id="13" name="Picture 11" descr="C:\Users\scoulman\Local Documents\SRA\Digital Graphics\Powerpoint\SRASlides\Logo\LogoLay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44450"/>
            <a:ext cx="2147887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200" b="1" dirty="0" smtClean="0">
                <a:solidFill>
                  <a:srgbClr val="FFFFFF"/>
                </a:solidFill>
              </a:rPr>
              <a:t>www.ed.ac.uk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13" y="6354285"/>
            <a:ext cx="195048" cy="195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56" y="6353270"/>
            <a:ext cx="260063" cy="1960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28" y="6354285"/>
            <a:ext cx="102095" cy="19504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7572746" y="629761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dirty="0" err="1" smtClean="0">
                <a:solidFill>
                  <a:srgbClr val="FFFFFF"/>
                </a:solidFill>
              </a:rPr>
              <a:t>applyedinburgh</a:t>
            </a:r>
            <a:endParaRPr lang="en-GB" altLang="en-US" sz="1400" dirty="0" smtClean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8314" y="2466154"/>
            <a:ext cx="3145440" cy="8300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29639" y="2464699"/>
            <a:ext cx="714115" cy="831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8314" y="4067569"/>
            <a:ext cx="3600953" cy="10955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589275" y="4644191"/>
            <a:ext cx="748311" cy="5189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0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coulman\Local Documents\SRA\Digital Graphics\Powerpoint\SRASlides\Colours\PMS1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4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52" y="134998"/>
            <a:ext cx="5829300" cy="1102519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Recording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632" y="2221539"/>
            <a:ext cx="7362191" cy="2414922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This session will 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 recorded so if you have any concerns about this, please let me know now… 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 descr="C:\Users\scoulman\Local Documents\SRA\Digital Graphics\Powerpoint\SRASlides\Logo\LogoLay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44450"/>
            <a:ext cx="2147887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200" b="1" dirty="0" smtClean="0">
                <a:solidFill>
                  <a:srgbClr val="FFFFFF"/>
                </a:solidFill>
              </a:rPr>
              <a:t>www.ed.ac.uk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13" y="6354285"/>
            <a:ext cx="195048" cy="195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56" y="6353270"/>
            <a:ext cx="260063" cy="1960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28" y="6354285"/>
            <a:ext cx="102095" cy="195048"/>
          </a:xfrm>
          <a:prstGeom prst="rect">
            <a:avLst/>
          </a:prstGeom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7572746" y="629761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dirty="0" err="1" smtClean="0">
                <a:solidFill>
                  <a:srgbClr val="FFFFFF"/>
                </a:solidFill>
              </a:rPr>
              <a:t>applyedinburgh</a:t>
            </a:r>
            <a:endParaRPr lang="en-GB" altLang="en-US" sz="1400" dirty="0" smtClean="0">
              <a:solidFill>
                <a:srgbClr val="FFFFFF"/>
              </a:solidFill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8"/>
          <a:srcRect t="20846" r="76069" b="74171"/>
          <a:stretch/>
        </p:blipFill>
        <p:spPr bwMode="auto">
          <a:xfrm>
            <a:off x="368554" y="3698649"/>
            <a:ext cx="6848007" cy="786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372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scoulman\Local Documents\SRA\Digital Graphics\Powerpoint\SRASlides\Colours\PMS31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Users\scoulman\Local Documents\SRA\Digital Graphics\Powerpoint\SRASlides\Logo\LogoLay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44450"/>
            <a:ext cx="2147887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703" y="148432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</a:rPr>
              <a:t>Thank you!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3703" y="1539875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</a:rPr>
              <a:t>When the session is over and you are ready to leave </a:t>
            </a:r>
            <a:r>
              <a:rPr lang="en-GB" sz="2800" dirty="0">
                <a:solidFill>
                  <a:schemeClr val="bg1"/>
                </a:solidFill>
              </a:rPr>
              <a:t>click on the browser’s Close button or 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Leave Session </a:t>
            </a:r>
            <a:r>
              <a:rPr lang="en-US" sz="2800" dirty="0" smtClean="0">
                <a:solidFill>
                  <a:schemeClr val="bg1"/>
                </a:solidFill>
              </a:rPr>
              <a:t>icon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9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402" y="2593033"/>
            <a:ext cx="6840054" cy="32346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1255402" y="5481000"/>
            <a:ext cx="962697" cy="35213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solidFill>
                  <a:srgbClr val="FF0000"/>
                </a:solidFill>
              </a:ln>
              <a:noFill/>
              <a:effectLst/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www.ed.ac.uk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13" y="6354285"/>
            <a:ext cx="195048" cy="195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56" y="6353270"/>
            <a:ext cx="260063" cy="1960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28" y="6354285"/>
            <a:ext cx="102095" cy="19504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7572746" y="629761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applyedinburgh</a:t>
            </a:r>
            <a:endParaRPr kumimoji="0" lang="en-GB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70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346</Words>
  <Application>Microsoft Office PowerPoint</Application>
  <PresentationFormat>On-screen Show (4:3)</PresentationFormat>
  <Paragraphs>43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ＭＳ Ｐゴシック</vt:lpstr>
      <vt:lpstr>Arial</vt:lpstr>
      <vt:lpstr>Calibri</vt:lpstr>
      <vt:lpstr>ヒラギノ角ゴ Pro W3</vt:lpstr>
      <vt:lpstr>3_Office Theme</vt:lpstr>
      <vt:lpstr>4_Default Design</vt:lpstr>
      <vt:lpstr>1_Default Design</vt:lpstr>
      <vt:lpstr>Office Theme</vt:lpstr>
      <vt:lpstr>PowerPoint Presentation</vt:lpstr>
      <vt:lpstr>PowerPoint Presentation</vt:lpstr>
      <vt:lpstr>Recording</vt:lpstr>
      <vt:lpstr>Thank you!</vt:lpstr>
    </vt:vector>
  </TitlesOfParts>
  <Company>University of Edinburgh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 Douglas</dc:creator>
  <cp:lastModifiedBy>THOMPSON Douglas</cp:lastModifiedBy>
  <cp:revision>21</cp:revision>
  <dcterms:created xsi:type="dcterms:W3CDTF">2016-02-24T14:22:13Z</dcterms:created>
  <dcterms:modified xsi:type="dcterms:W3CDTF">2016-07-26T12:16:23Z</dcterms:modified>
</cp:coreProperties>
</file>