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6.xml" ContentType="application/vnd.openxmlformats-officedocument.drawingml.chart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305" r:id="rId2"/>
    <p:sldId id="313" r:id="rId3"/>
    <p:sldId id="346" r:id="rId4"/>
    <p:sldId id="413" r:id="rId5"/>
    <p:sldId id="386" r:id="rId6"/>
    <p:sldId id="419" r:id="rId7"/>
    <p:sldId id="352" r:id="rId8"/>
    <p:sldId id="370" r:id="rId9"/>
    <p:sldId id="342" r:id="rId10"/>
    <p:sldId id="388" r:id="rId11"/>
    <p:sldId id="319" r:id="rId12"/>
    <p:sldId id="414" r:id="rId13"/>
    <p:sldId id="320" r:id="rId14"/>
    <p:sldId id="389" r:id="rId15"/>
    <p:sldId id="333" r:id="rId16"/>
    <p:sldId id="391" r:id="rId17"/>
    <p:sldId id="321" r:id="rId18"/>
    <p:sldId id="393" r:id="rId19"/>
    <p:sldId id="354" r:id="rId20"/>
    <p:sldId id="323" r:id="rId21"/>
    <p:sldId id="325" r:id="rId22"/>
    <p:sldId id="377" r:id="rId23"/>
    <p:sldId id="355" r:id="rId24"/>
    <p:sldId id="340" r:id="rId25"/>
    <p:sldId id="331" r:id="rId26"/>
    <p:sldId id="356" r:id="rId27"/>
    <p:sldId id="403" r:id="rId28"/>
    <p:sldId id="404" r:id="rId29"/>
    <p:sldId id="405" r:id="rId30"/>
    <p:sldId id="402" r:id="rId31"/>
    <p:sldId id="336" r:id="rId32"/>
    <p:sldId id="337" r:id="rId33"/>
    <p:sldId id="374" r:id="rId34"/>
    <p:sldId id="318" r:id="rId35"/>
    <p:sldId id="421" r:id="rId36"/>
    <p:sldId id="390" r:id="rId37"/>
    <p:sldId id="361" r:id="rId38"/>
    <p:sldId id="406" r:id="rId39"/>
    <p:sldId id="407" r:id="rId40"/>
    <p:sldId id="378" r:id="rId41"/>
    <p:sldId id="417" r:id="rId42"/>
    <p:sldId id="380" r:id="rId43"/>
    <p:sldId id="381" r:id="rId44"/>
    <p:sldId id="382" r:id="rId45"/>
    <p:sldId id="383" r:id="rId46"/>
    <p:sldId id="384" r:id="rId47"/>
    <p:sldId id="420" r:id="rId48"/>
    <p:sldId id="364" r:id="rId49"/>
    <p:sldId id="408" r:id="rId50"/>
    <p:sldId id="410" r:id="rId51"/>
    <p:sldId id="411" r:id="rId52"/>
  </p:sldIdLst>
  <p:sldSz cx="9144000" cy="6858000" type="screen4x3"/>
  <p:notesSz cx="6805613" cy="9944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EMDAS Ninette" initials="PN" lastIdx="22" clrIdx="0">
    <p:extLst>
      <p:ext uri="{19B8F6BF-5375-455C-9EA6-DF929625EA0E}">
        <p15:presenceInfo xmlns:p15="http://schemas.microsoft.com/office/powerpoint/2012/main" userId="S-1-5-21-861567501-1417001333-682003330-5187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3300"/>
    <a:srgbClr val="9966FF"/>
    <a:srgbClr val="9900CC"/>
    <a:srgbClr val="CC0000"/>
    <a:srgbClr val="009900"/>
    <a:srgbClr val="FF6699"/>
    <a:srgbClr val="12937E"/>
    <a:srgbClr val="DB7FCE"/>
    <a:srgbClr val="EAE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429" autoAdjust="0"/>
    <p:restoredTop sz="91840" autoAdjust="0"/>
  </p:normalViewPr>
  <p:slideViewPr>
    <p:cSldViewPr snapToGrid="0" snapToObjects="1">
      <p:cViewPr varScale="1">
        <p:scale>
          <a:sx n="89" d="100"/>
          <a:sy n="89" d="100"/>
        </p:scale>
        <p:origin x="10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035104986876646E-2"/>
          <c:y val="4.9015748031496061E-2"/>
          <c:w val="0.8246486220472441"/>
          <c:h val="0.799953740157480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No. recipients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2413</c:v>
                </c:pt>
                <c:pt idx="1">
                  <c:v>2529</c:v>
                </c:pt>
                <c:pt idx="2">
                  <c:v>2737</c:v>
                </c:pt>
                <c:pt idx="3">
                  <c:v>3110</c:v>
                </c:pt>
                <c:pt idx="4">
                  <c:v>3454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No. responses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535</c:v>
                </c:pt>
                <c:pt idx="1">
                  <c:v>418</c:v>
                </c:pt>
                <c:pt idx="2">
                  <c:v>593</c:v>
                </c:pt>
                <c:pt idx="3">
                  <c:v>538</c:v>
                </c:pt>
                <c:pt idx="4">
                  <c:v>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67457240"/>
        <c:axId val="167190064"/>
      </c:barChart>
      <c:lineChart>
        <c:grouping val="standar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Response rate (%)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0.22</c:v>
                </c:pt>
                <c:pt idx="1">
                  <c:v>0.17</c:v>
                </c:pt>
                <c:pt idx="2">
                  <c:v>0.22</c:v>
                </c:pt>
                <c:pt idx="3">
                  <c:v>0.17</c:v>
                </c:pt>
                <c:pt idx="4">
                  <c:v>0.11146496815286625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191344"/>
        <c:axId val="167190448"/>
      </c:lineChart>
      <c:catAx>
        <c:axId val="167457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90064"/>
        <c:crosses val="autoZero"/>
        <c:auto val="1"/>
        <c:lblAlgn val="ctr"/>
        <c:lblOffset val="100"/>
        <c:noMultiLvlLbl val="0"/>
      </c:catAx>
      <c:valAx>
        <c:axId val="16719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457240"/>
        <c:crosses val="autoZero"/>
        <c:crossBetween val="between"/>
      </c:valAx>
      <c:valAx>
        <c:axId val="16719044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191344"/>
        <c:crosses val="max"/>
        <c:crossBetween val="between"/>
      </c:valAx>
      <c:catAx>
        <c:axId val="167191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7190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2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1320" b="1" i="0" baseline="0" dirty="0" smtClean="0">
                <a:effectLst/>
              </a:rPr>
              <a:t>All who used in last 12 months</a:t>
            </a:r>
            <a:endParaRPr lang="en-GB" sz="1320" dirty="0" smtClean="0">
              <a:effectLst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 16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frontline reception</c:v>
                </c:pt>
                <c:pt idx="1">
                  <c:v>advisory</c:v>
                </c:pt>
                <c:pt idx="2">
                  <c:v>student support</c:v>
                </c:pt>
                <c:pt idx="3">
                  <c:v>management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0.87</c:v>
                </c:pt>
                <c:pt idx="1">
                  <c:v>0.77</c:v>
                </c:pt>
                <c:pt idx="2">
                  <c:v>0.69</c:v>
                </c:pt>
                <c:pt idx="3">
                  <c:v>0.73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sat 15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frontline reception</c:v>
                </c:pt>
                <c:pt idx="1">
                  <c:v>advisory</c:v>
                </c:pt>
                <c:pt idx="2">
                  <c:v>student support</c:v>
                </c:pt>
                <c:pt idx="3">
                  <c:v>management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0.92</c:v>
                </c:pt>
                <c:pt idx="1">
                  <c:v>0.81</c:v>
                </c:pt>
                <c:pt idx="2">
                  <c:v>0.77</c:v>
                </c:pt>
                <c:pt idx="3">
                  <c:v>0.74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sat 14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frontline reception</c:v>
                </c:pt>
                <c:pt idx="1">
                  <c:v>advisory</c:v>
                </c:pt>
                <c:pt idx="2">
                  <c:v>student support</c:v>
                </c:pt>
                <c:pt idx="3">
                  <c:v>management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0.93975903614457834</c:v>
                </c:pt>
                <c:pt idx="1">
                  <c:v>0.8318965517241379</c:v>
                </c:pt>
                <c:pt idx="2">
                  <c:v>0.76433121019108285</c:v>
                </c:pt>
                <c:pt idx="3">
                  <c:v>0.78125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sat 13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frontline reception</c:v>
                </c:pt>
                <c:pt idx="1">
                  <c:v>advisory</c:v>
                </c:pt>
                <c:pt idx="2">
                  <c:v>student support</c:v>
                </c:pt>
                <c:pt idx="3">
                  <c:v>management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0.93</c:v>
                </c:pt>
                <c:pt idx="1">
                  <c:v>0.8</c:v>
                </c:pt>
                <c:pt idx="2">
                  <c:v>0.68</c:v>
                </c:pt>
                <c:pt idx="3">
                  <c:v>0.72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dissat 16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frontline reception</c:v>
                </c:pt>
                <c:pt idx="1">
                  <c:v>advisory</c:v>
                </c:pt>
                <c:pt idx="2">
                  <c:v>student support</c:v>
                </c:pt>
                <c:pt idx="3">
                  <c:v>management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0.03</c:v>
                </c:pt>
                <c:pt idx="1">
                  <c:v>0.12</c:v>
                </c:pt>
                <c:pt idx="2">
                  <c:v>0.09</c:v>
                </c:pt>
                <c:pt idx="3">
                  <c:v>0.09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dissat 15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frontline reception</c:v>
                </c:pt>
                <c:pt idx="1">
                  <c:v>advisory</c:v>
                </c:pt>
                <c:pt idx="2">
                  <c:v>student support</c:v>
                </c:pt>
                <c:pt idx="3">
                  <c:v>management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0.03</c:v>
                </c:pt>
                <c:pt idx="1">
                  <c:v>0.09</c:v>
                </c:pt>
                <c:pt idx="2">
                  <c:v>0.09</c:v>
                </c:pt>
                <c:pt idx="3">
                  <c:v>0.09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dissat 14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frontline reception</c:v>
                </c:pt>
                <c:pt idx="1">
                  <c:v>advisory</c:v>
                </c:pt>
                <c:pt idx="2">
                  <c:v>student support</c:v>
                </c:pt>
                <c:pt idx="3">
                  <c:v>management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1.0040160642570281E-2</c:v>
                </c:pt>
                <c:pt idx="1">
                  <c:v>6.6810344827586202E-2</c:v>
                </c:pt>
                <c:pt idx="2">
                  <c:v>4.4585987261146494E-2</c:v>
                </c:pt>
                <c:pt idx="3">
                  <c:v>5.8035714285714288E-2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dissat 13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frontline reception</c:v>
                </c:pt>
                <c:pt idx="1">
                  <c:v>advisory</c:v>
                </c:pt>
                <c:pt idx="2">
                  <c:v>student support</c:v>
                </c:pt>
                <c:pt idx="3">
                  <c:v>management</c:v>
                </c:pt>
              </c:strCache>
            </c:strRef>
          </c:cat>
          <c:val>
            <c:numRef>
              <c:f>Sheet1!$I$2:$I$5</c:f>
              <c:numCache>
                <c:formatCode>0%</c:formatCode>
                <c:ptCount val="4"/>
                <c:pt idx="0">
                  <c:v>0.01</c:v>
                </c:pt>
                <c:pt idx="1">
                  <c:v>7.0000000000000007E-2</c:v>
                </c:pt>
                <c:pt idx="2">
                  <c:v>0.06</c:v>
                </c:pt>
                <c:pt idx="3">
                  <c:v>0.09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630296"/>
        <c:axId val="222630688"/>
      </c:lineChart>
      <c:catAx>
        <c:axId val="222630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2630688"/>
        <c:crosses val="autoZero"/>
        <c:auto val="1"/>
        <c:lblAlgn val="ctr"/>
        <c:lblOffset val="100"/>
        <c:noMultiLvlLbl val="0"/>
      </c:catAx>
      <c:valAx>
        <c:axId val="22263068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222630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who used in last 12 months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Don’t know</c:v>
                </c:pt>
              </c:strCache>
            </c:strRef>
          </c:cat>
          <c:val>
            <c:numRef>
              <c:f>Sheet1!$B$2:$B$4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Don’t know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0.75</c:v>
                </c:pt>
                <c:pt idx="1">
                  <c:v>0.22</c:v>
                </c:pt>
                <c:pt idx="2">
                  <c:v>0.03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Don’t know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0.68</c:v>
                </c:pt>
                <c:pt idx="1">
                  <c:v>0.24</c:v>
                </c:pt>
                <c:pt idx="2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Don’t know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0.73</c:v>
                </c:pt>
                <c:pt idx="1">
                  <c:v>0.2</c:v>
                </c:pt>
                <c:pt idx="2">
                  <c:v>0.08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Don’t know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0.76</c:v>
                </c:pt>
                <c:pt idx="1">
                  <c:v>0.17</c:v>
                </c:pt>
                <c:pt idx="2">
                  <c:v>7.0000000000000007E-2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2631472"/>
        <c:axId val="222565872"/>
      </c:barChart>
      <c:catAx>
        <c:axId val="22263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2565872"/>
        <c:crosses val="autoZero"/>
        <c:auto val="1"/>
        <c:lblAlgn val="ctr"/>
        <c:lblOffset val="100"/>
        <c:noMultiLvlLbl val="0"/>
      </c:catAx>
      <c:valAx>
        <c:axId val="222565872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222631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who</a:t>
            </a:r>
            <a:r>
              <a:rPr lang="en-US" baseline="0" dirty="0" smtClean="0"/>
              <a:t> had a learning profile set up in last 12 months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9606420725187135E-2"/>
          <c:y val="0.10703030303030303"/>
          <c:w val="0.91496148050938075"/>
          <c:h val="0.73924242424242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I received all adjustments in all courses</c:v>
                </c:pt>
                <c:pt idx="1">
                  <c:v>I received all adjustments in some courses</c:v>
                </c:pt>
                <c:pt idx="2">
                  <c:v>I received some adjustments in all courses</c:v>
                </c:pt>
                <c:pt idx="3">
                  <c:v>I received some adjustments in some courses</c:v>
                </c:pt>
                <c:pt idx="4">
                  <c:v>I did not receive any adjustments</c:v>
                </c:pt>
                <c:pt idx="5">
                  <c:v>I don't know</c:v>
                </c:pt>
              </c:strCache>
            </c:strRef>
          </c:cat>
          <c:val>
            <c:numRef>
              <c:f>Sheet1!$B$2:$B$7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I received all adjustments in all courses</c:v>
                </c:pt>
                <c:pt idx="1">
                  <c:v>I received all adjustments in some courses</c:v>
                </c:pt>
                <c:pt idx="2">
                  <c:v>I received some adjustments in all courses</c:v>
                </c:pt>
                <c:pt idx="3">
                  <c:v>I received some adjustments in some courses</c:v>
                </c:pt>
                <c:pt idx="4">
                  <c:v>I did not receive any adjustments</c:v>
                </c:pt>
                <c:pt idx="5">
                  <c:v>I don't know</c:v>
                </c:pt>
              </c:strCache>
            </c:strRef>
          </c:cat>
          <c:val>
            <c:numRef>
              <c:f>Sheet1!$C$2:$C$7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I received all adjustments in all courses</c:v>
                </c:pt>
                <c:pt idx="1">
                  <c:v>I received all adjustments in some courses</c:v>
                </c:pt>
                <c:pt idx="2">
                  <c:v>I received some adjustments in all courses</c:v>
                </c:pt>
                <c:pt idx="3">
                  <c:v>I received some adjustments in some courses</c:v>
                </c:pt>
                <c:pt idx="4">
                  <c:v>I did not receive any adjustments</c:v>
                </c:pt>
                <c:pt idx="5">
                  <c:v>I don't know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0.42</c:v>
                </c:pt>
                <c:pt idx="1">
                  <c:v>0.14000000000000001</c:v>
                </c:pt>
                <c:pt idx="2">
                  <c:v>0.15</c:v>
                </c:pt>
                <c:pt idx="3">
                  <c:v>0.17</c:v>
                </c:pt>
                <c:pt idx="4">
                  <c:v>0.05</c:v>
                </c:pt>
                <c:pt idx="5">
                  <c:v>0.06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I received all adjustments in all courses</c:v>
                </c:pt>
                <c:pt idx="1">
                  <c:v>I received all adjustments in some courses</c:v>
                </c:pt>
                <c:pt idx="2">
                  <c:v>I received some adjustments in all courses</c:v>
                </c:pt>
                <c:pt idx="3">
                  <c:v>I received some adjustments in some courses</c:v>
                </c:pt>
                <c:pt idx="4">
                  <c:v>I did not receive any adjustments</c:v>
                </c:pt>
                <c:pt idx="5">
                  <c:v>I don't know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0.5</c:v>
                </c:pt>
                <c:pt idx="1">
                  <c:v>0.11</c:v>
                </c:pt>
                <c:pt idx="2">
                  <c:v>0.14000000000000001</c:v>
                </c:pt>
                <c:pt idx="3">
                  <c:v>0.12</c:v>
                </c:pt>
                <c:pt idx="4">
                  <c:v>0.04</c:v>
                </c:pt>
                <c:pt idx="5">
                  <c:v>0.08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I received all adjustments in all courses</c:v>
                </c:pt>
                <c:pt idx="1">
                  <c:v>I received all adjustments in some courses</c:v>
                </c:pt>
                <c:pt idx="2">
                  <c:v>I received some adjustments in all courses</c:v>
                </c:pt>
                <c:pt idx="3">
                  <c:v>I received some adjustments in some courses</c:v>
                </c:pt>
                <c:pt idx="4">
                  <c:v>I did not receive any adjustments</c:v>
                </c:pt>
                <c:pt idx="5">
                  <c:v>I don't know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0.47</c:v>
                </c:pt>
                <c:pt idx="1">
                  <c:v>0.13</c:v>
                </c:pt>
                <c:pt idx="2">
                  <c:v>0.18</c:v>
                </c:pt>
                <c:pt idx="3">
                  <c:v>0.12</c:v>
                </c:pt>
                <c:pt idx="4">
                  <c:v>0.04</c:v>
                </c:pt>
                <c:pt idx="5">
                  <c:v>0.06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I received all adjustments in all courses</c:v>
                </c:pt>
                <c:pt idx="1">
                  <c:v>I received all adjustments in some courses</c:v>
                </c:pt>
                <c:pt idx="2">
                  <c:v>I received some adjustments in all courses</c:v>
                </c:pt>
                <c:pt idx="3">
                  <c:v>I received some adjustments in some courses</c:v>
                </c:pt>
                <c:pt idx="4">
                  <c:v>I did not receive any adjustments</c:v>
                </c:pt>
                <c:pt idx="5">
                  <c:v>I don't know</c:v>
                </c:pt>
              </c:strCache>
            </c:strRef>
          </c:cat>
          <c:val>
            <c:numRef>
              <c:f>Sheet1!$G$2:$G$7</c:f>
              <c:numCache>
                <c:formatCode>0%</c:formatCode>
                <c:ptCount val="6"/>
                <c:pt idx="0">
                  <c:v>0.5</c:v>
                </c:pt>
                <c:pt idx="1">
                  <c:v>0.11</c:v>
                </c:pt>
                <c:pt idx="2">
                  <c:v>0.17</c:v>
                </c:pt>
                <c:pt idx="3">
                  <c:v>0.14000000000000001</c:v>
                </c:pt>
                <c:pt idx="4">
                  <c:v>0.04</c:v>
                </c:pt>
                <c:pt idx="5">
                  <c:v>0.05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2567048"/>
        <c:axId val="222567440"/>
      </c:barChart>
      <c:catAx>
        <c:axId val="222567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2567440"/>
        <c:crosses val="autoZero"/>
        <c:auto val="1"/>
        <c:lblAlgn val="ctr"/>
        <c:lblOffset val="100"/>
        <c:noMultiLvlLbl val="0"/>
      </c:catAx>
      <c:valAx>
        <c:axId val="22256744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2225670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7338173637386232E-2"/>
          <c:y val="0.1365595472440945"/>
          <c:w val="0.90449432457306478"/>
          <c:h val="0.420380659448818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Mathematics</c:v>
                </c:pt>
                <c:pt idx="1">
                  <c:v>Physics and Astronomy</c:v>
                </c:pt>
                <c:pt idx="2">
                  <c:v>Chemistry</c:v>
                </c:pt>
                <c:pt idx="3">
                  <c:v>Politics and International Relations</c:v>
                </c:pt>
                <c:pt idx="4">
                  <c:v>Biological &amp; Biomedical Sciences</c:v>
                </c:pt>
                <c:pt idx="5">
                  <c:v>Law</c:v>
                </c:pt>
                <c:pt idx="6">
                  <c:v>Medicine</c:v>
                </c:pt>
                <c:pt idx="7">
                  <c:v>Philosophy</c:v>
                </c:pt>
                <c:pt idx="8">
                  <c:v>Psychology</c:v>
                </c:pt>
                <c:pt idx="9">
                  <c:v>Veterinary Medicine</c:v>
                </c:pt>
                <c:pt idx="10">
                  <c:v>Divinity and Religious Studies</c:v>
                </c:pt>
                <c:pt idx="11">
                  <c:v>Computer Sciences (Informatics)</c:v>
                </c:pt>
                <c:pt idx="12">
                  <c:v>Geography</c:v>
                </c:pt>
                <c:pt idx="13">
                  <c:v>Education</c:v>
                </c:pt>
                <c:pt idx="14">
                  <c:v>History</c:v>
                </c:pt>
                <c:pt idx="15">
                  <c:v>Economics</c:v>
                </c:pt>
                <c:pt idx="16">
                  <c:v>Other (please specify)</c:v>
                </c:pt>
                <c:pt idx="17">
                  <c:v>Design</c:v>
                </c:pt>
                <c:pt idx="18">
                  <c:v>English and Scottish Literature</c:v>
                </c:pt>
              </c:strCache>
            </c:strRef>
          </c:cat>
          <c:val>
            <c:numRef>
              <c:f>Sheet1!$B$2:$B$20</c:f>
              <c:numCache>
                <c:formatCode>0.00</c:formatCode>
                <c:ptCount val="19"/>
                <c:pt idx="0">
                  <c:v>4.8</c:v>
                </c:pt>
                <c:pt idx="1">
                  <c:v>4.5999999999999996</c:v>
                </c:pt>
                <c:pt idx="2">
                  <c:v>4.5</c:v>
                </c:pt>
                <c:pt idx="3">
                  <c:v>4.333333333333333</c:v>
                </c:pt>
                <c:pt idx="4">
                  <c:v>4.2222222222222223</c:v>
                </c:pt>
                <c:pt idx="5">
                  <c:v>4.2222222222222223</c:v>
                </c:pt>
                <c:pt idx="6">
                  <c:v>4.166666666666667</c:v>
                </c:pt>
                <c:pt idx="7">
                  <c:v>4.166666666666667</c:v>
                </c:pt>
                <c:pt idx="8">
                  <c:v>4.166666666666667</c:v>
                </c:pt>
                <c:pt idx="9">
                  <c:v>4.1111111111111107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3.6153846153846154</c:v>
                </c:pt>
                <c:pt idx="14">
                  <c:v>3.6</c:v>
                </c:pt>
                <c:pt idx="15">
                  <c:v>3.6</c:v>
                </c:pt>
                <c:pt idx="16">
                  <c:v>3.5555555555555554</c:v>
                </c:pt>
                <c:pt idx="17">
                  <c:v>3.2</c:v>
                </c:pt>
                <c:pt idx="18">
                  <c:v>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568224"/>
        <c:axId val="222568616"/>
      </c:lineChart>
      <c:catAx>
        <c:axId val="22256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2568616"/>
        <c:crosses val="autoZero"/>
        <c:auto val="1"/>
        <c:lblAlgn val="ctr"/>
        <c:lblOffset val="100"/>
        <c:noMultiLvlLbl val="0"/>
      </c:catAx>
      <c:valAx>
        <c:axId val="222568616"/>
        <c:scaling>
          <c:orientation val="minMax"/>
          <c:max val="5"/>
          <c:min val="1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22568224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0.26946138226228217"/>
          <c:y val="0.88976279527559043"/>
          <c:w val="0.1128759879041094"/>
          <c:h val="6.023720472440945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who have used SDS but not in last 12 months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8063210848643918E-2"/>
          <c:y val="0.10703030303030303"/>
          <c:w val="0.93135620200252744"/>
          <c:h val="0.62424242424242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I did not believe that I required support from the Student Disability Service</c:v>
                </c:pt>
                <c:pt idx="1">
                  <c:v>I was not sure what support was available</c:v>
                </c:pt>
                <c:pt idx="2">
                  <c:v>No-one in my School advised me to contact the Student Disability Service</c:v>
                </c:pt>
                <c:pt idx="3">
                  <c:v>I prefer to arrange my own support.</c:v>
                </c:pt>
                <c:pt idx="4">
                  <c:v>I was not aware of the existence of the Student Disability Service</c:v>
                </c:pt>
                <c:pt idx="5">
                  <c:v>I thought the Student Disability Service would contact me</c:v>
                </c:pt>
                <c:pt idx="6">
                  <c:v>Other (please specify)</c:v>
                </c:pt>
              </c:strCache>
            </c:strRef>
          </c:cat>
          <c:val>
            <c:numRef>
              <c:f>Sheet1!$B$2:$B$8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I did not believe that I required support from the Student Disability Service</c:v>
                </c:pt>
                <c:pt idx="1">
                  <c:v>I was not sure what support was available</c:v>
                </c:pt>
                <c:pt idx="2">
                  <c:v>No-one in my School advised me to contact the Student Disability Service</c:v>
                </c:pt>
                <c:pt idx="3">
                  <c:v>I prefer to arrange my own support.</c:v>
                </c:pt>
                <c:pt idx="4">
                  <c:v>I was not aware of the existence of the Student Disability Service</c:v>
                </c:pt>
                <c:pt idx="5">
                  <c:v>I thought the Student Disability Service would contact me</c:v>
                </c:pt>
                <c:pt idx="6">
                  <c:v>Other (please specify)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0.48</c:v>
                </c:pt>
                <c:pt idx="1">
                  <c:v>0.24</c:v>
                </c:pt>
                <c:pt idx="2">
                  <c:v>0.14000000000000001</c:v>
                </c:pt>
                <c:pt idx="3">
                  <c:v>7.0000000000000007E-2</c:v>
                </c:pt>
                <c:pt idx="4">
                  <c:v>0.02</c:v>
                </c:pt>
                <c:pt idx="5">
                  <c:v>0.1</c:v>
                </c:pt>
                <c:pt idx="6">
                  <c:v>0.28999999999999998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I did not believe that I required support from the Student Disability Service</c:v>
                </c:pt>
                <c:pt idx="1">
                  <c:v>I was not sure what support was available</c:v>
                </c:pt>
                <c:pt idx="2">
                  <c:v>No-one in my School advised me to contact the Student Disability Service</c:v>
                </c:pt>
                <c:pt idx="3">
                  <c:v>I prefer to arrange my own support.</c:v>
                </c:pt>
                <c:pt idx="4">
                  <c:v>I was not aware of the existence of the Student Disability Service</c:v>
                </c:pt>
                <c:pt idx="5">
                  <c:v>I thought the Student Disability Service would contact me</c:v>
                </c:pt>
                <c:pt idx="6">
                  <c:v>Other (please specify)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0.47</c:v>
                </c:pt>
                <c:pt idx="1">
                  <c:v>0.18</c:v>
                </c:pt>
                <c:pt idx="2">
                  <c:v>0.15</c:v>
                </c:pt>
                <c:pt idx="3">
                  <c:v>0.15</c:v>
                </c:pt>
                <c:pt idx="4">
                  <c:v>0</c:v>
                </c:pt>
                <c:pt idx="5">
                  <c:v>7.0000000000000007E-2</c:v>
                </c:pt>
                <c:pt idx="6">
                  <c:v>0.34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I did not believe that I required support from the Student Disability Service</c:v>
                </c:pt>
                <c:pt idx="1">
                  <c:v>I was not sure what support was available</c:v>
                </c:pt>
                <c:pt idx="2">
                  <c:v>No-one in my School advised me to contact the Student Disability Service</c:v>
                </c:pt>
                <c:pt idx="3">
                  <c:v>I prefer to arrange my own support.</c:v>
                </c:pt>
                <c:pt idx="4">
                  <c:v>I was not aware of the existence of the Student Disability Service</c:v>
                </c:pt>
                <c:pt idx="5">
                  <c:v>I thought the Student Disability Service would contact me</c:v>
                </c:pt>
                <c:pt idx="6">
                  <c:v>Other (please specify)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0.47</c:v>
                </c:pt>
                <c:pt idx="1">
                  <c:v>0.11</c:v>
                </c:pt>
                <c:pt idx="2">
                  <c:v>7.0000000000000007E-2</c:v>
                </c:pt>
                <c:pt idx="3">
                  <c:v>0.04</c:v>
                </c:pt>
                <c:pt idx="4">
                  <c:v>0</c:v>
                </c:pt>
                <c:pt idx="5">
                  <c:v>0.16</c:v>
                </c:pt>
                <c:pt idx="6">
                  <c:v>0.37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I did not believe that I required support from the Student Disability Service</c:v>
                </c:pt>
                <c:pt idx="1">
                  <c:v>I was not sure what support was available</c:v>
                </c:pt>
                <c:pt idx="2">
                  <c:v>No-one in my School advised me to contact the Student Disability Service</c:v>
                </c:pt>
                <c:pt idx="3">
                  <c:v>I prefer to arrange my own support.</c:v>
                </c:pt>
                <c:pt idx="4">
                  <c:v>I was not aware of the existence of the Student Disability Service</c:v>
                </c:pt>
                <c:pt idx="5">
                  <c:v>I thought the Student Disability Service would contact me</c:v>
                </c:pt>
                <c:pt idx="6">
                  <c:v>Other (please specify)</c:v>
                </c:pt>
              </c:strCache>
            </c:strRef>
          </c:cat>
          <c:val>
            <c:numRef>
              <c:f>Sheet1!$F$2:$F$8</c:f>
              <c:numCache>
                <c:formatCode>0%</c:formatCode>
                <c:ptCount val="7"/>
                <c:pt idx="0">
                  <c:v>0.4</c:v>
                </c:pt>
                <c:pt idx="1">
                  <c:v>0.21</c:v>
                </c:pt>
                <c:pt idx="2">
                  <c:v>0.15</c:v>
                </c:pt>
                <c:pt idx="3">
                  <c:v>0.06</c:v>
                </c:pt>
                <c:pt idx="4">
                  <c:v>0.04</c:v>
                </c:pt>
                <c:pt idx="5">
                  <c:v>0.15</c:v>
                </c:pt>
                <c:pt idx="6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899336"/>
        <c:axId val="166899728"/>
      </c:barChart>
      <c:catAx>
        <c:axId val="166899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6899728"/>
        <c:crosses val="autoZero"/>
        <c:auto val="1"/>
        <c:lblAlgn val="ctr"/>
        <c:lblOffset val="100"/>
        <c:noMultiLvlLbl val="0"/>
      </c:catAx>
      <c:valAx>
        <c:axId val="16689972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166899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349737532808397"/>
          <c:y val="0.13282724886661904"/>
          <c:w val="0.26326625838436862"/>
          <c:h val="5.5051539012168929E-2"/>
        </c:manualLayout>
      </c:layout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6900512"/>
        <c:axId val="166900904"/>
      </c:barChart>
      <c:catAx>
        <c:axId val="16690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00904"/>
        <c:crosses val="autoZero"/>
        <c:auto val="1"/>
        <c:lblAlgn val="ctr"/>
        <c:lblOffset val="100"/>
        <c:noMultiLvlLbl val="0"/>
      </c:catAx>
      <c:valAx>
        <c:axId val="16690090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90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40000"/>
      </a:schemeClr>
    </a:solidFill>
    <a:ln w="9525" cap="flat" cmpd="sng" algn="ctr">
      <a:noFill/>
      <a:prstDash val="solid"/>
    </a:ln>
    <a:effectLst/>
  </c:spPr>
  <c:txPr>
    <a:bodyPr/>
    <a:lstStyle/>
    <a:p>
      <a:pPr>
        <a:defRPr sz="1100" baseline="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452099737532829E-2"/>
          <c:y val="2.7272727272727271E-2"/>
          <c:w val="0.86494604841061529"/>
          <c:h val="0.773536575961970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Much more positive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2014 - unaware</c:v>
                </c:pt>
                <c:pt idx="1">
                  <c:v>2015 - unaware</c:v>
                </c:pt>
                <c:pt idx="2">
                  <c:v>2016 - unaware</c:v>
                </c:pt>
                <c:pt idx="4">
                  <c:v>2014 -aware</c:v>
                </c:pt>
                <c:pt idx="5">
                  <c:v>2015 -aware</c:v>
                </c:pt>
                <c:pt idx="6">
                  <c:v>2016 - aware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</c:v>
                </c:pt>
                <c:pt idx="1">
                  <c:v>0.14000000000000001</c:v>
                </c:pt>
                <c:pt idx="2">
                  <c:v>0.11</c:v>
                </c:pt>
                <c:pt idx="4">
                  <c:v>0.27</c:v>
                </c:pt>
                <c:pt idx="5">
                  <c:v>0.28000000000000003</c:v>
                </c:pt>
                <c:pt idx="6">
                  <c:v>0.24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Slightly more positive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2014 - unaware</c:v>
                </c:pt>
                <c:pt idx="1">
                  <c:v>2015 - unaware</c:v>
                </c:pt>
                <c:pt idx="2">
                  <c:v>2016 - unaware</c:v>
                </c:pt>
                <c:pt idx="4">
                  <c:v>2014 -aware</c:v>
                </c:pt>
                <c:pt idx="5">
                  <c:v>2015 -aware</c:v>
                </c:pt>
                <c:pt idx="6">
                  <c:v>2016 - aware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0.27</c:v>
                </c:pt>
                <c:pt idx="1">
                  <c:v>0.3</c:v>
                </c:pt>
                <c:pt idx="2">
                  <c:v>0.26</c:v>
                </c:pt>
                <c:pt idx="4">
                  <c:v>0.32</c:v>
                </c:pt>
                <c:pt idx="5">
                  <c:v>0.31</c:v>
                </c:pt>
                <c:pt idx="6">
                  <c:v>0.28999999999999998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nor</c:v>
                </c:pt>
              </c:strCache>
            </c:strRef>
          </c:tx>
          <c:spPr>
            <a:solidFill>
              <a:srgbClr val="EAEA8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2014 - unaware</c:v>
                </c:pt>
                <c:pt idx="1">
                  <c:v>2015 - unaware</c:v>
                </c:pt>
                <c:pt idx="2">
                  <c:v>2016 - unaware</c:v>
                </c:pt>
                <c:pt idx="4">
                  <c:v>2014 -aware</c:v>
                </c:pt>
                <c:pt idx="5">
                  <c:v>2015 -aware</c:v>
                </c:pt>
                <c:pt idx="6">
                  <c:v>2016 - aware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0.62</c:v>
                </c:pt>
                <c:pt idx="1">
                  <c:v>0.53</c:v>
                </c:pt>
                <c:pt idx="2">
                  <c:v>0.63</c:v>
                </c:pt>
                <c:pt idx="4">
                  <c:v>0.38</c:v>
                </c:pt>
                <c:pt idx="5">
                  <c:v>0.38</c:v>
                </c:pt>
                <c:pt idx="6">
                  <c:v>0.41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Slightly more negative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1728395061727264E-3"/>
                  <c:y val="-5.7607083403263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86419753086419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2014 - unaware</c:v>
                </c:pt>
                <c:pt idx="1">
                  <c:v>2015 - unaware</c:v>
                </c:pt>
                <c:pt idx="2">
                  <c:v>2016 - unaware</c:v>
                </c:pt>
                <c:pt idx="4">
                  <c:v>2014 -aware</c:v>
                </c:pt>
                <c:pt idx="5">
                  <c:v>2015 -aware</c:v>
                </c:pt>
                <c:pt idx="6">
                  <c:v>2016 - aware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</c:v>
                </c:pt>
                <c:pt idx="1">
                  <c:v>0.02</c:v>
                </c:pt>
                <c:pt idx="2">
                  <c:v>0</c:v>
                </c:pt>
                <c:pt idx="4">
                  <c:v>0.03</c:v>
                </c:pt>
                <c:pt idx="5">
                  <c:v>0.02</c:v>
                </c:pt>
                <c:pt idx="6">
                  <c:v>0.04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Much more negative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432098765432098E-2"/>
                  <c:y val="2.39908554425085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32098765432098E-2"/>
                  <c:y val="-5.7607083403263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888888888888888E-2"/>
                  <c:y val="-2.88035417016315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60493827160493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60493827160493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2014 - unaware</c:v>
                </c:pt>
                <c:pt idx="1">
                  <c:v>2015 - unaware</c:v>
                </c:pt>
                <c:pt idx="2">
                  <c:v>2016 - unaware</c:v>
                </c:pt>
                <c:pt idx="4">
                  <c:v>2014 -aware</c:v>
                </c:pt>
                <c:pt idx="5">
                  <c:v>2015 -aware</c:v>
                </c:pt>
                <c:pt idx="6">
                  <c:v>2016 - aware</c:v>
                </c:pt>
              </c:strCache>
            </c:strRef>
          </c:cat>
          <c:val>
            <c:numRef>
              <c:f>Sheet1!$F$2:$F$8</c:f>
              <c:numCache>
                <c:formatCode>0%</c:formatCode>
                <c:ptCount val="7"/>
                <c:pt idx="0">
                  <c:v>0.01</c:v>
                </c:pt>
                <c:pt idx="1">
                  <c:v>0.02</c:v>
                </c:pt>
                <c:pt idx="2">
                  <c:v>0.01</c:v>
                </c:pt>
                <c:pt idx="4">
                  <c:v>0.01</c:v>
                </c:pt>
                <c:pt idx="5">
                  <c:v>0.02</c:v>
                </c:pt>
                <c:pt idx="6">
                  <c:v>0.02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6901688"/>
        <c:axId val="166902080"/>
      </c:barChart>
      <c:catAx>
        <c:axId val="166901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6902080"/>
        <c:crosses val="autoZero"/>
        <c:auto val="1"/>
        <c:lblAlgn val="ctr"/>
        <c:lblOffset val="100"/>
        <c:noMultiLvlLbl val="0"/>
      </c:catAx>
      <c:valAx>
        <c:axId val="166902080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166901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who have ever used SDS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complaints made</c:v>
                </c:pt>
              </c:strCache>
            </c:strRef>
          </c:cat>
          <c:val>
            <c:numRef>
              <c:f>Sheet1!$B$2:$B$4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complaints made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0.06</c:v>
                </c:pt>
                <c:pt idx="1">
                  <c:v>7.0000000000000007E-2</c:v>
                </c:pt>
                <c:pt idx="2">
                  <c:v>0.87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complaints made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0.06</c:v>
                </c:pt>
                <c:pt idx="1">
                  <c:v>0.05</c:v>
                </c:pt>
                <c:pt idx="2">
                  <c:v>0.89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complaints made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0.08</c:v>
                </c:pt>
                <c:pt idx="1">
                  <c:v>0.06</c:v>
                </c:pt>
                <c:pt idx="2">
                  <c:v>0.86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complaints made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0.08</c:v>
                </c:pt>
                <c:pt idx="2">
                  <c:v>0.84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6902864"/>
        <c:axId val="223505672"/>
      </c:barChart>
      <c:catAx>
        <c:axId val="16690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3505672"/>
        <c:crosses val="autoZero"/>
        <c:auto val="1"/>
        <c:lblAlgn val="ctr"/>
        <c:lblOffset val="100"/>
        <c:noMultiLvlLbl val="0"/>
      </c:catAx>
      <c:valAx>
        <c:axId val="223505672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166902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who have used the SDS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sat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0.41</c:v>
                </c:pt>
                <c:pt idx="1">
                  <c:v>0.46</c:v>
                </c:pt>
                <c:pt idx="2">
                  <c:v>0.45</c:v>
                </c:pt>
                <c:pt idx="3">
                  <c:v>0.39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0.41</c:v>
                </c:pt>
                <c:pt idx="1">
                  <c:v>0.36</c:v>
                </c:pt>
                <c:pt idx="2">
                  <c:v>0.37</c:v>
                </c:pt>
                <c:pt idx="3">
                  <c:v>0.38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EAEA8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Sheet1!$D$2:$D$5</c:f>
              <c:numCache>
                <c:formatCode>0%</c:formatCode>
                <c:ptCount val="4"/>
                <c:pt idx="0">
                  <c:v>0.12</c:v>
                </c:pt>
                <c:pt idx="1">
                  <c:v>0.11</c:v>
                </c:pt>
                <c:pt idx="2">
                  <c:v>0.09</c:v>
                </c:pt>
                <c:pt idx="3">
                  <c:v>0.12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Dissat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0.03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0.08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dissat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4.8484848484848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Sheet1!$F$2:$F$5</c:f>
              <c:numCache>
                <c:formatCode>0%</c:formatCode>
                <c:ptCount val="4"/>
                <c:pt idx="0">
                  <c:v>0.03</c:v>
                </c:pt>
                <c:pt idx="1">
                  <c:v>0.02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3506456"/>
        <c:axId val="223506848"/>
      </c:barChart>
      <c:catAx>
        <c:axId val="223506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3506848"/>
        <c:crosses val="autoZero"/>
        <c:auto val="1"/>
        <c:lblAlgn val="ctr"/>
        <c:lblOffset val="100"/>
        <c:noMultiLvlLbl val="0"/>
      </c:catAx>
      <c:valAx>
        <c:axId val="223506848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223506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who have used the SDS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7044692330125402E-2"/>
          <c:y val="0.10659102839417801"/>
          <c:w val="0.89889666569456594"/>
          <c:h val="0.7431150083512287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strongly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0.43</c:v>
                </c:pt>
                <c:pt idx="1">
                  <c:v>0.4</c:v>
                </c:pt>
                <c:pt idx="2">
                  <c:v>0.41</c:v>
                </c:pt>
                <c:pt idx="3">
                  <c:v>0.46</c:v>
                </c:pt>
                <c:pt idx="4">
                  <c:v>0.42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0.36</c:v>
                </c:pt>
                <c:pt idx="1">
                  <c:v>0.4</c:v>
                </c:pt>
                <c:pt idx="2">
                  <c:v>0.41</c:v>
                </c:pt>
                <c:pt idx="3">
                  <c:v>0.35</c:v>
                </c:pt>
                <c:pt idx="4">
                  <c:v>0.33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EAEA8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0.16</c:v>
                </c:pt>
                <c:pt idx="1">
                  <c:v>0.12</c:v>
                </c:pt>
                <c:pt idx="2">
                  <c:v>0.12</c:v>
                </c:pt>
                <c:pt idx="3">
                  <c:v>0.11</c:v>
                </c:pt>
                <c:pt idx="4">
                  <c:v>0.18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Sheet1!$E$2:$E$6</c:f>
              <c:numCache>
                <c:formatCode>0%</c:formatCode>
                <c:ptCount val="5"/>
                <c:pt idx="0">
                  <c:v>0.03</c:v>
                </c:pt>
                <c:pt idx="1">
                  <c:v>0.05</c:v>
                </c:pt>
                <c:pt idx="2">
                  <c:v>0.03</c:v>
                </c:pt>
                <c:pt idx="3">
                  <c:v>0.05</c:v>
                </c:pt>
                <c:pt idx="4">
                  <c:v>0.04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Disagree Strongly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1728395061728392E-3"/>
                  <c:y val="4.84848484848484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Sheet1!$F$2:$F$6</c:f>
              <c:numCache>
                <c:formatCode>0%</c:formatCode>
                <c:ptCount val="5"/>
                <c:pt idx="0">
                  <c:v>0.02</c:v>
                </c:pt>
                <c:pt idx="1">
                  <c:v>0.03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3507632"/>
        <c:axId val="223508024"/>
      </c:barChart>
      <c:catAx>
        <c:axId val="223507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3508024"/>
        <c:crosses val="autoZero"/>
        <c:auto val="1"/>
        <c:lblAlgn val="ctr"/>
        <c:lblOffset val="100"/>
        <c:noMultiLvlLbl val="0"/>
      </c:catAx>
      <c:valAx>
        <c:axId val="223508024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2235076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Prompted awareness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21281714785656"/>
          <c:y val="0.11568193748508711"/>
          <c:w val="0.55355570137066201"/>
          <c:h val="0.743115008351228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Sheet1!$B$2:$B$12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Quite 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Sheet1!$C$2:$C$12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Sheet1!$D$2:$D$12</c:f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Quite dissatisfied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Sheet1!$E$2:$E$12</c:f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Sheet1!$F$2:$F$12</c:f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Used in last 12 months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Sheet1!$G$2:$G$12</c:f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Sheet1!$H$2:$H$12</c:f>
              <c:numCache>
                <c:formatCode>0%</c:formatCode>
                <c:ptCount val="10"/>
                <c:pt idx="0">
                  <c:v>0.11</c:v>
                </c:pt>
                <c:pt idx="1">
                  <c:v>0.1</c:v>
                </c:pt>
                <c:pt idx="2">
                  <c:v>0.32</c:v>
                </c:pt>
                <c:pt idx="3">
                  <c:v>0.38</c:v>
                </c:pt>
                <c:pt idx="4">
                  <c:v>0.38</c:v>
                </c:pt>
                <c:pt idx="5">
                  <c:v>0.3</c:v>
                </c:pt>
                <c:pt idx="6">
                  <c:v>0.54</c:v>
                </c:pt>
                <c:pt idx="7">
                  <c:v>0.63</c:v>
                </c:pt>
                <c:pt idx="8">
                  <c:v>0.76</c:v>
                </c:pt>
                <c:pt idx="9">
                  <c:v>0.92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Sheet1!$A$2:$A$12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Sheet1!$I$2:$I$12</c:f>
              <c:numCache>
                <c:formatCode>0%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0.31</c:v>
                </c:pt>
                <c:pt idx="3">
                  <c:v>0.38</c:v>
                </c:pt>
                <c:pt idx="4">
                  <c:v>0.38</c:v>
                </c:pt>
                <c:pt idx="5">
                  <c:v>0.34</c:v>
                </c:pt>
                <c:pt idx="6">
                  <c:v>0.51</c:v>
                </c:pt>
                <c:pt idx="7">
                  <c:v>0.64</c:v>
                </c:pt>
                <c:pt idx="8">
                  <c:v>0.74</c:v>
                </c:pt>
                <c:pt idx="9">
                  <c:v>0.91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Sheet1!$J$2:$J$12</c:f>
              <c:numCache>
                <c:formatCode>0%</c:formatCode>
                <c:ptCount val="10"/>
                <c:pt idx="0">
                  <c:v>7.0000000000000007E-2</c:v>
                </c:pt>
                <c:pt idx="1">
                  <c:v>0.1</c:v>
                </c:pt>
                <c:pt idx="2">
                  <c:v>0.31</c:v>
                </c:pt>
                <c:pt idx="3">
                  <c:v>0.35</c:v>
                </c:pt>
                <c:pt idx="4">
                  <c:v>0.37</c:v>
                </c:pt>
                <c:pt idx="5">
                  <c:v>0.39</c:v>
                </c:pt>
                <c:pt idx="6">
                  <c:v>0.49</c:v>
                </c:pt>
                <c:pt idx="7">
                  <c:v>0.59</c:v>
                </c:pt>
                <c:pt idx="8">
                  <c:v>0.7</c:v>
                </c:pt>
                <c:pt idx="9">
                  <c:v>0.89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Sheet1!$K$2:$K$12</c:f>
              <c:numCache>
                <c:formatCode>0%</c:formatCode>
                <c:ptCount val="10"/>
                <c:pt idx="0">
                  <c:v>0.1</c:v>
                </c:pt>
                <c:pt idx="1">
                  <c:v>0.12</c:v>
                </c:pt>
                <c:pt idx="2">
                  <c:v>0.41</c:v>
                </c:pt>
                <c:pt idx="3">
                  <c:v>0.44</c:v>
                </c:pt>
                <c:pt idx="4">
                  <c:v>0.43</c:v>
                </c:pt>
                <c:pt idx="5">
                  <c:v>0.38</c:v>
                </c:pt>
                <c:pt idx="6">
                  <c:v>0.6</c:v>
                </c:pt>
                <c:pt idx="7">
                  <c:v>0.69</c:v>
                </c:pt>
                <c:pt idx="8">
                  <c:v>0.76</c:v>
                </c:pt>
                <c:pt idx="9">
                  <c:v>0.91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7415280"/>
        <c:axId val="166696960"/>
      </c:barChart>
      <c:catAx>
        <c:axId val="1674152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96960"/>
        <c:crosses val="autoZero"/>
        <c:auto val="1"/>
        <c:lblAlgn val="ctr"/>
        <c:lblOffset val="100"/>
        <c:noMultiLvlLbl val="0"/>
      </c:catAx>
      <c:valAx>
        <c:axId val="166696960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41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40000"/>
      </a:schemeClr>
    </a:solidFill>
    <a:ln w="9525" cap="flat" cmpd="sng" algn="ctr">
      <a:noFill/>
      <a:prstDash val="solid"/>
    </a:ln>
    <a:effectLst/>
  </c:spPr>
  <c:txPr>
    <a:bodyPr/>
    <a:lstStyle/>
    <a:p>
      <a:pPr>
        <a:defRPr sz="1100" baseline="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who have used SDS &gt;2%</a:t>
            </a:r>
            <a:endParaRPr lang="en-US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Sheet1!$A$2:$A$16</c:f>
              <c:strCache>
                <c:ptCount val="15"/>
                <c:pt idx="0">
                  <c:v>Medicine</c:v>
                </c:pt>
                <c:pt idx="1">
                  <c:v>Art</c:v>
                </c:pt>
                <c:pt idx="2">
                  <c:v>Engineering</c:v>
                </c:pt>
                <c:pt idx="3">
                  <c:v>Physics and Astronomy</c:v>
                </c:pt>
                <c:pt idx="4">
                  <c:v>Business Studies</c:v>
                </c:pt>
                <c:pt idx="5">
                  <c:v>Geography</c:v>
                </c:pt>
                <c:pt idx="6">
                  <c:v>Law</c:v>
                </c:pt>
                <c:pt idx="7">
                  <c:v>Politics and International Relations</c:v>
                </c:pt>
                <c:pt idx="8">
                  <c:v>Divinity and Religious Studies</c:v>
                </c:pt>
                <c:pt idx="9">
                  <c:v>Psychology</c:v>
                </c:pt>
                <c:pt idx="10">
                  <c:v>Veterinary Medicine</c:v>
                </c:pt>
                <c:pt idx="11">
                  <c:v>Biological &amp; Biomedical Sciences</c:v>
                </c:pt>
                <c:pt idx="12">
                  <c:v>History</c:v>
                </c:pt>
                <c:pt idx="13">
                  <c:v>Education</c:v>
                </c:pt>
                <c:pt idx="14">
                  <c:v>English and Scottish Literature</c:v>
                </c:pt>
              </c:strCache>
            </c:strRef>
          </c:cat>
          <c:val>
            <c:numRef>
              <c:f>Sheet1!$B$2:$B$16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Sheet1!$A$2:$A$16</c:f>
              <c:strCache>
                <c:ptCount val="15"/>
                <c:pt idx="0">
                  <c:v>Medicine</c:v>
                </c:pt>
                <c:pt idx="1">
                  <c:v>Art</c:v>
                </c:pt>
                <c:pt idx="2">
                  <c:v>Engineering</c:v>
                </c:pt>
                <c:pt idx="3">
                  <c:v>Physics and Astronomy</c:v>
                </c:pt>
                <c:pt idx="4">
                  <c:v>Business Studies</c:v>
                </c:pt>
                <c:pt idx="5">
                  <c:v>Geography</c:v>
                </c:pt>
                <c:pt idx="6">
                  <c:v>Law</c:v>
                </c:pt>
                <c:pt idx="7">
                  <c:v>Politics and International Relations</c:v>
                </c:pt>
                <c:pt idx="8">
                  <c:v>Divinity and Religious Studies</c:v>
                </c:pt>
                <c:pt idx="9">
                  <c:v>Psychology</c:v>
                </c:pt>
                <c:pt idx="10">
                  <c:v>Veterinary Medicine</c:v>
                </c:pt>
                <c:pt idx="11">
                  <c:v>Biological &amp; Biomedical Sciences</c:v>
                </c:pt>
                <c:pt idx="12">
                  <c:v>History</c:v>
                </c:pt>
                <c:pt idx="13">
                  <c:v>Education</c:v>
                </c:pt>
                <c:pt idx="14">
                  <c:v>English and Scottish Literature</c:v>
                </c:pt>
              </c:strCache>
            </c:strRef>
          </c:cat>
          <c:val>
            <c:numRef>
              <c:f>Sheet1!$C$2:$C$16</c:f>
              <c:numCache>
                <c:formatCode>0%</c:formatCode>
                <c:ptCount val="15"/>
                <c:pt idx="0">
                  <c:v>0.03</c:v>
                </c:pt>
                <c:pt idx="1">
                  <c:v>0.04</c:v>
                </c:pt>
                <c:pt idx="2">
                  <c:v>0.05</c:v>
                </c:pt>
                <c:pt idx="3">
                  <c:v>0.02</c:v>
                </c:pt>
                <c:pt idx="4">
                  <c:v>0.02</c:v>
                </c:pt>
                <c:pt idx="5">
                  <c:v>0.04</c:v>
                </c:pt>
                <c:pt idx="6">
                  <c:v>0.04</c:v>
                </c:pt>
                <c:pt idx="7">
                  <c:v>0.03</c:v>
                </c:pt>
                <c:pt idx="8">
                  <c:v>0.01</c:v>
                </c:pt>
                <c:pt idx="9">
                  <c:v>0.03</c:v>
                </c:pt>
                <c:pt idx="10">
                  <c:v>0.03</c:v>
                </c:pt>
                <c:pt idx="11">
                  <c:v>0.05</c:v>
                </c:pt>
                <c:pt idx="12">
                  <c:v>7.0000000000000007E-2</c:v>
                </c:pt>
                <c:pt idx="13">
                  <c:v>0.06</c:v>
                </c:pt>
                <c:pt idx="14">
                  <c:v>0.03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Sheet1!$A$2:$A$16</c:f>
              <c:strCache>
                <c:ptCount val="15"/>
                <c:pt idx="0">
                  <c:v>Medicine</c:v>
                </c:pt>
                <c:pt idx="1">
                  <c:v>Art</c:v>
                </c:pt>
                <c:pt idx="2">
                  <c:v>Engineering</c:v>
                </c:pt>
                <c:pt idx="3">
                  <c:v>Physics and Astronomy</c:v>
                </c:pt>
                <c:pt idx="4">
                  <c:v>Business Studies</c:v>
                </c:pt>
                <c:pt idx="5">
                  <c:v>Geography</c:v>
                </c:pt>
                <c:pt idx="6">
                  <c:v>Law</c:v>
                </c:pt>
                <c:pt idx="7">
                  <c:v>Politics and International Relations</c:v>
                </c:pt>
                <c:pt idx="8">
                  <c:v>Divinity and Religious Studies</c:v>
                </c:pt>
                <c:pt idx="9">
                  <c:v>Psychology</c:v>
                </c:pt>
                <c:pt idx="10">
                  <c:v>Veterinary Medicine</c:v>
                </c:pt>
                <c:pt idx="11">
                  <c:v>Biological &amp; Biomedical Sciences</c:v>
                </c:pt>
                <c:pt idx="12">
                  <c:v>History</c:v>
                </c:pt>
                <c:pt idx="13">
                  <c:v>Education</c:v>
                </c:pt>
                <c:pt idx="14">
                  <c:v>English and Scottish Literature</c:v>
                </c:pt>
              </c:strCache>
            </c:strRef>
          </c:cat>
          <c:val>
            <c:numRef>
              <c:f>Sheet1!$D$2:$D$16</c:f>
              <c:numCache>
                <c:formatCode>0%</c:formatCode>
                <c:ptCount val="15"/>
                <c:pt idx="0">
                  <c:v>0.03</c:v>
                </c:pt>
                <c:pt idx="1">
                  <c:v>0.03</c:v>
                </c:pt>
                <c:pt idx="2">
                  <c:v>0.04</c:v>
                </c:pt>
                <c:pt idx="3">
                  <c:v>0.03</c:v>
                </c:pt>
                <c:pt idx="4">
                  <c:v>0.03</c:v>
                </c:pt>
                <c:pt idx="9">
                  <c:v>0.04</c:v>
                </c:pt>
                <c:pt idx="10">
                  <c:v>0.04</c:v>
                </c:pt>
                <c:pt idx="11">
                  <c:v>0.05</c:v>
                </c:pt>
                <c:pt idx="12">
                  <c:v>7.0000000000000007E-2</c:v>
                </c:pt>
                <c:pt idx="13">
                  <c:v>0.08</c:v>
                </c:pt>
                <c:pt idx="14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Sheet1!$A$2:$A$16</c:f>
              <c:strCache>
                <c:ptCount val="15"/>
                <c:pt idx="0">
                  <c:v>Medicine</c:v>
                </c:pt>
                <c:pt idx="1">
                  <c:v>Art</c:v>
                </c:pt>
                <c:pt idx="2">
                  <c:v>Engineering</c:v>
                </c:pt>
                <c:pt idx="3">
                  <c:v>Physics and Astronomy</c:v>
                </c:pt>
                <c:pt idx="4">
                  <c:v>Business Studies</c:v>
                </c:pt>
                <c:pt idx="5">
                  <c:v>Geography</c:v>
                </c:pt>
                <c:pt idx="6">
                  <c:v>Law</c:v>
                </c:pt>
                <c:pt idx="7">
                  <c:v>Politics and International Relations</c:v>
                </c:pt>
                <c:pt idx="8">
                  <c:v>Divinity and Religious Studies</c:v>
                </c:pt>
                <c:pt idx="9">
                  <c:v>Psychology</c:v>
                </c:pt>
                <c:pt idx="10">
                  <c:v>Veterinary Medicine</c:v>
                </c:pt>
                <c:pt idx="11">
                  <c:v>Biological &amp; Biomedical Sciences</c:v>
                </c:pt>
                <c:pt idx="12">
                  <c:v>History</c:v>
                </c:pt>
                <c:pt idx="13">
                  <c:v>Education</c:v>
                </c:pt>
                <c:pt idx="14">
                  <c:v>English and Scottish Literature</c:v>
                </c:pt>
              </c:strCache>
            </c:strRef>
          </c:cat>
          <c:val>
            <c:numRef>
              <c:f>Sheet1!$E$2:$E$16</c:f>
              <c:numCache>
                <c:formatCode>0%</c:formatCode>
                <c:ptCount val="15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  <c:pt idx="3">
                  <c:v>0.03</c:v>
                </c:pt>
                <c:pt idx="4">
                  <c:v>0.03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0.03</c:v>
                </c:pt>
                <c:pt idx="9">
                  <c:v>0.04</c:v>
                </c:pt>
                <c:pt idx="10">
                  <c:v>0.06</c:v>
                </c:pt>
                <c:pt idx="11">
                  <c:v>0.06</c:v>
                </c:pt>
                <c:pt idx="12">
                  <c:v>0.06</c:v>
                </c:pt>
                <c:pt idx="13">
                  <c:v>0.06</c:v>
                </c:pt>
                <c:pt idx="14">
                  <c:v>7.0000000000000007E-2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-4.6296296296296294E-3"/>
                  <c:y val="2.58278118759126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Sheet1!$A$2:$A$16</c:f>
              <c:strCache>
                <c:ptCount val="15"/>
                <c:pt idx="0">
                  <c:v>Medicine</c:v>
                </c:pt>
                <c:pt idx="1">
                  <c:v>Art</c:v>
                </c:pt>
                <c:pt idx="2">
                  <c:v>Engineering</c:v>
                </c:pt>
                <c:pt idx="3">
                  <c:v>Physics and Astronomy</c:v>
                </c:pt>
                <c:pt idx="4">
                  <c:v>Business Studies</c:v>
                </c:pt>
                <c:pt idx="5">
                  <c:v>Geography</c:v>
                </c:pt>
                <c:pt idx="6">
                  <c:v>Law</c:v>
                </c:pt>
                <c:pt idx="7">
                  <c:v>Politics and International Relations</c:v>
                </c:pt>
                <c:pt idx="8">
                  <c:v>Divinity and Religious Studies</c:v>
                </c:pt>
                <c:pt idx="9">
                  <c:v>Psychology</c:v>
                </c:pt>
                <c:pt idx="10">
                  <c:v>Veterinary Medicine</c:v>
                </c:pt>
                <c:pt idx="11">
                  <c:v>Biological &amp; Biomedical Sciences</c:v>
                </c:pt>
                <c:pt idx="12">
                  <c:v>History</c:v>
                </c:pt>
                <c:pt idx="13">
                  <c:v>Education</c:v>
                </c:pt>
                <c:pt idx="14">
                  <c:v>English and Scottish Literature</c:v>
                </c:pt>
              </c:strCache>
            </c:strRef>
          </c:cat>
          <c:val>
            <c:numRef>
              <c:f>Sheet1!$F$2:$F$16</c:f>
              <c:numCache>
                <c:formatCode>0%</c:formatCode>
                <c:ptCount val="15"/>
                <c:pt idx="0">
                  <c:v>0.04</c:v>
                </c:pt>
                <c:pt idx="1">
                  <c:v>0.02</c:v>
                </c:pt>
                <c:pt idx="2">
                  <c:v>0.03</c:v>
                </c:pt>
                <c:pt idx="3">
                  <c:v>0.03</c:v>
                </c:pt>
                <c:pt idx="4">
                  <c:v>0.02</c:v>
                </c:pt>
                <c:pt idx="5">
                  <c:v>0.03</c:v>
                </c:pt>
                <c:pt idx="6">
                  <c:v>0.04</c:v>
                </c:pt>
                <c:pt idx="7">
                  <c:v>0.03</c:v>
                </c:pt>
                <c:pt idx="8">
                  <c:v>0.04</c:v>
                </c:pt>
                <c:pt idx="9">
                  <c:v>0.03</c:v>
                </c:pt>
                <c:pt idx="10">
                  <c:v>0.04</c:v>
                </c:pt>
                <c:pt idx="11">
                  <c:v>7.0000000000000007E-2</c:v>
                </c:pt>
                <c:pt idx="12">
                  <c:v>7.0000000000000007E-2</c:v>
                </c:pt>
                <c:pt idx="13">
                  <c:v>0.06</c:v>
                </c:pt>
                <c:pt idx="14">
                  <c:v>0.05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3508416"/>
        <c:axId val="223508808"/>
      </c:barChart>
      <c:catAx>
        <c:axId val="2235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23508808"/>
        <c:crosses val="autoZero"/>
        <c:auto val="1"/>
        <c:lblAlgn val="ctr"/>
        <c:lblOffset val="100"/>
        <c:noMultiLvlLbl val="0"/>
      </c:catAx>
      <c:valAx>
        <c:axId val="223508808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2235084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respondents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&lt; 20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4"/>
                <c:pt idx="0">
                  <c:v>0.16</c:v>
                </c:pt>
                <c:pt idx="1">
                  <c:v>0.15</c:v>
                </c:pt>
                <c:pt idx="2">
                  <c:v>0.155</c:v>
                </c:pt>
                <c:pt idx="3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20-25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4"/>
                <c:pt idx="0">
                  <c:v>0.55000000000000004</c:v>
                </c:pt>
                <c:pt idx="1">
                  <c:v>0.52</c:v>
                </c:pt>
                <c:pt idx="2">
                  <c:v>0.53299999999999992</c:v>
                </c:pt>
                <c:pt idx="3">
                  <c:v>0.56000000000000005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26-30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4"/>
                <c:pt idx="0">
                  <c:v>0.1</c:v>
                </c:pt>
                <c:pt idx="1">
                  <c:v>0.12</c:v>
                </c:pt>
                <c:pt idx="2">
                  <c:v>0.12300000000000001</c:v>
                </c:pt>
                <c:pt idx="3">
                  <c:v>0.11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31-40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4"/>
                <c:pt idx="0">
                  <c:v>0.11</c:v>
                </c:pt>
                <c:pt idx="1">
                  <c:v>0.11</c:v>
                </c:pt>
                <c:pt idx="2">
                  <c:v>0.10099999999999999</c:v>
                </c:pt>
                <c:pt idx="3">
                  <c:v>0.08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41-50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Sheet1!$B$6:$F$6</c:f>
              <c:numCache>
                <c:formatCode>0%</c:formatCode>
                <c:ptCount val="4"/>
                <c:pt idx="0">
                  <c:v>0.04</c:v>
                </c:pt>
                <c:pt idx="1">
                  <c:v>7.0000000000000007E-2</c:v>
                </c:pt>
                <c:pt idx="2">
                  <c:v>0.06</c:v>
                </c:pt>
                <c:pt idx="3">
                  <c:v>0.09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51-60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Sheet1!$B$7:$F$7</c:f>
              <c:numCache>
                <c:formatCode>0%</c:formatCode>
                <c:ptCount val="4"/>
                <c:pt idx="0">
                  <c:v>0.03</c:v>
                </c:pt>
                <c:pt idx="1">
                  <c:v>0.03</c:v>
                </c:pt>
                <c:pt idx="2">
                  <c:v>2.4E-2</c:v>
                </c:pt>
                <c:pt idx="3">
                  <c:v>0.03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61+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Sheet1!$B$8:$F$8</c:f>
              <c:numCache>
                <c:formatCode>0%</c:formatCode>
                <c:ptCount val="4"/>
                <c:pt idx="0">
                  <c:v>0.01</c:v>
                </c:pt>
                <c:pt idx="1">
                  <c:v>0.01</c:v>
                </c:pt>
                <c:pt idx="2">
                  <c:v>4.0000000000000001E-3</c:v>
                </c:pt>
                <c:pt idx="3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23318392"/>
        <c:axId val="223318000"/>
      </c:barChart>
      <c:valAx>
        <c:axId val="22331800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23318392"/>
        <c:crosses val="autoZero"/>
        <c:crossBetween val="between"/>
      </c:valAx>
      <c:catAx>
        <c:axId val="2233183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23318000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spPr>
    <a:solidFill>
      <a:schemeClr val="bg2">
        <a:lumMod val="50000"/>
      </a:schemeClr>
    </a:solidFill>
  </c:spPr>
  <c:txPr>
    <a:bodyPr/>
    <a:lstStyle/>
    <a:p>
      <a:pPr>
        <a:defRPr sz="105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32864294740936E-2"/>
          <c:y val="3.5446695604229146E-2"/>
          <c:w val="0.80668829590745605"/>
          <c:h val="0.882606989012539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0.39</c:v>
                </c:pt>
                <c:pt idx="1">
                  <c:v>0.34</c:v>
                </c:pt>
                <c:pt idx="2">
                  <c:v>0.36</c:v>
                </c:pt>
                <c:pt idx="3">
                  <c:v>0.32</c:v>
                </c:pt>
                <c:pt idx="4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Sheet1!$B$1:$F$1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0.61</c:v>
                </c:pt>
                <c:pt idx="1">
                  <c:v>0.66</c:v>
                </c:pt>
                <c:pt idx="2">
                  <c:v>0.64</c:v>
                </c:pt>
                <c:pt idx="3">
                  <c:v>0.68</c:v>
                </c:pt>
                <c:pt idx="4">
                  <c:v>0.67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23319568"/>
        <c:axId val="223319176"/>
      </c:barChart>
      <c:valAx>
        <c:axId val="2233191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23319568"/>
        <c:crosses val="autoZero"/>
        <c:crossBetween val="between"/>
      </c:valAx>
      <c:catAx>
        <c:axId val="2233195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23319176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respondents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United Kingdom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4"/>
                <c:pt idx="0">
                  <c:v>0.52</c:v>
                </c:pt>
                <c:pt idx="1">
                  <c:v>0.5</c:v>
                </c:pt>
                <c:pt idx="2">
                  <c:v>0.53</c:v>
                </c:pt>
                <c:pt idx="3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Scotland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4"/>
                <c:pt idx="0">
                  <c:v>0.15</c:v>
                </c:pt>
                <c:pt idx="1">
                  <c:v>0.17</c:v>
                </c:pt>
                <c:pt idx="2">
                  <c:v>0.15</c:v>
                </c:pt>
                <c:pt idx="3">
                  <c:v>0.19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England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4"/>
                <c:pt idx="0">
                  <c:v>0.08</c:v>
                </c:pt>
                <c:pt idx="1">
                  <c:v>0.05</c:v>
                </c:pt>
                <c:pt idx="2">
                  <c:v>0.04</c:v>
                </c:pt>
                <c:pt idx="3">
                  <c:v>0.06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United States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4"/>
                <c:pt idx="0">
                  <c:v>0.05</c:v>
                </c:pt>
                <c:pt idx="1">
                  <c:v>0.06</c:v>
                </c:pt>
                <c:pt idx="2">
                  <c:v>0.06</c:v>
                </c:pt>
                <c:pt idx="3">
                  <c:v>0.08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Ireland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4"/>
                <c:pt idx="0" formatCode="0%">
                  <c:v>0.04</c:v>
                </c:pt>
                <c:pt idx="2" formatCode="0%">
                  <c:v>0.02</c:v>
                </c:pt>
                <c:pt idx="3" formatCode="0%">
                  <c:v>0.02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Germany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4"/>
                <c:pt idx="0" formatCode="0%">
                  <c:v>0.02</c:v>
                </c:pt>
                <c:pt idx="2" formatCode="0%">
                  <c:v>0.06</c:v>
                </c:pt>
                <c:pt idx="3" formatCode="0%">
                  <c:v>0.01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 (&lt;=1%)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Sheet1!$B$8:$F$8</c:f>
              <c:numCache>
                <c:formatCode>0%</c:formatCode>
                <c:ptCount val="4"/>
                <c:pt idx="0">
                  <c:v>0.14000000000000001</c:v>
                </c:pt>
                <c:pt idx="1">
                  <c:v>0.22</c:v>
                </c:pt>
                <c:pt idx="2">
                  <c:v>0.14000000000000001</c:v>
                </c:pt>
                <c:pt idx="3">
                  <c:v>0.13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23320744"/>
        <c:axId val="223320352"/>
      </c:barChart>
      <c:valAx>
        <c:axId val="2233203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23320744"/>
        <c:crosses val="autoZero"/>
        <c:crossBetween val="between"/>
      </c:valAx>
      <c:catAx>
        <c:axId val="223320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23320352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spPr>
    <a:solidFill>
      <a:schemeClr val="bg2">
        <a:lumMod val="50000"/>
      </a:schemeClr>
    </a:solidFill>
  </c:spPr>
  <c:txPr>
    <a:bodyPr/>
    <a:lstStyle/>
    <a:p>
      <a:pPr>
        <a:defRPr sz="105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respondents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Undergraduate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4"/>
                <c:pt idx="0">
                  <c:v>0.72</c:v>
                </c:pt>
                <c:pt idx="1">
                  <c:v>0.76</c:v>
                </c:pt>
                <c:pt idx="2">
                  <c:v>0.71</c:v>
                </c:pt>
                <c:pt idx="3">
                  <c:v>0.67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Postgraduate Masters (MSc)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</c:v>
                </c:pt>
                <c:pt idx="2">
                  <c:v>0.11</c:v>
                </c:pt>
                <c:pt idx="3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PhD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4"/>
                <c:pt idx="0">
                  <c:v>0.08</c:v>
                </c:pt>
                <c:pt idx="1">
                  <c:v>0.09</c:v>
                </c:pt>
                <c:pt idx="2">
                  <c:v>0.13</c:v>
                </c:pt>
                <c:pt idx="3">
                  <c:v>0.12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Postgraduate Diploma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4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Other Postgraduate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Sheet1!$B$6:$F$6</c:f>
              <c:numCache>
                <c:formatCode>0%</c:formatCode>
                <c:ptCount val="4"/>
                <c:pt idx="0">
                  <c:v>0.02</c:v>
                </c:pt>
                <c:pt idx="1">
                  <c:v>0.02</c:v>
                </c:pt>
                <c:pt idx="2">
                  <c:v>0.01</c:v>
                </c:pt>
                <c:pt idx="3">
                  <c:v>0.03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Postgraduate Masters by Research (PGR)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Sheet1!$B$7:$F$7</c:f>
              <c:numCache>
                <c:formatCode>0%</c:formatCode>
                <c:ptCount val="4"/>
                <c:pt idx="0">
                  <c:v>0.01</c:v>
                </c:pt>
                <c:pt idx="1">
                  <c:v>0.01</c:v>
                </c:pt>
                <c:pt idx="2">
                  <c:v>0</c:v>
                </c:pt>
                <c:pt idx="3">
                  <c:v>0.01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Postgraduate Certificate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Sheet1!$B$8:$F$8</c:f>
              <c:numCache>
                <c:formatCode>0%</c:formatCode>
                <c:ptCount val="4"/>
                <c:pt idx="0">
                  <c:v>0.02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24194488"/>
        <c:axId val="223321528"/>
      </c:barChart>
      <c:valAx>
        <c:axId val="22332152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24194488"/>
        <c:crosses val="autoZero"/>
        <c:crossBetween val="between"/>
      </c:valAx>
      <c:catAx>
        <c:axId val="224194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2332152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4847574608729464"/>
          <c:y val="6.999427344309235E-2"/>
          <c:w val="0.32991931564110044"/>
          <c:h val="0.37360224290145549"/>
        </c:manualLayout>
      </c:layout>
      <c:overlay val="0"/>
    </c:legend>
    <c:plotVisOnly val="1"/>
    <c:dispBlanksAs val="gap"/>
    <c:showDLblsOverMax val="0"/>
  </c:chart>
  <c:spPr>
    <a:solidFill>
      <a:schemeClr val="bg2">
        <a:lumMod val="50000"/>
      </a:schemeClr>
    </a:solidFill>
  </c:spPr>
  <c:txPr>
    <a:bodyPr/>
    <a:lstStyle/>
    <a:p>
      <a:pPr>
        <a:defRPr sz="105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respondents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1st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4"/>
                <c:pt idx="0">
                  <c:v>0.32</c:v>
                </c:pt>
                <c:pt idx="1">
                  <c:v>0.31</c:v>
                </c:pt>
                <c:pt idx="2">
                  <c:v>0.28800000000000003</c:v>
                </c:pt>
                <c:pt idx="3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4"/>
                <c:pt idx="0">
                  <c:v>0.22</c:v>
                </c:pt>
                <c:pt idx="1">
                  <c:v>0.2</c:v>
                </c:pt>
                <c:pt idx="2">
                  <c:v>0.23399999999999999</c:v>
                </c:pt>
                <c:pt idx="3">
                  <c:v>0.24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3rd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4"/>
                <c:pt idx="0">
                  <c:v>0.19</c:v>
                </c:pt>
                <c:pt idx="1">
                  <c:v>0.23</c:v>
                </c:pt>
                <c:pt idx="2">
                  <c:v>0.222</c:v>
                </c:pt>
                <c:pt idx="3">
                  <c:v>0.21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4th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4"/>
                <c:pt idx="0">
                  <c:v>0.18</c:v>
                </c:pt>
                <c:pt idx="1">
                  <c:v>0.19</c:v>
                </c:pt>
                <c:pt idx="2">
                  <c:v>0.20600000000000002</c:v>
                </c:pt>
                <c:pt idx="3">
                  <c:v>0.12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5th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Sheet1!$B$6:$F$6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0.06</c:v>
                </c:pt>
                <c:pt idx="2">
                  <c:v>4.2000000000000003E-2</c:v>
                </c:pt>
                <c:pt idx="3">
                  <c:v>0.06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6th+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Sheet1!$B$7:$F$7</c:f>
              <c:numCache>
                <c:formatCode>0%</c:formatCode>
                <c:ptCount val="4"/>
                <c:pt idx="0">
                  <c:v>0.02</c:v>
                </c:pt>
                <c:pt idx="1">
                  <c:v>0.01</c:v>
                </c:pt>
                <c:pt idx="2">
                  <c:v>8.0000000000000002E-3</c:v>
                </c:pt>
                <c:pt idx="3">
                  <c:v>0.01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24195664"/>
        <c:axId val="224195272"/>
      </c:barChart>
      <c:valAx>
        <c:axId val="2241952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24195664"/>
        <c:crosses val="autoZero"/>
        <c:crossBetween val="between"/>
      </c:valAx>
      <c:catAx>
        <c:axId val="224195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24195272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spPr>
    <a:solidFill>
      <a:schemeClr val="bg2">
        <a:lumMod val="50000"/>
      </a:schemeClr>
    </a:solidFill>
  </c:spPr>
  <c:txPr>
    <a:bodyPr/>
    <a:lstStyle/>
    <a:p>
      <a:pPr>
        <a:defRPr sz="105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Prompted awareness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0621281714785656"/>
          <c:y val="0.10659102839417801"/>
          <c:w val="0.55355570137066201"/>
          <c:h val="0.743115008351228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Sheet1!$B$15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Study skills tutoring</c:v>
                </c:pt>
                <c:pt idx="7">
                  <c:v>IT equipment advice/training</c:v>
                </c:pt>
                <c:pt idx="8">
                  <c:v>Support to apply for DSA</c:v>
                </c:pt>
                <c:pt idx="9">
                  <c:v>Assessment of specific learning difficulties/dyslexia</c:v>
                </c:pt>
                <c:pt idx="10">
                  <c:v>Examination arrangements</c:v>
                </c:pt>
              </c:strCache>
            </c:strRef>
          </c:cat>
          <c:val>
            <c:numRef>
              <c:f>Sheet1!$B$16:$B$26</c:f>
            </c:numRef>
          </c:val>
        </c:ser>
        <c:ser>
          <c:idx val="1"/>
          <c:order val="1"/>
          <c:tx>
            <c:strRef>
              <c:f>Sheet1!$C$15</c:f>
              <c:strCache>
                <c:ptCount val="1"/>
                <c:pt idx="0">
                  <c:v>Quite satisfied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Study skills tutoring</c:v>
                </c:pt>
                <c:pt idx="7">
                  <c:v>IT equipment advice/training</c:v>
                </c:pt>
                <c:pt idx="8">
                  <c:v>Support to apply for DSA</c:v>
                </c:pt>
                <c:pt idx="9">
                  <c:v>Assessment of specific learning difficulties/dyslexia</c:v>
                </c:pt>
                <c:pt idx="10">
                  <c:v>Examination arrangements</c:v>
                </c:pt>
              </c:strCache>
            </c:strRef>
          </c:cat>
          <c:val>
            <c:numRef>
              <c:f>Sheet1!$C$16:$C$26</c:f>
            </c:numRef>
          </c:val>
        </c:ser>
        <c:ser>
          <c:idx val="2"/>
          <c:order val="2"/>
          <c:tx>
            <c:strRef>
              <c:f>Sheet1!$D$15</c:f>
              <c:strCache>
                <c:ptCount val="1"/>
                <c:pt idx="0">
                  <c:v>neither nor</c:v>
                </c:pt>
              </c:strCache>
            </c:strRef>
          </c:tx>
          <c:spPr>
            <a:solidFill>
              <a:srgbClr val="EAEA8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Study skills tutoring</c:v>
                </c:pt>
                <c:pt idx="7">
                  <c:v>IT equipment advice/training</c:v>
                </c:pt>
                <c:pt idx="8">
                  <c:v>Support to apply for DSA</c:v>
                </c:pt>
                <c:pt idx="9">
                  <c:v>Assessment of specific learning difficulties/dyslexia</c:v>
                </c:pt>
                <c:pt idx="10">
                  <c:v>Examination arrangements</c:v>
                </c:pt>
              </c:strCache>
            </c:strRef>
          </c:cat>
          <c:val>
            <c:numRef>
              <c:f>Sheet1!$D$16:$D$26</c:f>
            </c:numRef>
          </c:val>
        </c:ser>
        <c:ser>
          <c:idx val="3"/>
          <c:order val="3"/>
          <c:tx>
            <c:strRef>
              <c:f>Sheet1!$E$15</c:f>
              <c:strCache>
                <c:ptCount val="1"/>
                <c:pt idx="0">
                  <c:v>Quite dissatisfied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Study skills tutoring</c:v>
                </c:pt>
                <c:pt idx="7">
                  <c:v>IT equipment advice/training</c:v>
                </c:pt>
                <c:pt idx="8">
                  <c:v>Support to apply for DSA</c:v>
                </c:pt>
                <c:pt idx="9">
                  <c:v>Assessment of specific learning difficulties/dyslexia</c:v>
                </c:pt>
                <c:pt idx="10">
                  <c:v>Examination arrangements</c:v>
                </c:pt>
              </c:strCache>
            </c:strRef>
          </c:cat>
          <c:val>
            <c:numRef>
              <c:f>Sheet1!$E$16:$E$26</c:f>
            </c:numRef>
          </c:val>
        </c:ser>
        <c:ser>
          <c:idx val="4"/>
          <c:order val="4"/>
          <c:tx>
            <c:strRef>
              <c:f>Sheet1!$F$15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Study skills tutoring</c:v>
                </c:pt>
                <c:pt idx="7">
                  <c:v>IT equipment advice/training</c:v>
                </c:pt>
                <c:pt idx="8">
                  <c:v>Support to apply for DSA</c:v>
                </c:pt>
                <c:pt idx="9">
                  <c:v>Assessment of specific learning difficulties/dyslexia</c:v>
                </c:pt>
                <c:pt idx="10">
                  <c:v>Examination arrangements</c:v>
                </c:pt>
              </c:strCache>
            </c:strRef>
          </c:cat>
          <c:val>
            <c:numRef>
              <c:f>Sheet1!$F$16:$F$26</c:f>
            </c:numRef>
          </c:val>
        </c:ser>
        <c:ser>
          <c:idx val="5"/>
          <c:order val="5"/>
          <c:tx>
            <c:strRef>
              <c:f>Sheet1!$G$15</c:f>
              <c:strCache>
                <c:ptCount val="1"/>
                <c:pt idx="0">
                  <c:v>Used in last 12 months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Study skills tutoring</c:v>
                </c:pt>
                <c:pt idx="7">
                  <c:v>IT equipment advice/training</c:v>
                </c:pt>
                <c:pt idx="8">
                  <c:v>Support to apply for DSA</c:v>
                </c:pt>
                <c:pt idx="9">
                  <c:v>Assessment of specific learning difficulties/dyslexia</c:v>
                </c:pt>
                <c:pt idx="10">
                  <c:v>Examination arrangements</c:v>
                </c:pt>
              </c:strCache>
            </c:strRef>
          </c:cat>
          <c:val>
            <c:numRef>
              <c:f>Sheet1!$G$16:$G$26</c:f>
              <c:numCache>
                <c:formatCode>0%</c:formatCode>
                <c:ptCount val="11"/>
                <c:pt idx="0">
                  <c:v>0.06</c:v>
                </c:pt>
                <c:pt idx="1">
                  <c:v>7.0000000000000007E-2</c:v>
                </c:pt>
                <c:pt idx="2">
                  <c:v>0.16</c:v>
                </c:pt>
                <c:pt idx="3">
                  <c:v>0.13</c:v>
                </c:pt>
                <c:pt idx="4">
                  <c:v>0.16</c:v>
                </c:pt>
                <c:pt idx="5">
                  <c:v>0.22</c:v>
                </c:pt>
                <c:pt idx="6">
                  <c:v>0.19</c:v>
                </c:pt>
                <c:pt idx="7">
                  <c:v>0.26</c:v>
                </c:pt>
                <c:pt idx="8">
                  <c:v>0.42</c:v>
                </c:pt>
                <c:pt idx="9">
                  <c:v>0.42</c:v>
                </c:pt>
                <c:pt idx="10">
                  <c:v>0.69</c:v>
                </c:pt>
              </c:numCache>
            </c:numRef>
          </c:val>
        </c:ser>
        <c:ser>
          <c:idx val="6"/>
          <c:order val="6"/>
          <c:tx>
            <c:strRef>
              <c:f>Sheet1!$H$15</c:f>
              <c:strCache>
                <c:ptCount val="1"/>
                <c:pt idx="0">
                  <c:v>Awareness of service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Specific Learning Difficulties Tutoring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Study skills tutoring</c:v>
                </c:pt>
                <c:pt idx="7">
                  <c:v>IT equipment advice/training</c:v>
                </c:pt>
                <c:pt idx="8">
                  <c:v>Support to apply for DSA</c:v>
                </c:pt>
                <c:pt idx="9">
                  <c:v>Assessment of specific learning difficulties/dyslexia</c:v>
                </c:pt>
                <c:pt idx="10">
                  <c:v>Examination arrangements</c:v>
                </c:pt>
              </c:strCache>
            </c:strRef>
          </c:cat>
          <c:val>
            <c:numRef>
              <c:f>Sheet1!$H$16:$H$26</c:f>
              <c:numCache>
                <c:formatCode>0%</c:formatCode>
                <c:ptCount val="11"/>
                <c:pt idx="0">
                  <c:v>7.0000000000000007E-2</c:v>
                </c:pt>
                <c:pt idx="1">
                  <c:v>0.1</c:v>
                </c:pt>
                <c:pt idx="2">
                  <c:v>0.31</c:v>
                </c:pt>
                <c:pt idx="3">
                  <c:v>0.35</c:v>
                </c:pt>
                <c:pt idx="4">
                  <c:v>0.37</c:v>
                </c:pt>
                <c:pt idx="5">
                  <c:v>0.39</c:v>
                </c:pt>
                <c:pt idx="6">
                  <c:v>0.4</c:v>
                </c:pt>
                <c:pt idx="7">
                  <c:v>0.49</c:v>
                </c:pt>
                <c:pt idx="8">
                  <c:v>0.59</c:v>
                </c:pt>
                <c:pt idx="9">
                  <c:v>0.7</c:v>
                </c:pt>
                <c:pt idx="10">
                  <c:v>0.87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4196448"/>
        <c:axId val="224196840"/>
      </c:barChart>
      <c:catAx>
        <c:axId val="2241964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24196840"/>
        <c:crosses val="autoZero"/>
        <c:auto val="1"/>
        <c:lblAlgn val="ctr"/>
        <c:lblOffset val="100"/>
        <c:noMultiLvlLbl val="0"/>
      </c:catAx>
      <c:valAx>
        <c:axId val="224196840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2241964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All who have ever used SDS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was sent information by the University</c:v>
                </c:pt>
                <c:pt idx="1">
                  <c:v>From my Personal Tutor</c:v>
                </c:pt>
                <c:pt idx="2">
                  <c:v>From another student</c:v>
                </c:pt>
                <c:pt idx="3">
                  <c:v>I was contacted by the Student Disability Service</c:v>
                </c:pt>
                <c:pt idx="4">
                  <c:v>From another member of staff</c:v>
                </c:pt>
              </c:strCache>
            </c:strRef>
          </c:cat>
          <c:val>
            <c:numRef>
              <c:f>Sheet1!$B$2:$B$6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was sent information by the University</c:v>
                </c:pt>
                <c:pt idx="1">
                  <c:v>From my Personal Tutor</c:v>
                </c:pt>
                <c:pt idx="2">
                  <c:v>From another student</c:v>
                </c:pt>
                <c:pt idx="3">
                  <c:v>I was contacted by the Student Disability Service</c:v>
                </c:pt>
                <c:pt idx="4">
                  <c:v>From another member of staff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0.23</c:v>
                </c:pt>
                <c:pt idx="1">
                  <c:v>0.23</c:v>
                </c:pt>
                <c:pt idx="2">
                  <c:v>0.12</c:v>
                </c:pt>
                <c:pt idx="3">
                  <c:v>0.12</c:v>
                </c:pt>
                <c:pt idx="4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was sent information by the University</c:v>
                </c:pt>
                <c:pt idx="1">
                  <c:v>From my Personal Tutor</c:v>
                </c:pt>
                <c:pt idx="2">
                  <c:v>From another student</c:v>
                </c:pt>
                <c:pt idx="3">
                  <c:v>I was contacted by the Student Disability Service</c:v>
                </c:pt>
                <c:pt idx="4">
                  <c:v>From another member of staff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0.22</c:v>
                </c:pt>
                <c:pt idx="1">
                  <c:v>0.22</c:v>
                </c:pt>
                <c:pt idx="2">
                  <c:v>0.14000000000000001</c:v>
                </c:pt>
                <c:pt idx="3">
                  <c:v>0.09</c:v>
                </c:pt>
                <c:pt idx="4">
                  <c:v>0.06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 was sent information by the University</c:v>
                </c:pt>
                <c:pt idx="1">
                  <c:v>From my Personal Tutor</c:v>
                </c:pt>
                <c:pt idx="2">
                  <c:v>From another student</c:v>
                </c:pt>
                <c:pt idx="3">
                  <c:v>I was contacted by the Student Disability Service</c:v>
                </c:pt>
                <c:pt idx="4">
                  <c:v>From another member of staff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0.21</c:v>
                </c:pt>
                <c:pt idx="1">
                  <c:v>0.25</c:v>
                </c:pt>
                <c:pt idx="2">
                  <c:v>0.13</c:v>
                </c:pt>
                <c:pt idx="3">
                  <c:v>0.11</c:v>
                </c:pt>
                <c:pt idx="4">
                  <c:v>0.06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 was sent information by the University</c:v>
                </c:pt>
                <c:pt idx="1">
                  <c:v>From my Personal Tutor</c:v>
                </c:pt>
                <c:pt idx="2">
                  <c:v>From another student</c:v>
                </c:pt>
                <c:pt idx="3">
                  <c:v>I was contacted by the Student Disability Service</c:v>
                </c:pt>
                <c:pt idx="4">
                  <c:v>From another member of staff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0.21</c:v>
                </c:pt>
                <c:pt idx="1">
                  <c:v>0.26</c:v>
                </c:pt>
                <c:pt idx="2">
                  <c:v>0.09</c:v>
                </c:pt>
                <c:pt idx="3">
                  <c:v>0.13</c:v>
                </c:pt>
                <c:pt idx="4">
                  <c:v>0.06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7999648"/>
        <c:axId val="167276048"/>
      </c:barChart>
      <c:catAx>
        <c:axId val="16799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76048"/>
        <c:crosses val="autoZero"/>
        <c:auto val="1"/>
        <c:lblAlgn val="ctr"/>
        <c:lblOffset val="100"/>
        <c:noMultiLvlLbl val="0"/>
      </c:catAx>
      <c:valAx>
        <c:axId val="16727604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99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40000"/>
      </a:schemeClr>
    </a:solidFill>
    <a:ln w="9525" cap="flat" cmpd="sng" algn="ctr">
      <a:noFill/>
      <a:prstDash val="solid"/>
    </a:ln>
    <a:effectLst/>
  </c:spPr>
  <c:txPr>
    <a:bodyPr/>
    <a:lstStyle/>
    <a:p>
      <a:pPr>
        <a:defRPr sz="1100" baseline="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 the last 12 months</c:v>
                </c:pt>
                <c:pt idx="1">
                  <c:v>A year or more ago</c:v>
                </c:pt>
                <c:pt idx="2">
                  <c:v>I have never used it</c:v>
                </c:pt>
                <c:pt idx="3">
                  <c:v>Don't know</c:v>
                </c:pt>
              </c:strCache>
            </c:strRef>
          </c:cat>
          <c:val>
            <c:numRef>
              <c:f>Sheet1!$B$2:$B$5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 the last 12 months</c:v>
                </c:pt>
                <c:pt idx="1">
                  <c:v>A year or more ago</c:v>
                </c:pt>
                <c:pt idx="2">
                  <c:v>I have never used it</c:v>
                </c:pt>
                <c:pt idx="3">
                  <c:v>Don't know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</c:v>
                </c:pt>
                <c:pt idx="1">
                  <c:v>0.14000000000000001</c:v>
                </c:pt>
                <c:pt idx="2">
                  <c:v>0.05</c:v>
                </c:pt>
                <c:pt idx="3">
                  <c:v>0.01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In the last 12 months</c:v>
                </c:pt>
                <c:pt idx="1">
                  <c:v>A year or more ago</c:v>
                </c:pt>
                <c:pt idx="2">
                  <c:v>I have never used it</c:v>
                </c:pt>
                <c:pt idx="3">
                  <c:v>Don't know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0.83</c:v>
                </c:pt>
                <c:pt idx="1">
                  <c:v>0.11</c:v>
                </c:pt>
                <c:pt idx="2">
                  <c:v>0.05</c:v>
                </c:pt>
                <c:pt idx="3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In the last 12 months</c:v>
                </c:pt>
                <c:pt idx="1">
                  <c:v>A year or more ago</c:v>
                </c:pt>
                <c:pt idx="2">
                  <c:v>I have never used it</c:v>
                </c:pt>
                <c:pt idx="3">
                  <c:v>Don't know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0.79</c:v>
                </c:pt>
                <c:pt idx="1">
                  <c:v>0.15</c:v>
                </c:pt>
                <c:pt idx="2">
                  <c:v>7.0000000000000007E-2</c:v>
                </c:pt>
                <c:pt idx="3" formatCode="0.0%">
                  <c:v>4.0000000000000001E-3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In the last 12 months</c:v>
                </c:pt>
                <c:pt idx="1">
                  <c:v>A year or more ago</c:v>
                </c:pt>
                <c:pt idx="2">
                  <c:v>I have never used it</c:v>
                </c:pt>
                <c:pt idx="3">
                  <c:v>Don't know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0.8</c:v>
                </c:pt>
                <c:pt idx="1">
                  <c:v>0.12</c:v>
                </c:pt>
                <c:pt idx="2">
                  <c:v>7.0000000000000007E-2</c:v>
                </c:pt>
                <c:pt idx="3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7153088"/>
        <c:axId val="168582040"/>
      </c:barChart>
      <c:catAx>
        <c:axId val="167153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582040"/>
        <c:crosses val="autoZero"/>
        <c:auto val="1"/>
        <c:lblAlgn val="ctr"/>
        <c:lblOffset val="100"/>
        <c:noMultiLvlLbl val="0"/>
      </c:catAx>
      <c:valAx>
        <c:axId val="16858204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167153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non-1</a:t>
            </a:r>
            <a:r>
              <a:rPr lang="en-US" baseline="30000" dirty="0" smtClean="0"/>
              <a:t>st</a:t>
            </a:r>
            <a:r>
              <a:rPr lang="en-US" dirty="0" smtClean="0"/>
              <a:t>  years who have used SDS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In subsequent years</c:v>
                </c:pt>
                <c:pt idx="1">
                  <c:v>In the first year</c:v>
                </c:pt>
                <c:pt idx="2">
                  <c:v>Ongoing</c:v>
                </c:pt>
                <c:pt idx="3">
                  <c:v>At exam time</c:v>
                </c:pt>
                <c:pt idx="4">
                  <c:v>Prior to starting a new course</c:v>
                </c:pt>
                <c:pt idx="5">
                  <c:v>Have never used the Student Disability Service</c:v>
                </c:pt>
              </c:strCache>
            </c:strRef>
          </c:cat>
          <c:val>
            <c:numRef>
              <c:f>Sheet1!$B$2:$B$7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 subsequent years</c:v>
                </c:pt>
                <c:pt idx="1">
                  <c:v>In the first year</c:v>
                </c:pt>
                <c:pt idx="2">
                  <c:v>Ongoing</c:v>
                </c:pt>
                <c:pt idx="3">
                  <c:v>At exam time</c:v>
                </c:pt>
                <c:pt idx="4">
                  <c:v>Prior to starting a new course</c:v>
                </c:pt>
                <c:pt idx="5">
                  <c:v>Have never used the Student Disability Service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0.58599999999999997</c:v>
                </c:pt>
                <c:pt idx="1">
                  <c:v>0.41399999999999998</c:v>
                </c:pt>
                <c:pt idx="2">
                  <c:v>0.41</c:v>
                </c:pt>
                <c:pt idx="3">
                  <c:v>0.35700000000000004</c:v>
                </c:pt>
                <c:pt idx="4">
                  <c:v>0.185</c:v>
                </c:pt>
                <c:pt idx="5">
                  <c:v>1.2E-2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 subsequent years</c:v>
                </c:pt>
                <c:pt idx="1">
                  <c:v>In the first year</c:v>
                </c:pt>
                <c:pt idx="2">
                  <c:v>Ongoing</c:v>
                </c:pt>
                <c:pt idx="3">
                  <c:v>At exam time</c:v>
                </c:pt>
                <c:pt idx="4">
                  <c:v>Prior to starting a new course</c:v>
                </c:pt>
                <c:pt idx="5">
                  <c:v>Have never used the Student Disability Service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0.57700000000000007</c:v>
                </c:pt>
                <c:pt idx="1">
                  <c:v>0.41700000000000004</c:v>
                </c:pt>
                <c:pt idx="2">
                  <c:v>0.41700000000000004</c:v>
                </c:pt>
                <c:pt idx="3">
                  <c:v>0.375</c:v>
                </c:pt>
                <c:pt idx="4">
                  <c:v>0.16500000000000001</c:v>
                </c:pt>
                <c:pt idx="5">
                  <c:v>1.7000000000000001E-2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 subsequent years</c:v>
                </c:pt>
                <c:pt idx="1">
                  <c:v>In the first year</c:v>
                </c:pt>
                <c:pt idx="2">
                  <c:v>Ongoing</c:v>
                </c:pt>
                <c:pt idx="3">
                  <c:v>At exam time</c:v>
                </c:pt>
                <c:pt idx="4">
                  <c:v>Prior to starting a new course</c:v>
                </c:pt>
                <c:pt idx="5">
                  <c:v>Have never used the Student Disability Service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0.60099999999999998</c:v>
                </c:pt>
                <c:pt idx="1">
                  <c:v>0.43200000000000005</c:v>
                </c:pt>
                <c:pt idx="2">
                  <c:v>0.41399999999999998</c:v>
                </c:pt>
                <c:pt idx="3">
                  <c:v>0.39600000000000002</c:v>
                </c:pt>
                <c:pt idx="4">
                  <c:v>0.17499999999999999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In subsequent years</c:v>
                </c:pt>
                <c:pt idx="1">
                  <c:v>In the first year</c:v>
                </c:pt>
                <c:pt idx="2">
                  <c:v>Ongoing</c:v>
                </c:pt>
                <c:pt idx="3">
                  <c:v>At exam time</c:v>
                </c:pt>
                <c:pt idx="4">
                  <c:v>Prior to starting a new course</c:v>
                </c:pt>
                <c:pt idx="5">
                  <c:v>Have never used the Student Disability Service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0.56000000000000005</c:v>
                </c:pt>
                <c:pt idx="1">
                  <c:v>0.43</c:v>
                </c:pt>
                <c:pt idx="2">
                  <c:v>0.4</c:v>
                </c:pt>
                <c:pt idx="3">
                  <c:v>0.35</c:v>
                </c:pt>
                <c:pt idx="4">
                  <c:v>0.16</c:v>
                </c:pt>
                <c:pt idx="5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3724552"/>
        <c:axId val="153724944"/>
      </c:barChart>
      <c:catAx>
        <c:axId val="153724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3724944"/>
        <c:crosses val="autoZero"/>
        <c:auto val="1"/>
        <c:lblAlgn val="ctr"/>
        <c:lblOffset val="100"/>
        <c:noMultiLvlLbl val="0"/>
      </c:catAx>
      <c:valAx>
        <c:axId val="15372494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1537245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All who used in last 12 months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621281714785656"/>
          <c:y val="0.10659102839417801"/>
          <c:w val="0.55355570137066201"/>
          <c:h val="0.743115008351228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Notetaker (manual or electronic)/Library assistant</c:v>
                </c:pt>
                <c:pt idx="3">
                  <c:v>Proofreader</c:v>
                </c:pt>
                <c:pt idx="4">
                  <c:v>Specific Learning Difficulties Tutoring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Sheet1!$B$2:$B$11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Quite satisfied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Notetaker (manual or electronic)/Library assistant</c:v>
                </c:pt>
                <c:pt idx="3">
                  <c:v>Proofreader</c:v>
                </c:pt>
                <c:pt idx="4">
                  <c:v>Specific Learning Difficulties Tutoring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Sheet1!$C$2:$C$11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nor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Notetaker (manual or electronic)/Library assistant</c:v>
                </c:pt>
                <c:pt idx="3">
                  <c:v>Proofreader</c:v>
                </c:pt>
                <c:pt idx="4">
                  <c:v>Specific Learning Difficulties Tutoring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Sheet1!$D$2:$D$11</c:f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Quite dissatisfied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Notetaker (manual or electronic)/Library assistant</c:v>
                </c:pt>
                <c:pt idx="3">
                  <c:v>Proofreader</c:v>
                </c:pt>
                <c:pt idx="4">
                  <c:v>Specific Learning Difficulties Tutoring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Sheet1!$E$2:$E$11</c:f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Notetaker (manual or electronic)/Library assistant</c:v>
                </c:pt>
                <c:pt idx="3">
                  <c:v>Proofreader</c:v>
                </c:pt>
                <c:pt idx="4">
                  <c:v>Specific Learning Difficulties Tutoring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Sheet1!$F$2:$F$11</c:f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Notetaker (manual or electronic)/Library assistant</c:v>
                </c:pt>
                <c:pt idx="3">
                  <c:v>Proofreader</c:v>
                </c:pt>
                <c:pt idx="4">
                  <c:v>Specific Learning Difficulties Tutoring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Sheet1!$G$2:$G$11</c:f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Notetaker (manual or electronic)/Library assistant</c:v>
                </c:pt>
                <c:pt idx="3">
                  <c:v>Proofreader</c:v>
                </c:pt>
                <c:pt idx="4">
                  <c:v>Specific Learning Difficulties Tutoring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Sheet1!$H$2:$H$11</c:f>
              <c:numCache>
                <c:formatCode>0%</c:formatCode>
                <c:ptCount val="10"/>
                <c:pt idx="0">
                  <c:v>0.12</c:v>
                </c:pt>
                <c:pt idx="1">
                  <c:v>0.1</c:v>
                </c:pt>
                <c:pt idx="2">
                  <c:v>0.15</c:v>
                </c:pt>
                <c:pt idx="3">
                  <c:v>0.2</c:v>
                </c:pt>
                <c:pt idx="4">
                  <c:v>0.21</c:v>
                </c:pt>
                <c:pt idx="5">
                  <c:v>0.22</c:v>
                </c:pt>
                <c:pt idx="6">
                  <c:v>0.28999999999999998</c:v>
                </c:pt>
                <c:pt idx="7">
                  <c:v>0.56000000000000005</c:v>
                </c:pt>
                <c:pt idx="8">
                  <c:v>0.51</c:v>
                </c:pt>
                <c:pt idx="9">
                  <c:v>0.77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Notetaker (manual or electronic)/Library assistant</c:v>
                </c:pt>
                <c:pt idx="3">
                  <c:v>Proofreader</c:v>
                </c:pt>
                <c:pt idx="4">
                  <c:v>Specific Learning Difficulties Tutoring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Sheet1!$I$2:$I$11</c:f>
              <c:numCache>
                <c:formatCode>0%</c:formatCode>
                <c:ptCount val="10"/>
                <c:pt idx="0">
                  <c:v>0.09</c:v>
                </c:pt>
                <c:pt idx="1">
                  <c:v>0.09</c:v>
                </c:pt>
                <c:pt idx="2">
                  <c:v>0.15</c:v>
                </c:pt>
                <c:pt idx="3">
                  <c:v>0.16</c:v>
                </c:pt>
                <c:pt idx="4">
                  <c:v>0.27</c:v>
                </c:pt>
                <c:pt idx="5">
                  <c:v>0.23</c:v>
                </c:pt>
                <c:pt idx="6">
                  <c:v>0.33</c:v>
                </c:pt>
                <c:pt idx="7">
                  <c:v>0.49</c:v>
                </c:pt>
                <c:pt idx="8">
                  <c:v>0.5</c:v>
                </c:pt>
                <c:pt idx="9">
                  <c:v>0.77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cat>
            <c:strRef>
              <c:f>Sheet1!$A$2:$A$11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Notetaker (manual or electronic)/Library assistant</c:v>
                </c:pt>
                <c:pt idx="3">
                  <c:v>Proofreader</c:v>
                </c:pt>
                <c:pt idx="4">
                  <c:v>Specific Learning Difficulties Tutoring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Sheet1!$J$2:$J$11</c:f>
              <c:numCache>
                <c:formatCode>0%</c:formatCode>
                <c:ptCount val="10"/>
                <c:pt idx="0">
                  <c:v>7.0000000000000007E-2</c:v>
                </c:pt>
                <c:pt idx="1">
                  <c:v>0.08</c:v>
                </c:pt>
                <c:pt idx="2">
                  <c:v>0.15</c:v>
                </c:pt>
                <c:pt idx="3">
                  <c:v>0.18</c:v>
                </c:pt>
                <c:pt idx="4">
                  <c:v>0.17</c:v>
                </c:pt>
                <c:pt idx="5">
                  <c:v>0.25</c:v>
                </c:pt>
                <c:pt idx="6">
                  <c:v>0.28999999999999998</c:v>
                </c:pt>
                <c:pt idx="7">
                  <c:v>0.45</c:v>
                </c:pt>
                <c:pt idx="8">
                  <c:v>0.44</c:v>
                </c:pt>
                <c:pt idx="9">
                  <c:v>0.7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Fire evacuation procedures</c:v>
                </c:pt>
                <c:pt idx="1">
                  <c:v>Asperger Syndrome student mentor service</c:v>
                </c:pt>
                <c:pt idx="2">
                  <c:v>Notetaker (manual or electronic)/Library assistant</c:v>
                </c:pt>
                <c:pt idx="3">
                  <c:v>Proofreader</c:v>
                </c:pt>
                <c:pt idx="4">
                  <c:v>Specific Learning Difficulties Tutoring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DSA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Sheet1!$K$2:$K$11</c:f>
              <c:numCache>
                <c:formatCode>0%</c:formatCode>
                <c:ptCount val="10"/>
                <c:pt idx="0">
                  <c:v>0.06</c:v>
                </c:pt>
                <c:pt idx="1">
                  <c:v>7.0000000000000007E-2</c:v>
                </c:pt>
                <c:pt idx="2">
                  <c:v>0.15</c:v>
                </c:pt>
                <c:pt idx="3">
                  <c:v>0.16</c:v>
                </c:pt>
                <c:pt idx="4">
                  <c:v>0.24</c:v>
                </c:pt>
                <c:pt idx="5">
                  <c:v>0.25</c:v>
                </c:pt>
                <c:pt idx="6">
                  <c:v>0.36</c:v>
                </c:pt>
                <c:pt idx="7">
                  <c:v>0.47</c:v>
                </c:pt>
                <c:pt idx="8">
                  <c:v>0.47</c:v>
                </c:pt>
                <c:pt idx="9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726120"/>
        <c:axId val="165985656"/>
      </c:barChart>
      <c:catAx>
        <c:axId val="153726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85656"/>
        <c:crosses val="autoZero"/>
        <c:auto val="1"/>
        <c:lblAlgn val="ctr"/>
        <c:lblOffset val="100"/>
        <c:noMultiLvlLbl val="0"/>
      </c:catAx>
      <c:valAx>
        <c:axId val="165985656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726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323928258967621"/>
          <c:y val="0.48157718921498449"/>
          <c:w val="6.4106396422669382E-2"/>
          <c:h val="0.275257695060844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40000"/>
      </a:schemeClr>
    </a:solidFill>
    <a:ln w="9525" cap="flat" cmpd="sng" algn="ctr">
      <a:noFill/>
      <a:prstDash val="solid"/>
    </a:ln>
    <a:effectLst/>
  </c:spPr>
  <c:txPr>
    <a:bodyPr/>
    <a:lstStyle/>
    <a:p>
      <a:pPr>
        <a:defRPr sz="1100" baseline="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All who used each service in last 12 months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Asperger Syndrome student mentor</c:v>
                </c:pt>
                <c:pt idx="1">
                  <c:v>Specific Learning Difficulties Tutoring</c:v>
                </c:pt>
                <c:pt idx="2">
                  <c:v>Notetaker (manual or electronic)/Library assistant</c:v>
                </c:pt>
                <c:pt idx="3">
                  <c:v>Fire evacuation procedures</c:v>
                </c:pt>
                <c:pt idx="4">
                  <c:v>Proofreader</c:v>
                </c:pt>
                <c:pt idx="5">
                  <c:v>Mental health mentors</c:v>
                </c:pt>
                <c:pt idx="6">
                  <c:v>IT equipment advice/training</c:v>
                </c:pt>
                <c:pt idx="7">
                  <c:v>Support to apply for Disabled Students Allowance (DSA)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0.15</c:v>
                </c:pt>
                <c:pt idx="1">
                  <c:v>0.28000000000000003</c:v>
                </c:pt>
                <c:pt idx="2">
                  <c:v>0.30434782608695654</c:v>
                </c:pt>
                <c:pt idx="3">
                  <c:v>0.23529411764705882</c:v>
                </c:pt>
                <c:pt idx="4">
                  <c:v>0.34</c:v>
                </c:pt>
                <c:pt idx="5">
                  <c:v>0.42105263157894735</c:v>
                </c:pt>
                <c:pt idx="6">
                  <c:v>0.34234234234234234</c:v>
                </c:pt>
                <c:pt idx="7">
                  <c:v>0.48965517241379308</c:v>
                </c:pt>
                <c:pt idx="8">
                  <c:v>0.56551724137931036</c:v>
                </c:pt>
                <c:pt idx="9">
                  <c:v>0.60849056603773588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Quite satisfied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Asperger Syndrome student mentor</c:v>
                </c:pt>
                <c:pt idx="1">
                  <c:v>Specific Learning Difficulties Tutoring</c:v>
                </c:pt>
                <c:pt idx="2">
                  <c:v>Notetaker (manual or electronic)/Library assistant</c:v>
                </c:pt>
                <c:pt idx="3">
                  <c:v>Fire evacuation procedures</c:v>
                </c:pt>
                <c:pt idx="4">
                  <c:v>Proofreader</c:v>
                </c:pt>
                <c:pt idx="5">
                  <c:v>Mental health mentors</c:v>
                </c:pt>
                <c:pt idx="6">
                  <c:v>IT equipment advice/training</c:v>
                </c:pt>
                <c:pt idx="7">
                  <c:v>Support to apply for Disabled Students Allowance (DSA)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0.05</c:v>
                </c:pt>
                <c:pt idx="1">
                  <c:v>0.2</c:v>
                </c:pt>
                <c:pt idx="2">
                  <c:v>0.13043478260869565</c:v>
                </c:pt>
                <c:pt idx="3">
                  <c:v>0.11764705882352941</c:v>
                </c:pt>
                <c:pt idx="4">
                  <c:v>0.14000000000000001</c:v>
                </c:pt>
                <c:pt idx="5">
                  <c:v>0.18421052631578946</c:v>
                </c:pt>
                <c:pt idx="6">
                  <c:v>0.29729729729729731</c:v>
                </c:pt>
                <c:pt idx="7">
                  <c:v>0.28965517241379313</c:v>
                </c:pt>
                <c:pt idx="8">
                  <c:v>0.23448275862068965</c:v>
                </c:pt>
                <c:pt idx="9">
                  <c:v>0.28773584905660377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nor</c:v>
                </c:pt>
              </c:strCache>
            </c:strRef>
          </c:tx>
          <c:spPr>
            <a:solidFill>
              <a:srgbClr val="EAEA8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Asperger Syndrome student mentor</c:v>
                </c:pt>
                <c:pt idx="1">
                  <c:v>Specific Learning Difficulties Tutoring</c:v>
                </c:pt>
                <c:pt idx="2">
                  <c:v>Notetaker (manual or electronic)/Library assistant</c:v>
                </c:pt>
                <c:pt idx="3">
                  <c:v>Fire evacuation procedures</c:v>
                </c:pt>
                <c:pt idx="4">
                  <c:v>Proofreader</c:v>
                </c:pt>
                <c:pt idx="5">
                  <c:v>Mental health mentors</c:v>
                </c:pt>
                <c:pt idx="6">
                  <c:v>IT equipment advice/training</c:v>
                </c:pt>
                <c:pt idx="7">
                  <c:v>Support to apply for Disabled Students Allowance (DSA)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0.6</c:v>
                </c:pt>
                <c:pt idx="1">
                  <c:v>0.37333333333333335</c:v>
                </c:pt>
                <c:pt idx="2">
                  <c:v>0.43478260869565216</c:v>
                </c:pt>
                <c:pt idx="3">
                  <c:v>0.6470588235294118</c:v>
                </c:pt>
                <c:pt idx="4">
                  <c:v>0.4</c:v>
                </c:pt>
                <c:pt idx="5">
                  <c:v>0.15789473684210525</c:v>
                </c:pt>
                <c:pt idx="6">
                  <c:v>0.25225225225225223</c:v>
                </c:pt>
                <c:pt idx="7">
                  <c:v>0.1103448275862069</c:v>
                </c:pt>
                <c:pt idx="8">
                  <c:v>0.11724137931034483</c:v>
                </c:pt>
                <c:pt idx="9">
                  <c:v>4.2452830188679243E-2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Quite dissatisfied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Asperger Syndrome student mentor</c:v>
                </c:pt>
                <c:pt idx="1">
                  <c:v>Specific Learning Difficulties Tutoring</c:v>
                </c:pt>
                <c:pt idx="2">
                  <c:v>Notetaker (manual or electronic)/Library assistant</c:v>
                </c:pt>
                <c:pt idx="3">
                  <c:v>Fire evacuation procedures</c:v>
                </c:pt>
                <c:pt idx="4">
                  <c:v>Proofreader</c:v>
                </c:pt>
                <c:pt idx="5">
                  <c:v>Mental health mentors</c:v>
                </c:pt>
                <c:pt idx="6">
                  <c:v>IT equipment advice/training</c:v>
                </c:pt>
                <c:pt idx="7">
                  <c:v>Support to apply for Disabled Students Allowance (DSA)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Sheet1!$E$2:$E$11</c:f>
              <c:numCache>
                <c:formatCode>0%</c:formatCode>
                <c:ptCount val="10"/>
                <c:pt idx="0">
                  <c:v>0.05</c:v>
                </c:pt>
                <c:pt idx="1">
                  <c:v>5.3333333333333337E-2</c:v>
                </c:pt>
                <c:pt idx="2">
                  <c:v>0.10869565217391304</c:v>
                </c:pt>
                <c:pt idx="3">
                  <c:v>0</c:v>
                </c:pt>
                <c:pt idx="4">
                  <c:v>0.06</c:v>
                </c:pt>
                <c:pt idx="5">
                  <c:v>0.10526315789473684</c:v>
                </c:pt>
                <c:pt idx="6">
                  <c:v>6.3063063063063057E-2</c:v>
                </c:pt>
                <c:pt idx="7">
                  <c:v>4.8275862068965517E-2</c:v>
                </c:pt>
                <c:pt idx="8">
                  <c:v>4.8275862068965517E-2</c:v>
                </c:pt>
                <c:pt idx="9">
                  <c:v>3.3018867924528301E-2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Asperger Syndrome student mentor</c:v>
                </c:pt>
                <c:pt idx="1">
                  <c:v>Specific Learning Difficulties Tutoring</c:v>
                </c:pt>
                <c:pt idx="2">
                  <c:v>Notetaker (manual or electronic)/Library assistant</c:v>
                </c:pt>
                <c:pt idx="3">
                  <c:v>Fire evacuation procedures</c:v>
                </c:pt>
                <c:pt idx="4">
                  <c:v>Proofreader</c:v>
                </c:pt>
                <c:pt idx="5">
                  <c:v>Mental health mentors</c:v>
                </c:pt>
                <c:pt idx="6">
                  <c:v>IT equipment advice/training</c:v>
                </c:pt>
                <c:pt idx="7">
                  <c:v>Support to apply for Disabled Students Allowance (DSA)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Sheet1!$F$2:$F$11</c:f>
              <c:numCache>
                <c:formatCode>0%</c:formatCode>
                <c:ptCount val="10"/>
                <c:pt idx="0">
                  <c:v>0.15</c:v>
                </c:pt>
                <c:pt idx="1">
                  <c:v>9.3333333333333338E-2</c:v>
                </c:pt>
                <c:pt idx="2">
                  <c:v>2.1739130434782608E-2</c:v>
                </c:pt>
                <c:pt idx="3">
                  <c:v>0</c:v>
                </c:pt>
                <c:pt idx="4">
                  <c:v>0.06</c:v>
                </c:pt>
                <c:pt idx="5">
                  <c:v>0.13157894736842105</c:v>
                </c:pt>
                <c:pt idx="6">
                  <c:v>4.5045045045045043E-2</c:v>
                </c:pt>
                <c:pt idx="7">
                  <c:v>6.2068965517241378E-2</c:v>
                </c:pt>
                <c:pt idx="8">
                  <c:v>3.4482758620689655E-2</c:v>
                </c:pt>
                <c:pt idx="9">
                  <c:v>2.8301886792452831E-2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5986440"/>
        <c:axId val="165986832"/>
      </c:barChart>
      <c:catAx>
        <c:axId val="165986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5986832"/>
        <c:crosses val="autoZero"/>
        <c:auto val="1"/>
        <c:lblAlgn val="ctr"/>
        <c:lblOffset val="100"/>
        <c:noMultiLvlLbl val="0"/>
      </c:catAx>
      <c:valAx>
        <c:axId val="165986832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1659864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900" baseline="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who used each service in</a:t>
            </a:r>
            <a:r>
              <a:rPr lang="en-US" baseline="0" dirty="0" smtClean="0"/>
              <a:t> last </a:t>
            </a:r>
            <a:r>
              <a:rPr lang="en-US" dirty="0" smtClean="0"/>
              <a:t>12 months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0"/>
                  <c:y val="1.515151515151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Asperger Syndrome student mentor service</c:v>
                </c:pt>
                <c:pt idx="1">
                  <c:v>Specific Learning Difficulties Tutoring</c:v>
                </c:pt>
                <c:pt idx="2">
                  <c:v>Fire evacuation procedures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Disabled Students Allowance (DSA)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7.1428571428571425E-2</c:v>
                </c:pt>
                <c:pt idx="1">
                  <c:v>0.31578947368421051</c:v>
                </c:pt>
                <c:pt idx="2">
                  <c:v>9.0909090909090912E-2</c:v>
                </c:pt>
                <c:pt idx="3">
                  <c:v>0.32558139534883723</c:v>
                </c:pt>
                <c:pt idx="4">
                  <c:v>0.50909090909090904</c:v>
                </c:pt>
                <c:pt idx="5">
                  <c:v>0.81666666666666665</c:v>
                </c:pt>
                <c:pt idx="6">
                  <c:v>0.78947368421052633</c:v>
                </c:pt>
                <c:pt idx="7">
                  <c:v>0.87195121951219512</c:v>
                </c:pt>
                <c:pt idx="8">
                  <c:v>1.4133333333333333</c:v>
                </c:pt>
                <c:pt idx="9">
                  <c:v>1.3739495798319328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dLbls>
            <c:delete val="1"/>
          </c:dLbls>
          <c:cat>
            <c:strRef>
              <c:f>Sheet1!$A$2:$A$11</c:f>
              <c:strCache>
                <c:ptCount val="10"/>
                <c:pt idx="0">
                  <c:v>Asperger Syndrome student mentor service</c:v>
                </c:pt>
                <c:pt idx="1">
                  <c:v>Specific Learning Difficulties Tutoring</c:v>
                </c:pt>
                <c:pt idx="2">
                  <c:v>Fire evacuation procedures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Disabled Students Allowance (DSA)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Sheet1!$C$2:$C$11</c:f>
              <c:numCache>
                <c:formatCode>0.00</c:formatCode>
                <c:ptCount val="10"/>
                <c:pt idx="0">
                  <c:v>0.4</c:v>
                </c:pt>
                <c:pt idx="1">
                  <c:v>0.63291139240506333</c:v>
                </c:pt>
                <c:pt idx="2">
                  <c:v>0.36585365853658536</c:v>
                </c:pt>
                <c:pt idx="3">
                  <c:v>0.61764705882352944</c:v>
                </c:pt>
                <c:pt idx="4">
                  <c:v>0.72368421052631582</c:v>
                </c:pt>
                <c:pt idx="5">
                  <c:v>0.87735849056603776</c:v>
                </c:pt>
                <c:pt idx="6">
                  <c:v>1.1075949367088607</c:v>
                </c:pt>
                <c:pt idx="7">
                  <c:v>1.0833333333333333</c:v>
                </c:pt>
                <c:pt idx="8">
                  <c:v>1.3811475409836065</c:v>
                </c:pt>
                <c:pt idx="9">
                  <c:v>1.5191815856777493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strRef>
              <c:f>Sheet1!$A$2:$A$11</c:f>
              <c:strCache>
                <c:ptCount val="10"/>
                <c:pt idx="0">
                  <c:v>Asperger Syndrome student mentor service</c:v>
                </c:pt>
                <c:pt idx="1">
                  <c:v>Specific Learning Difficulties Tutoring</c:v>
                </c:pt>
                <c:pt idx="2">
                  <c:v>Fire evacuation procedures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Disabled Students Allowance (DSA)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Sheet1!$D$2:$D$11</c:f>
              <c:numCache>
                <c:formatCode>0.00</c:formatCode>
                <c:ptCount val="10"/>
                <c:pt idx="0">
                  <c:v>0.24</c:v>
                </c:pt>
                <c:pt idx="1">
                  <c:v>0.62</c:v>
                </c:pt>
                <c:pt idx="2">
                  <c:v>0.27</c:v>
                </c:pt>
                <c:pt idx="3">
                  <c:v>0.32</c:v>
                </c:pt>
                <c:pt idx="4">
                  <c:v>0.63</c:v>
                </c:pt>
                <c:pt idx="5">
                  <c:v>1.02</c:v>
                </c:pt>
                <c:pt idx="6">
                  <c:v>0.9</c:v>
                </c:pt>
                <c:pt idx="7">
                  <c:v>1.0900000000000001</c:v>
                </c:pt>
                <c:pt idx="8">
                  <c:v>1.27</c:v>
                </c:pt>
                <c:pt idx="9">
                  <c:v>1.45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Asperger Syndrome student mentor service</c:v>
                </c:pt>
                <c:pt idx="1">
                  <c:v>Specific Learning Difficulties Tutoring</c:v>
                </c:pt>
                <c:pt idx="2">
                  <c:v>Fire evacuation procedures</c:v>
                </c:pt>
                <c:pt idx="3">
                  <c:v>Notetaker (manual or electronic)/Library assistant</c:v>
                </c:pt>
                <c:pt idx="4">
                  <c:v>Proofreader</c:v>
                </c:pt>
                <c:pt idx="5">
                  <c:v>Mental health mentors service</c:v>
                </c:pt>
                <c:pt idx="6">
                  <c:v>IT equipment advice/training</c:v>
                </c:pt>
                <c:pt idx="7">
                  <c:v>Support to apply for Disabled Students Allowance (DSA)</c:v>
                </c:pt>
                <c:pt idx="8">
                  <c:v>Assessment of specific learning difficulties/dyslexia</c:v>
                </c:pt>
                <c:pt idx="9">
                  <c:v>Examination arrangements</c:v>
                </c:pt>
              </c:strCache>
            </c:strRef>
          </c:cat>
          <c:val>
            <c:numRef>
              <c:f>Sheet1!$E$2:$E$11</c:f>
              <c:numCache>
                <c:formatCode>0.00</c:formatCode>
                <c:ptCount val="10"/>
                <c:pt idx="0">
                  <c:v>0</c:v>
                </c:pt>
                <c:pt idx="1">
                  <c:v>0.52</c:v>
                </c:pt>
                <c:pt idx="2">
                  <c:v>0.59</c:v>
                </c:pt>
                <c:pt idx="3">
                  <c:v>0.59</c:v>
                </c:pt>
                <c:pt idx="4">
                  <c:v>0.64</c:v>
                </c:pt>
                <c:pt idx="5">
                  <c:v>0.66</c:v>
                </c:pt>
                <c:pt idx="6">
                  <c:v>0.83</c:v>
                </c:pt>
                <c:pt idx="7">
                  <c:v>1.1000000000000001</c:v>
                </c:pt>
                <c:pt idx="8">
                  <c:v>1.25</c:v>
                </c:pt>
                <c:pt idx="9">
                  <c:v>1.42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22627944"/>
        <c:axId val="222628336"/>
      </c:lineChart>
      <c:catAx>
        <c:axId val="222627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2628336"/>
        <c:crosses val="autoZero"/>
        <c:auto val="1"/>
        <c:lblAlgn val="ctr"/>
        <c:lblOffset val="100"/>
        <c:noMultiLvlLbl val="0"/>
      </c:catAx>
      <c:valAx>
        <c:axId val="222628336"/>
        <c:scaling>
          <c:orientation val="minMax"/>
          <c:max val="2"/>
        </c:scaling>
        <c:delete val="0"/>
        <c:axPos val="l"/>
        <c:numFmt formatCode="0.00" sourceLinked="1"/>
        <c:majorTickMark val="out"/>
        <c:minorTickMark val="none"/>
        <c:tickLblPos val="nextTo"/>
        <c:crossAx val="222627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100" baseline="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en-US"/>
              <a:t>All who used in last 12 months</a:t>
            </a:r>
            <a:endParaRPr lang="en-GB"/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Student Support Assistant (eg notetakers, IT tutor etc..)</c:v>
                </c:pt>
                <c:pt idx="1">
                  <c:v>Management Team</c:v>
                </c:pt>
                <c:pt idx="2">
                  <c:v>Advisory Team</c:v>
                </c:pt>
                <c:pt idx="3">
                  <c:v>Frontline Reception Team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0.16</c:v>
                </c:pt>
                <c:pt idx="1">
                  <c:v>0.21</c:v>
                </c:pt>
                <c:pt idx="2">
                  <c:v>0.41</c:v>
                </c:pt>
                <c:pt idx="3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Student Support Assistant (eg notetakers, IT tutor etc..)</c:v>
                </c:pt>
                <c:pt idx="1">
                  <c:v>Management Team</c:v>
                </c:pt>
                <c:pt idx="2">
                  <c:v>Advisory Team</c:v>
                </c:pt>
                <c:pt idx="3">
                  <c:v>Frontline Reception Team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0.06</c:v>
                </c:pt>
                <c:pt idx="1">
                  <c:v>0.14000000000000001</c:v>
                </c:pt>
                <c:pt idx="2">
                  <c:v>0.28000000000000003</c:v>
                </c:pt>
                <c:pt idx="3">
                  <c:v>0.32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EAEA88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Student Support Assistant (eg notetakers, IT tutor etc..)</c:v>
                </c:pt>
                <c:pt idx="1">
                  <c:v>Management Team</c:v>
                </c:pt>
                <c:pt idx="2">
                  <c:v>Advisory Team</c:v>
                </c:pt>
                <c:pt idx="3">
                  <c:v>Frontline Reception Team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0.08</c:v>
                </c:pt>
                <c:pt idx="2">
                  <c:v>0.1</c:v>
                </c:pt>
                <c:pt idx="3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6296296296296294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629629629629516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Student Support Assistant (eg notetakers, IT tutor etc..)</c:v>
                </c:pt>
                <c:pt idx="1">
                  <c:v>Management Team</c:v>
                </c:pt>
                <c:pt idx="2">
                  <c:v>Advisory Team</c:v>
                </c:pt>
                <c:pt idx="3">
                  <c:v>Frontline Reception Team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0.02</c:v>
                </c:pt>
                <c:pt idx="1">
                  <c:v>0.02</c:v>
                </c:pt>
                <c:pt idx="2">
                  <c:v>0.06</c:v>
                </c:pt>
                <c:pt idx="3">
                  <c:v>0.02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3.2407407407407295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Student Support Assistant (eg notetakers, IT tutor etc..)</c:v>
                </c:pt>
                <c:pt idx="1">
                  <c:v>Management Team</c:v>
                </c:pt>
                <c:pt idx="2">
                  <c:v>Advisory Team</c:v>
                </c:pt>
                <c:pt idx="3">
                  <c:v>Frontline Reception Team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0.01</c:v>
                </c:pt>
                <c:pt idx="1">
                  <c:v>0.02</c:v>
                </c:pt>
                <c:pt idx="2">
                  <c:v>0.05</c:v>
                </c:pt>
                <c:pt idx="3">
                  <c:v>0.01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Had no contact</c:v>
                </c:pt>
              </c:strCache>
            </c:strRef>
          </c:tx>
          <c:spPr>
            <a:solidFill>
              <a:schemeClr val="tx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Student Support Assistant (eg notetakers, IT tutor etc..)</c:v>
                </c:pt>
                <c:pt idx="1">
                  <c:v>Management Team</c:v>
                </c:pt>
                <c:pt idx="2">
                  <c:v>Advisory Team</c:v>
                </c:pt>
                <c:pt idx="3">
                  <c:v>Frontline Reception Team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0.68</c:v>
                </c:pt>
                <c:pt idx="1">
                  <c:v>0.53</c:v>
                </c:pt>
                <c:pt idx="2">
                  <c:v>0.11</c:v>
                </c:pt>
                <c:pt idx="3">
                  <c:v>0.03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2629120"/>
        <c:axId val="222629512"/>
      </c:barChart>
      <c:catAx>
        <c:axId val="222629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22629512"/>
        <c:crosses val="autoZero"/>
        <c:auto val="1"/>
        <c:lblAlgn val="ctr"/>
        <c:lblOffset val="100"/>
        <c:noMultiLvlLbl val="0"/>
      </c:catAx>
      <c:valAx>
        <c:axId val="222629512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2226291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1">
        <a:alpha val="40000"/>
      </a:schemeClr>
    </a:solidFill>
  </c:spPr>
  <c:txPr>
    <a:bodyPr/>
    <a:lstStyle/>
    <a:p>
      <a:pPr>
        <a:defRPr sz="1000" baseline="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F60814-678F-4973-8D85-396052388856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© The University of Edinburgh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E289D3-053C-4C44-A3F9-164B153998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350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052143-3A4A-455E-8F61-3487B3AFDBF0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© The University of Edinburgh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51A5F1-834D-4719-9C58-8987B4547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478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The University 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88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The University of Edinburgh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23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The University of Edinburgh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88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The University of Edinburgh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07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The University of Edinburgh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88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The University 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70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The University of Edinburgh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88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The University of Edinburgh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889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The University of Edinburgh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889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The University of Edinburgh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5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The University 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88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The University 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16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The University 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88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The University 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22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The University 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34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The University 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88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The University of Edinburgh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05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The University of Edinburgh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1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fld id="{4980AA95-7902-470F-AAD9-FF8B78F8F3C7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3295E-DF33-4BF4-AE49-635234555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406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453AC-DCAB-41A7-8C7F-7E7954BD4B58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B103C-2F79-48A2-BD80-D6A3EED1BD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3959379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9A1AB3-8F9C-472B-8BD2-F8378961AF2D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97D6A-8E0A-4E98-BF9F-7EAEB744E1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1058110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EF89D32-8CD9-4EE5-9928-E65326B8ED24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8DF4675-6EBC-4392-B8FD-DD6A5BF94BE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6" name="Picture 2" descr="\\midas.ucs.ed.ac.uk\SGHomes_2\rbartlet\Win7\Desktop\uoe_revlineand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5990253"/>
            <a:ext cx="3810529" cy="11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4905421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8026D-48E7-480E-804A-9C2215DF34AA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6471369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E3FDEC-E9AE-4560-B886-A27D4D24FE43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9A67C-7B2B-4E87-B8DE-6A4EEF8CE9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983751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B25DD-8A61-4D71-92A5-0CABD04B90DE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81F-2400-42A8-A39A-4136D894F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8145382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4DB819-AD1D-45B9-ADB3-FA23DE3442BE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7B80F-9B5F-44B3-9E8C-B713CFCE47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1639184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67BCE-D554-46A6-BADE-AF9C916EC481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52299-1DD0-460D-A137-4369E233F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776195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EB828-4428-40C3-85CC-414072CB68EB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74AF9-AA65-4105-936C-DA9F7F31DB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037302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DDB77B-DDA4-466A-B065-D0BF0420D4D5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AAE2D-C1D9-4A33-AFC2-8F756BDD1E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8612200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EE75E5-A551-4210-A5EE-28E9936DE1B9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485DE-6431-482A-AFB3-BD026D48E2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9065819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19D82126-51BF-4955-9114-FBDCC44B6BB7}" type="datetime1">
              <a:rPr lang="en-US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CD1E9CBD-B9F6-4C87-B30A-DE934A20FD7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\\midas.ucs.ed.ac.uk\SGHomes_2\rbartlet\Win7\Desktop\uoe_revlineandlogo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5990253"/>
            <a:ext cx="3810529" cy="11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8771465" y="-33868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05E052-DC16-4086-954A-AEBFC1B019F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old"/>
                <a:ea typeface="ＭＳ Ｐゴシック" charset="-128"/>
                <a:cs typeface="Arial Bold"/>
              </a:rPr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  <p:sldLayoutId id="2147483767" r:id="rId12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Bold"/>
          <a:ea typeface="ＭＳ Ｐゴシック" charset="-128"/>
          <a:cs typeface="Arial Bold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old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old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old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old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old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old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old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4000" dirty="0" smtClean="0">
                <a:latin typeface="Arial Bold" charset="0"/>
              </a:rPr>
              <a:t>Student Disability Service</a:t>
            </a:r>
          </a:p>
        </p:txBody>
      </p:sp>
      <p:sp>
        <p:nvSpPr>
          <p:cNvPr id="34821" name="Rectangle 5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dirty="0" smtClean="0">
                <a:latin typeface="Arial" charset="0"/>
              </a:rPr>
              <a:t>An evaluation</a:t>
            </a:r>
          </a:p>
          <a:p>
            <a:r>
              <a:rPr lang="en-GB" dirty="0" smtClean="0">
                <a:latin typeface="Arial" charset="0"/>
              </a:rPr>
              <a:t>June 2016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40000"/>
            </a:schemeClr>
          </a:solidFill>
        </p:spPr>
        <p:txBody>
          <a:bodyPr/>
          <a:lstStyle/>
          <a:p>
            <a:r>
              <a:rPr lang="en-GB" dirty="0" smtClean="0">
                <a:latin typeface="Arial Bold" charset="0"/>
              </a:rPr>
              <a:t>Usage of service</a:t>
            </a:r>
            <a:endParaRPr lang="en-GB" sz="2400" dirty="0" smtClean="0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4084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Q2. When </a:t>
            </a:r>
            <a:r>
              <a:rPr lang="en-GB" sz="2800" dirty="0">
                <a:latin typeface="Arial Bold" charset="0"/>
              </a:rPr>
              <a:t>was the last time you had contact with the Student Disability Service?</a:t>
            </a:r>
            <a:endParaRPr lang="en-GB" sz="2800" dirty="0" smtClean="0">
              <a:latin typeface="Arial Bold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939144518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38725" y="6143937"/>
            <a:ext cx="3648075" cy="369332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Consistency across the waves</a:t>
            </a:r>
            <a:endParaRPr lang="en-GB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c.400-600</a:t>
            </a:r>
            <a:endParaRPr lang="en-GB" sz="1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Q15. When used </a:t>
            </a:r>
            <a:r>
              <a:rPr lang="en-GB" sz="2800" dirty="0">
                <a:latin typeface="Arial Bold" charset="0"/>
              </a:rPr>
              <a:t>the Student Disability Service</a:t>
            </a:r>
            <a:endParaRPr lang="en-GB" sz="2800" dirty="0" smtClean="0">
              <a:latin typeface="Arial Bold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464087499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43661" y="6160418"/>
            <a:ext cx="4943139" cy="338554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Consistent across the waves. </a:t>
            </a:r>
            <a:endParaRPr lang="en-GB" sz="16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c.400-600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4140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Q4. Services used in the last 12 months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05775631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79115" y="5909734"/>
            <a:ext cx="5007685" cy="954107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Upward trend in mental health</a:t>
            </a:r>
          </a:p>
          <a:p>
            <a:pPr algn="ctr"/>
            <a:r>
              <a:rPr lang="en-GB" sz="1400" dirty="0" smtClean="0"/>
              <a:t>Downward trend in fire evacuation and </a:t>
            </a:r>
            <a:r>
              <a:rPr lang="en-GB" sz="1400" dirty="0" err="1" smtClean="0"/>
              <a:t>aspergers</a:t>
            </a:r>
            <a:endParaRPr lang="en-GB" sz="1400" dirty="0" smtClean="0"/>
          </a:p>
          <a:p>
            <a:pPr algn="ctr"/>
            <a:r>
              <a:rPr lang="en-GB" sz="1400" dirty="0" smtClean="0"/>
              <a:t>Does this reflect need or promotion.  Does it have any resource implication?</a:t>
            </a:r>
            <a:endParaRPr lang="en-GB" sz="1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551336" y="2336800"/>
            <a:ext cx="0" cy="284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02136" y="2095044"/>
            <a:ext cx="592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Most used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8602136" y="4966156"/>
            <a:ext cx="592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Least used</a:t>
            </a:r>
            <a:endParaRPr lang="en-GB" sz="11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c.400-600</a:t>
            </a:r>
            <a:endParaRPr lang="en-GB" sz="1200" dirty="0"/>
          </a:p>
        </p:txBody>
      </p:sp>
      <p:sp>
        <p:nvSpPr>
          <p:cNvPr id="3" name="Rectangle 2"/>
          <p:cNvSpPr/>
          <p:nvPr/>
        </p:nvSpPr>
        <p:spPr>
          <a:xfrm>
            <a:off x="8208435" y="3963893"/>
            <a:ext cx="220129" cy="2002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610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40000"/>
            </a:schemeClr>
          </a:solidFill>
        </p:spPr>
        <p:txBody>
          <a:bodyPr/>
          <a:lstStyle/>
          <a:p>
            <a:r>
              <a:rPr lang="en-GB" dirty="0" smtClean="0">
                <a:latin typeface="Arial Bold" charset="0"/>
              </a:rPr>
              <a:t>Evaluation of service</a:t>
            </a:r>
            <a:br>
              <a:rPr lang="en-GB" dirty="0" smtClean="0">
                <a:latin typeface="Arial Bold" charset="0"/>
              </a:rPr>
            </a:br>
            <a:r>
              <a:rPr lang="en-GB" sz="2400" dirty="0" smtClean="0">
                <a:latin typeface="Arial Bold" charset="0"/>
              </a:rPr>
              <a:t>(all those who used in the last 12 months)</a:t>
            </a:r>
          </a:p>
        </p:txBody>
      </p:sp>
    </p:spTree>
    <p:extLst>
      <p:ext uri="{BB962C8B-B14F-4D97-AF65-F5344CB8AC3E}">
        <p14:creationId xmlns:p14="http://schemas.microsoft.com/office/powerpoint/2010/main" val="32119350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2800" dirty="0" smtClean="0">
                <a:latin typeface="Arial Bold" charset="0"/>
              </a:rPr>
              <a:t>Rating of services by those who used them 2016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71477951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32904" y="6100762"/>
            <a:ext cx="4953896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Areas to investigate: low satisfaction for fire evacuation procedures, </a:t>
            </a:r>
            <a:r>
              <a:rPr lang="en-GB" sz="1200" dirty="0" err="1" smtClean="0"/>
              <a:t>aspergers</a:t>
            </a:r>
            <a:r>
              <a:rPr lang="en-GB" sz="1200" dirty="0" smtClean="0"/>
              <a:t> mentors.  High dissatisfaction with mental health mentors and </a:t>
            </a:r>
            <a:r>
              <a:rPr lang="en-GB" sz="1200" dirty="0" err="1" smtClean="0"/>
              <a:t>Aspergers</a:t>
            </a:r>
            <a:r>
              <a:rPr lang="en-GB" sz="1200" dirty="0" smtClean="0"/>
              <a:t> mentors</a:t>
            </a:r>
            <a:endParaRPr lang="en-GB" sz="1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551336" y="2336800"/>
            <a:ext cx="0" cy="284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602136" y="2095044"/>
            <a:ext cx="592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Best rated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602136" y="4966156"/>
            <a:ext cx="5926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Worst rated</a:t>
            </a:r>
            <a:endParaRPr lang="en-GB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93132" y="5021645"/>
            <a:ext cx="491064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</a:schemeClr>
                </a:solidFill>
              </a:rPr>
              <a:t>(20)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132" y="4733480"/>
            <a:ext cx="491064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</a:schemeClr>
                </a:solidFill>
              </a:rPr>
              <a:t>(75)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132" y="4435795"/>
            <a:ext cx="491064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</a:schemeClr>
                </a:solidFill>
              </a:rPr>
              <a:t>(46)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70" y="4141854"/>
            <a:ext cx="491064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</a:schemeClr>
                </a:solidFill>
              </a:rPr>
              <a:t>(23)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132" y="3793597"/>
            <a:ext cx="491064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</a:schemeClr>
                </a:solidFill>
              </a:rPr>
              <a:t>(53)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132" y="3478615"/>
            <a:ext cx="491064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</a:schemeClr>
                </a:solidFill>
              </a:rPr>
              <a:t>(76)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70" y="3150720"/>
            <a:ext cx="48260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</a:schemeClr>
                </a:solidFill>
              </a:rPr>
              <a:t>(111)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132" y="2825888"/>
            <a:ext cx="48260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</a:schemeClr>
                </a:solidFill>
              </a:rPr>
              <a:t>(145)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132" y="2517445"/>
            <a:ext cx="48260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</a:schemeClr>
                </a:solidFill>
              </a:rPr>
              <a:t>(145)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132" y="2187376"/>
            <a:ext cx="48260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</a:schemeClr>
                </a:solidFill>
              </a:rPr>
              <a:t>(212)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93132" y="5909208"/>
            <a:ext cx="198323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see individual row ()</a:t>
            </a: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7166785" y="3441568"/>
            <a:ext cx="1249088" cy="24622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7303353" y="5058489"/>
            <a:ext cx="1152158" cy="20937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463961" y="5058488"/>
            <a:ext cx="1062813" cy="24622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441455" y="4111974"/>
            <a:ext cx="1829792" cy="2438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9577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2800" dirty="0" smtClean="0">
                <a:latin typeface="Arial Bold" charset="0"/>
              </a:rPr>
              <a:t>Average rating of services by those who used them: Trend – 13-16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87486046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65176" y="6061784"/>
            <a:ext cx="5239126" cy="738664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Ratings have dropped for </a:t>
            </a:r>
            <a:r>
              <a:rPr lang="en-GB" sz="1400" dirty="0" err="1" smtClean="0"/>
              <a:t>Notetaker</a:t>
            </a:r>
            <a:r>
              <a:rPr lang="en-GB" sz="1400" dirty="0" smtClean="0"/>
              <a:t>, IT </a:t>
            </a:r>
            <a:r>
              <a:rPr lang="en-GB" sz="1400" dirty="0"/>
              <a:t>advice/training </a:t>
            </a:r>
            <a:r>
              <a:rPr lang="en-GB" sz="1400" dirty="0" smtClean="0"/>
              <a:t>and assessment (higher dissatisfaction levels). Improved rating for Mental health mentor service.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855046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2800" dirty="0" smtClean="0">
                <a:latin typeface="Arial Bold" charset="0"/>
              </a:rPr>
              <a:t>Level of satisfaction with specific staff types 2016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24537118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41695" y="6047707"/>
            <a:ext cx="4545106" cy="830997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Satisfaction is good, dissatisfaction is generally low, but might need to reiterate expectations of students to the advisory team.    </a:t>
            </a:r>
            <a:endParaRPr lang="en-GB" sz="16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9957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c.200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55506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2800" dirty="0" smtClean="0">
                <a:latin typeface="Arial Bold" charset="0"/>
              </a:rPr>
              <a:t>Level of satisfaction with specific staff types 2013-16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32751650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72753" y="5948126"/>
            <a:ext cx="4814047" cy="830997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Fairly consistent levels of satisfaction – However, 2016 sees satisfaction at lowest levels in general and dissatisfaction at highest levels – might be worthwhile restating the expectations of staff and the worthwhile nature of their roles</a:t>
            </a:r>
            <a:endParaRPr lang="en-GB" sz="12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c.200-500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77117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40000"/>
            </a:schemeClr>
          </a:solidFill>
        </p:spPr>
        <p:txBody>
          <a:bodyPr/>
          <a:lstStyle/>
          <a:p>
            <a:r>
              <a:rPr lang="en-GB" dirty="0" smtClean="0">
                <a:latin typeface="Arial Bold" charset="0"/>
              </a:rPr>
              <a:t>Learning Profile</a:t>
            </a:r>
            <a:endParaRPr lang="en-GB" sz="2400" dirty="0" smtClean="0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1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Contents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36990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1600" dirty="0" smtClean="0">
                <a:latin typeface="Arial" charset="0"/>
              </a:rPr>
              <a:t>Background</a:t>
            </a:r>
          </a:p>
          <a:p>
            <a:r>
              <a:rPr lang="en-GB" sz="1600" dirty="0" smtClean="0">
                <a:latin typeface="Arial" charset="0"/>
              </a:rPr>
              <a:t>Methodology</a:t>
            </a:r>
          </a:p>
          <a:p>
            <a:r>
              <a:rPr lang="en-GB" sz="1600" dirty="0" smtClean="0">
                <a:latin typeface="Arial" charset="0"/>
              </a:rPr>
              <a:t>Objectives</a:t>
            </a:r>
          </a:p>
          <a:p>
            <a:r>
              <a:rPr lang="en-GB" sz="1600" dirty="0" smtClean="0">
                <a:latin typeface="Arial" charset="0"/>
              </a:rPr>
              <a:t>Research findings</a:t>
            </a:r>
          </a:p>
          <a:p>
            <a:pPr lvl="1"/>
            <a:r>
              <a:rPr lang="en-GB" sz="1600" dirty="0" smtClean="0">
                <a:latin typeface="Arial" charset="0"/>
              </a:rPr>
              <a:t>Usage</a:t>
            </a:r>
          </a:p>
          <a:p>
            <a:pPr lvl="1"/>
            <a:r>
              <a:rPr lang="en-GB" sz="1600" dirty="0" smtClean="0">
                <a:latin typeface="Arial" charset="0"/>
              </a:rPr>
              <a:t>Evaluation of the service</a:t>
            </a:r>
          </a:p>
          <a:p>
            <a:pPr lvl="1"/>
            <a:r>
              <a:rPr lang="en-GB" sz="1600" dirty="0" smtClean="0">
                <a:latin typeface="Arial" charset="0"/>
              </a:rPr>
              <a:t>Learning profile</a:t>
            </a:r>
          </a:p>
          <a:p>
            <a:pPr lvl="1"/>
            <a:r>
              <a:rPr lang="en-GB" sz="1600" dirty="0" smtClean="0">
                <a:latin typeface="Arial" charset="0"/>
              </a:rPr>
              <a:t>Why haven’t used SDS</a:t>
            </a:r>
          </a:p>
          <a:p>
            <a:pPr lvl="1"/>
            <a:r>
              <a:rPr lang="en-GB" sz="1600" dirty="0">
                <a:latin typeface="+mn-lt"/>
              </a:rPr>
              <a:t>Accessible and Inclusive Learning Policy </a:t>
            </a:r>
            <a:endParaRPr lang="en-GB" sz="1600" dirty="0" smtClean="0">
              <a:latin typeface="+mn-lt"/>
            </a:endParaRPr>
          </a:p>
          <a:p>
            <a:pPr lvl="1"/>
            <a:r>
              <a:rPr lang="en-GB" sz="1600" dirty="0" smtClean="0">
                <a:latin typeface="Arial" charset="0"/>
              </a:rPr>
              <a:t>Overall questions</a:t>
            </a:r>
          </a:p>
          <a:p>
            <a:pPr lvl="1"/>
            <a:r>
              <a:rPr lang="en-GB" sz="1600" dirty="0" smtClean="0">
                <a:latin typeface="Arial" charset="0"/>
              </a:rPr>
              <a:t>Summary</a:t>
            </a:r>
          </a:p>
          <a:p>
            <a:pPr marL="457200" lvl="1" indent="0">
              <a:buNone/>
            </a:pPr>
            <a:endParaRPr lang="en-GB" sz="1600" dirty="0" smtClean="0">
              <a:latin typeface="Arial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GB" sz="1600" dirty="0" smtClean="0">
                <a:latin typeface="Arial" charset="0"/>
              </a:rPr>
              <a:t>Appendix 1 Demographics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GB" sz="1600" dirty="0" smtClean="0">
                <a:latin typeface="Arial" charset="0"/>
              </a:rPr>
              <a:t>Appendix 2 Questionnaire</a:t>
            </a:r>
          </a:p>
          <a:p>
            <a:pPr marL="342900" lvl="1" indent="-342900">
              <a:buFont typeface="Arial" charset="0"/>
              <a:buChar char="•"/>
            </a:pPr>
            <a:r>
              <a:rPr lang="en-GB" sz="1600" dirty="0">
                <a:latin typeface="Arial" charset="0"/>
              </a:rPr>
              <a:t>Appendix </a:t>
            </a:r>
            <a:r>
              <a:rPr lang="en-GB" sz="1600" dirty="0" smtClean="0">
                <a:latin typeface="Arial" charset="0"/>
              </a:rPr>
              <a:t>3 Previous questions (pre-2014)</a:t>
            </a:r>
            <a:endParaRPr lang="en-GB" sz="1600" dirty="0">
              <a:latin typeface="Arial" charset="0"/>
            </a:endParaRPr>
          </a:p>
          <a:p>
            <a:endParaRPr lang="en-GB" sz="2400" dirty="0" smtClean="0">
              <a:latin typeface="Arial" charset="0"/>
            </a:endParaRPr>
          </a:p>
          <a:p>
            <a:endParaRPr lang="en-GB" sz="2400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Q7. </a:t>
            </a:r>
            <a:r>
              <a:rPr lang="en-GB" sz="2800" dirty="0">
                <a:latin typeface="Arial Bold" charset="0"/>
              </a:rPr>
              <a:t>Did you have a Learning Profile set up in the last 12 </a:t>
            </a:r>
            <a:r>
              <a:rPr lang="en-GB" sz="2800" dirty="0" smtClean="0">
                <a:latin typeface="Arial Bold" charset="0"/>
              </a:rPr>
              <a:t>months?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61807139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8965" y="6008264"/>
            <a:ext cx="4780540" cy="584775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Consistent – looks like an upward trend in ‘yes’, and a downward trend for ‘no’</a:t>
            </a:r>
            <a:endParaRPr lang="en-GB" sz="16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c.200-400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491845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Q8.Did </a:t>
            </a:r>
            <a:r>
              <a:rPr lang="en-GB" sz="2800" dirty="0">
                <a:latin typeface="Arial Bold" charset="0"/>
              </a:rPr>
              <a:t>you receive the adjustments recommended in your Learning Profile</a:t>
            </a:r>
            <a:r>
              <a:rPr lang="en-GB" sz="2800" dirty="0" smtClean="0">
                <a:latin typeface="Arial Bold" charset="0"/>
              </a:rPr>
              <a:t>?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60882491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00631" y="6050926"/>
            <a:ext cx="4986169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48% received all adjustments in all courses, 3% not receiving any – is this good enough?  Receiving some trends in all seems to be trending upwards – is it worth re-briefing on the importance of all adjustments?</a:t>
            </a:r>
            <a:endParaRPr lang="en-GB" sz="12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875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299</a:t>
            </a:r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842235" y="2289822"/>
            <a:ext cx="18445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 smtClean="0">
                <a:solidFill>
                  <a:srgbClr val="FFC000"/>
                </a:solidFill>
              </a:rPr>
              <a:t>n.b.</a:t>
            </a:r>
            <a:r>
              <a:rPr lang="en-GB" sz="1100" dirty="0" smtClean="0">
                <a:solidFill>
                  <a:srgbClr val="FFC000"/>
                </a:solidFill>
              </a:rPr>
              <a:t> There are </a:t>
            </a:r>
            <a:r>
              <a:rPr lang="en-GB" sz="1100" dirty="0" err="1" smtClean="0">
                <a:solidFill>
                  <a:srgbClr val="FFC000"/>
                </a:solidFill>
              </a:rPr>
              <a:t>verbatims</a:t>
            </a:r>
            <a:r>
              <a:rPr lang="en-GB" sz="1100" dirty="0" smtClean="0">
                <a:solidFill>
                  <a:srgbClr val="FFC000"/>
                </a:solidFill>
              </a:rPr>
              <a:t> for more details</a:t>
            </a:r>
            <a:endParaRPr lang="en-GB" sz="11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245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676400"/>
            <a:ext cx="8229600" cy="40005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Adjustments received in Learning Profile by subject area – all with response &gt;4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89491" y="5965178"/>
            <a:ext cx="3397309" cy="461665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Very few people get all adjustments in all classes – what is good enough?</a:t>
            </a:r>
            <a:endParaRPr lang="en-GB" sz="12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25715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table showing average score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43160" y="1743075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APPLAUD</a:t>
            </a:r>
            <a:endParaRPr lang="en-GB" sz="12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45002347"/>
              </p:ext>
            </p:extLst>
          </p:nvPr>
        </p:nvGraphicFramePr>
        <p:xfrm>
          <a:off x="457200" y="1639253"/>
          <a:ext cx="68453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03745" y="1755866"/>
            <a:ext cx="1968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SEND AN EMAIL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662020" y="1743075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INVESTIGATE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289800" y="2060575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All </a:t>
            </a:r>
            <a:r>
              <a:rPr lang="en-GB" sz="1200" dirty="0" err="1" smtClean="0"/>
              <a:t>adj</a:t>
            </a:r>
            <a:r>
              <a:rPr lang="en-GB" sz="1200" dirty="0" smtClean="0"/>
              <a:t> all class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289800" y="2489974"/>
            <a:ext cx="153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All </a:t>
            </a:r>
            <a:r>
              <a:rPr lang="en-GB" sz="1200" dirty="0" err="1" smtClean="0"/>
              <a:t>adj</a:t>
            </a:r>
            <a:r>
              <a:rPr lang="en-GB" sz="1200" dirty="0" smtClean="0"/>
              <a:t> some class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289800" y="2906671"/>
            <a:ext cx="153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Some </a:t>
            </a:r>
            <a:r>
              <a:rPr lang="en-GB" sz="1200" dirty="0" err="1" smtClean="0"/>
              <a:t>adj</a:t>
            </a:r>
            <a:r>
              <a:rPr lang="en-GB" sz="1200" dirty="0" smtClean="0"/>
              <a:t> all class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289800" y="3295567"/>
            <a:ext cx="153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Some </a:t>
            </a:r>
            <a:r>
              <a:rPr lang="en-GB" sz="1200" dirty="0" err="1" smtClean="0"/>
              <a:t>adj</a:t>
            </a:r>
            <a:r>
              <a:rPr lang="en-GB" sz="1200" dirty="0" smtClean="0"/>
              <a:t> some class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289800" y="3754232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 </a:t>
            </a:r>
            <a:r>
              <a:rPr lang="en-GB" sz="1200" dirty="0" err="1" smtClean="0"/>
              <a:t>adj</a:t>
            </a:r>
            <a:r>
              <a:rPr lang="en-GB" sz="1200" dirty="0" smtClean="0"/>
              <a:t> no class</a:t>
            </a:r>
            <a:endParaRPr lang="en-GB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5840" y="1518675"/>
            <a:ext cx="0" cy="2464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95444" y="3996175"/>
            <a:ext cx="890352" cy="9090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87092" y="1589628"/>
            <a:ext cx="0" cy="23878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297295" y="3988190"/>
            <a:ext cx="992196" cy="10856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9623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40000"/>
            </a:schemeClr>
          </a:solidFill>
        </p:spPr>
        <p:txBody>
          <a:bodyPr/>
          <a:lstStyle/>
          <a:p>
            <a:r>
              <a:rPr lang="en-GB" dirty="0" smtClean="0">
                <a:latin typeface="Arial Bold" charset="0"/>
              </a:rPr>
              <a:t>Why haven’t used SDS</a:t>
            </a:r>
            <a:endParaRPr lang="en-GB" sz="2400" dirty="0" smtClean="0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6446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Q17. Why haven’t used the SDS at all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1800" dirty="0" smtClean="0">
                <a:latin typeface="Arial" charset="0"/>
              </a:rPr>
              <a:t>In 2016 23 people responded</a:t>
            </a:r>
          </a:p>
          <a:p>
            <a:pPr lvl="1"/>
            <a:r>
              <a:rPr lang="en-GB" sz="1100" dirty="0" smtClean="0">
                <a:latin typeface="Arial" charset="0"/>
              </a:rPr>
              <a:t>Lack of need</a:t>
            </a:r>
          </a:p>
          <a:p>
            <a:pPr lvl="1"/>
            <a:r>
              <a:rPr lang="en-GB" sz="1100" dirty="0" smtClean="0">
                <a:latin typeface="Arial" charset="0"/>
              </a:rPr>
              <a:t>They are online learners</a:t>
            </a:r>
          </a:p>
          <a:p>
            <a:pPr lvl="1"/>
            <a:r>
              <a:rPr lang="en-GB" sz="1100" dirty="0" smtClean="0">
                <a:latin typeface="Arial" charset="0"/>
              </a:rPr>
              <a:t>It seems like a hassle</a:t>
            </a:r>
          </a:p>
          <a:p>
            <a:endParaRPr lang="en-GB" sz="1800" dirty="0">
              <a:latin typeface="Arial" charset="0"/>
            </a:endParaRPr>
          </a:p>
          <a:p>
            <a:r>
              <a:rPr lang="en-GB" sz="1800" dirty="0" smtClean="0">
                <a:latin typeface="Arial" charset="0"/>
              </a:rPr>
              <a:t>In 2015 32 people responded</a:t>
            </a:r>
          </a:p>
          <a:p>
            <a:pPr lvl="1"/>
            <a:r>
              <a:rPr lang="en-GB" sz="1100" dirty="0" smtClean="0">
                <a:latin typeface="Arial" charset="0"/>
              </a:rPr>
              <a:t>21 felt they didn’t need help</a:t>
            </a:r>
          </a:p>
          <a:p>
            <a:pPr lvl="1"/>
            <a:r>
              <a:rPr lang="en-GB" sz="1100" dirty="0" smtClean="0">
                <a:latin typeface="Arial" charset="0"/>
              </a:rPr>
              <a:t>4 weren’t sure that SDS could help them</a:t>
            </a:r>
          </a:p>
          <a:p>
            <a:pPr lvl="1"/>
            <a:r>
              <a:rPr lang="en-GB" sz="1100" dirty="0" smtClean="0">
                <a:latin typeface="Arial" charset="0"/>
              </a:rPr>
              <a:t>4 didn’t know what was available that could help them</a:t>
            </a:r>
          </a:p>
          <a:p>
            <a:endParaRPr lang="en-GB" sz="1800" dirty="0" smtClean="0">
              <a:latin typeface="Arial" charset="0"/>
            </a:endParaRPr>
          </a:p>
          <a:p>
            <a:r>
              <a:rPr lang="en-GB" sz="1800" dirty="0" smtClean="0">
                <a:latin typeface="Arial" charset="0"/>
              </a:rPr>
              <a:t>In 2014 29 people responded</a:t>
            </a:r>
          </a:p>
          <a:p>
            <a:pPr lvl="1"/>
            <a:r>
              <a:rPr lang="en-GB" sz="1100" dirty="0" smtClean="0">
                <a:latin typeface="Arial" charset="0"/>
              </a:rPr>
              <a:t>5 distance learners didn’t know if anything was provided for them</a:t>
            </a:r>
          </a:p>
          <a:p>
            <a:pPr lvl="1"/>
            <a:r>
              <a:rPr lang="en-GB" sz="1100" dirty="0" smtClean="0">
                <a:latin typeface="Arial" charset="0"/>
              </a:rPr>
              <a:t>Most felt that their disability had no negative impact on their learning experience and therefore didn’t need to contact SDS</a:t>
            </a:r>
          </a:p>
          <a:p>
            <a:pPr marL="0" indent="0">
              <a:buNone/>
            </a:pPr>
            <a:endParaRPr lang="en-GB" sz="1800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9906" y="6196010"/>
            <a:ext cx="4636894" cy="461665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 a nutshell: They didn’t use you because they didn’t feel the need.  Seems fair enough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203613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Q3. Reasons for not using SDS in last 12 months (all who used previously)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20281079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61995" y="5983159"/>
            <a:ext cx="4824805" cy="830997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Seems to be some confusion as to who should be making the first move – 30% were waiting for someone to come to them. </a:t>
            </a:r>
            <a:endParaRPr lang="en-GB" sz="16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11320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c.50-80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9536518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40000"/>
            </a:schemeClr>
          </a:solidFill>
        </p:spPr>
        <p:txBody>
          <a:bodyPr/>
          <a:lstStyle/>
          <a:p>
            <a:r>
              <a:rPr lang="en-GB" dirty="0" smtClean="0">
                <a:latin typeface="Arial Bold" charset="0"/>
              </a:rPr>
              <a:t>Accessible and Inclusive Learning Policy (AILP)</a:t>
            </a:r>
            <a:endParaRPr lang="en-GB" sz="2400" dirty="0" smtClean="0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8133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xfrm>
            <a:off x="571500" y="274638"/>
            <a:ext cx="8229600" cy="1143000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2800" dirty="0" smtClean="0">
                <a:latin typeface="Arial Bold" charset="0"/>
              </a:rPr>
              <a:t>Awareness of the </a:t>
            </a:r>
            <a:r>
              <a:rPr lang="en-GB" sz="2800" dirty="0"/>
              <a:t>Accessible and Inclusive Learning Policy</a:t>
            </a:r>
            <a:endParaRPr lang="en-GB" sz="2800" dirty="0" smtClean="0">
              <a:latin typeface="Arial Bold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422592226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45711" y="6057039"/>
            <a:ext cx="3601941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Around half have heard of the AILP; pretty consistent</a:t>
            </a:r>
            <a:endParaRPr lang="en-GB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10390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 500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524208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Impact of AILP on learning experience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01991381"/>
              </p:ext>
            </p:extLst>
          </p:nvPr>
        </p:nvGraphicFramePr>
        <p:xfrm>
          <a:off x="457200" y="1500554"/>
          <a:ext cx="8229600" cy="440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05767" y="5960532"/>
            <a:ext cx="4893733" cy="92333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Those who know about AILP are more likely to credit it as having a positive impact on their learning experience – need more promotion?</a:t>
            </a:r>
            <a:endParaRPr lang="en-GB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9957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c.500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800902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More details on impact of AILP </a:t>
            </a:r>
            <a:endParaRPr lang="en-GB" sz="2400" dirty="0" smtClean="0">
              <a:latin typeface="Arial Bold" charset="0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2067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Arial" charset="0"/>
              </a:rPr>
              <a:t>105 responses in 2016 </a:t>
            </a:r>
          </a:p>
          <a:p>
            <a:pPr marL="0" indent="0">
              <a:buNone/>
            </a:pPr>
            <a:endParaRPr lang="en-GB" sz="1800" dirty="0">
              <a:latin typeface="Arial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Arial" charset="0"/>
              </a:rPr>
              <a:t>Same themes as before:</a:t>
            </a:r>
          </a:p>
          <a:p>
            <a:endParaRPr lang="en-GB" sz="1800" dirty="0" smtClean="0">
              <a:latin typeface="Arial" charset="0"/>
            </a:endParaRPr>
          </a:p>
          <a:p>
            <a:pPr>
              <a:buFont typeface="+mj-lt"/>
              <a:buAutoNum type="arabicPeriod"/>
            </a:pPr>
            <a:r>
              <a:rPr lang="en-GB" sz="1800" dirty="0" smtClean="0">
                <a:latin typeface="Arial" charset="0"/>
              </a:rPr>
              <a:t>The policy is helpful when followed</a:t>
            </a:r>
          </a:p>
          <a:p>
            <a:pPr>
              <a:buFont typeface="+mj-lt"/>
              <a:buAutoNum type="arabicPeriod"/>
            </a:pPr>
            <a:r>
              <a:rPr lang="en-GB" sz="1800" dirty="0" smtClean="0">
                <a:latin typeface="Arial" charset="0"/>
              </a:rPr>
              <a:t>The policy is not always followed – particularly points 1-4</a:t>
            </a:r>
          </a:p>
          <a:p>
            <a:pPr>
              <a:buFont typeface="+mj-lt"/>
              <a:buAutoNum type="arabicPeriod"/>
            </a:pPr>
            <a:endParaRPr lang="en-GB" sz="1800" dirty="0">
              <a:latin typeface="Arial" charset="0"/>
            </a:endParaRPr>
          </a:p>
          <a:p>
            <a:pPr>
              <a:buFont typeface="+mj-lt"/>
              <a:buAutoNum type="arabicPeriod"/>
            </a:pPr>
            <a:endParaRPr lang="en-GB" sz="2400" dirty="0" smtClean="0">
              <a:latin typeface="Arial" charset="0"/>
            </a:endParaRPr>
          </a:p>
          <a:p>
            <a:endParaRPr lang="en-GB" sz="2400" dirty="0">
              <a:latin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875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106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524325" y="5358355"/>
            <a:ext cx="461010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policy clearly has benefits for all - is there some way of ensuring compliance?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5857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Objectives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2400" dirty="0" smtClean="0">
                <a:latin typeface="Arial" charset="0"/>
              </a:rPr>
              <a:t>To monitor the satisfaction with the various services offered by SDS</a:t>
            </a:r>
          </a:p>
          <a:p>
            <a:r>
              <a:rPr lang="en-GB" sz="2400" dirty="0" smtClean="0">
                <a:latin typeface="Arial" charset="0"/>
              </a:rPr>
              <a:t>To gauge the extent to which the SDS contributes positively to the educational experience</a:t>
            </a:r>
          </a:p>
          <a:p>
            <a:r>
              <a:rPr lang="en-GB" sz="2400" dirty="0" smtClean="0">
                <a:latin typeface="Arial" charset="0"/>
              </a:rPr>
              <a:t>To track trends over time</a:t>
            </a:r>
          </a:p>
          <a:p>
            <a:r>
              <a:rPr lang="en-GB" sz="2400" dirty="0" smtClean="0">
                <a:latin typeface="Arial" charset="0"/>
              </a:rPr>
              <a:t>To capture what SDS are doing right and check what could be improved</a:t>
            </a:r>
            <a:endParaRPr lang="en-GB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441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40000"/>
            </a:schemeClr>
          </a:solidFill>
        </p:spPr>
        <p:txBody>
          <a:bodyPr/>
          <a:lstStyle/>
          <a:p>
            <a:r>
              <a:rPr lang="en-GB" dirty="0" smtClean="0">
                <a:latin typeface="Arial Bold" charset="0"/>
              </a:rPr>
              <a:t>Overall questions</a:t>
            </a:r>
            <a:endParaRPr lang="en-GB" sz="2400" dirty="0" smtClean="0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503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Q9. </a:t>
            </a:r>
            <a:r>
              <a:rPr lang="en-GB" sz="2800" dirty="0">
                <a:latin typeface="Arial Bold" charset="0"/>
              </a:rPr>
              <a:t>If you had cause to complain were your complaints handled </a:t>
            </a:r>
            <a:r>
              <a:rPr lang="en-GB" sz="2800" dirty="0" smtClean="0">
                <a:latin typeface="Arial Bold" charset="0"/>
              </a:rPr>
              <a:t>constructively?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04315435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44001" y="6047707"/>
            <a:ext cx="4542799" cy="584775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Most didn’t make a complaint, but for those that did only half were handled constructively</a:t>
            </a:r>
            <a:endParaRPr lang="en-GB" sz="16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9957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c.300</a:t>
            </a:r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937299" y="3787988"/>
            <a:ext cx="12801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Further comments available to read - recommended</a:t>
            </a:r>
            <a:endParaRPr lang="en-GB" sz="11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44122" y="4388152"/>
            <a:ext cx="355003" cy="6356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57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Overall Satisfaction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9736574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93067" y="6062132"/>
            <a:ext cx="4893733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c.80% </a:t>
            </a:r>
            <a:r>
              <a:rPr lang="en-GB" dirty="0"/>
              <a:t>o</a:t>
            </a:r>
            <a:r>
              <a:rPr lang="en-GB" dirty="0" smtClean="0"/>
              <a:t>verall satisfaction across all waves. Dissatisfied % creeping up – one to </a:t>
            </a:r>
            <a:r>
              <a:rPr lang="en-GB" dirty="0" err="1" smtClean="0"/>
              <a:t>investagte</a:t>
            </a:r>
            <a:endParaRPr lang="en-GB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875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458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06762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400" dirty="0" smtClean="0">
                <a:latin typeface="Arial Bold" charset="0"/>
              </a:rPr>
              <a:t>Q13 The </a:t>
            </a:r>
            <a:r>
              <a:rPr lang="en-GB" sz="2400" dirty="0">
                <a:latin typeface="Arial Bold" charset="0"/>
              </a:rPr>
              <a:t>work of the </a:t>
            </a:r>
            <a:r>
              <a:rPr lang="en-GB" sz="2400" dirty="0" smtClean="0">
                <a:latin typeface="Arial Bold" charset="0"/>
              </a:rPr>
              <a:t>SDS has </a:t>
            </a:r>
            <a:r>
              <a:rPr lang="en-GB" sz="2400" dirty="0">
                <a:latin typeface="Arial Bold" charset="0"/>
              </a:rPr>
              <a:t>contributed positively to my educational experience at the University of Edinburgh</a:t>
            </a:r>
            <a:r>
              <a:rPr lang="en-GB" sz="2400" dirty="0" smtClean="0">
                <a:latin typeface="Arial Bold" charset="0"/>
              </a:rPr>
              <a:t>.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34559488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48667" y="5934670"/>
            <a:ext cx="4893733" cy="92333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c. 80% agree that SDS has had a positive impact on their university experience.  Small increase in ambivalence - investigate</a:t>
            </a:r>
            <a:endParaRPr lang="en-GB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9957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c.330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8485904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40000"/>
            </a:schemeClr>
          </a:solidFill>
        </p:spPr>
        <p:txBody>
          <a:bodyPr/>
          <a:lstStyle/>
          <a:p>
            <a:r>
              <a:rPr lang="en-GB" dirty="0">
                <a:latin typeface="Arial Bold" charset="0"/>
              </a:rPr>
              <a:t>S</a:t>
            </a:r>
            <a:r>
              <a:rPr lang="en-GB" dirty="0" smtClean="0">
                <a:latin typeface="Arial Bold" charset="0"/>
              </a:rPr>
              <a:t>ummary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Results - Exec Summary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57675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2000" dirty="0" smtClean="0">
                <a:latin typeface="Arial" charset="0"/>
              </a:rPr>
              <a:t>This is the 5</a:t>
            </a:r>
            <a:r>
              <a:rPr lang="en-GB" sz="2000" baseline="30000" dirty="0" smtClean="0">
                <a:latin typeface="Arial" charset="0"/>
              </a:rPr>
              <a:t>th</a:t>
            </a:r>
            <a:r>
              <a:rPr lang="en-GB" sz="2000" dirty="0" smtClean="0">
                <a:latin typeface="Arial" charset="0"/>
              </a:rPr>
              <a:t> year the SDS survey has been run in the current guise.  The results are relatively good, as they have been every year, with very little changing.</a:t>
            </a:r>
          </a:p>
          <a:p>
            <a:r>
              <a:rPr lang="en-GB" sz="2000" dirty="0" smtClean="0">
                <a:latin typeface="Arial" charset="0"/>
              </a:rPr>
              <a:t>This year, however, there has been a decision to review our current arrangements to support students with disabilities</a:t>
            </a:r>
          </a:p>
          <a:p>
            <a:r>
              <a:rPr lang="en-GB" sz="2000" dirty="0" smtClean="0">
                <a:latin typeface="Arial" charset="0"/>
              </a:rPr>
              <a:t>The question therefore, is what should the review focus on?</a:t>
            </a:r>
          </a:p>
          <a:p>
            <a:r>
              <a:rPr lang="en-GB" sz="2000" dirty="0" smtClean="0">
                <a:latin typeface="Arial" charset="0"/>
              </a:rPr>
              <a:t>This answer, as is clearly shown in this report, is:</a:t>
            </a:r>
          </a:p>
          <a:p>
            <a:pPr marL="457200" lvl="1" indent="0">
              <a:buNone/>
            </a:pPr>
            <a:endParaRPr lang="en-GB" sz="16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GB" sz="1600" dirty="0" smtClean="0">
                <a:latin typeface="Arial" charset="0"/>
              </a:rPr>
              <a:t>“How can the University of Edinburgh enforce adjustments to be made in all areas to all students.”</a:t>
            </a:r>
          </a:p>
          <a:p>
            <a:endParaRPr lang="en-GB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6278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Recommendations (2015)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1600" dirty="0" smtClean="0">
                <a:latin typeface="+mj-lt"/>
              </a:rPr>
              <a:t>Think about setting some performance indicators:</a:t>
            </a:r>
          </a:p>
          <a:p>
            <a:pPr lvl="1"/>
            <a:r>
              <a:rPr lang="en-GB" sz="1200" dirty="0" smtClean="0">
                <a:latin typeface="+mj-lt"/>
              </a:rPr>
              <a:t>Number of people receiving all adjustments in all classes</a:t>
            </a:r>
          </a:p>
          <a:p>
            <a:pPr lvl="1"/>
            <a:r>
              <a:rPr lang="en-GB" sz="1200" dirty="0" smtClean="0">
                <a:latin typeface="+mj-lt"/>
              </a:rPr>
              <a:t>Satisfaction with mentors</a:t>
            </a:r>
          </a:p>
          <a:p>
            <a:pPr lvl="1"/>
            <a:r>
              <a:rPr lang="en-GB" sz="1200" dirty="0" smtClean="0">
                <a:latin typeface="+mj-lt"/>
              </a:rPr>
              <a:t>Overall satisfaction</a:t>
            </a:r>
          </a:p>
          <a:p>
            <a:pPr marL="0" indent="0">
              <a:buNone/>
            </a:pPr>
            <a:endParaRPr lang="en-GB" sz="1600" dirty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Re-connect with Schools to reinforce your service, help them communicate the services on offer and boost</a:t>
            </a:r>
            <a:r>
              <a:rPr lang="en-GB" sz="1600" dirty="0" smtClean="0"/>
              <a:t> </a:t>
            </a:r>
            <a:r>
              <a:rPr lang="en-GB" sz="1600" dirty="0"/>
              <a:t>the number of </a:t>
            </a:r>
            <a:r>
              <a:rPr lang="en-GB" sz="1600" dirty="0" smtClean="0"/>
              <a:t>subjects </a:t>
            </a:r>
            <a:r>
              <a:rPr lang="en-GB" sz="1600" dirty="0"/>
              <a:t>where adjustments are being made in classes </a:t>
            </a:r>
            <a:endParaRPr lang="en-GB" sz="1600" dirty="0" smtClean="0">
              <a:latin typeface="+mj-lt"/>
            </a:endParaRPr>
          </a:p>
          <a:p>
            <a:endParaRPr lang="en-GB" sz="1600" dirty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Send an email to all 1</a:t>
            </a:r>
            <a:r>
              <a:rPr lang="en-GB" sz="1600" baseline="30000" dirty="0" smtClean="0">
                <a:latin typeface="+mj-lt"/>
              </a:rPr>
              <a:t>st</a:t>
            </a:r>
            <a:r>
              <a:rPr lang="en-GB" sz="1600" dirty="0" smtClean="0">
                <a:latin typeface="+mj-lt"/>
              </a:rPr>
              <a:t> years telling them what you offer and to get in touch if they would like more information (if you don’t already)</a:t>
            </a:r>
          </a:p>
          <a:p>
            <a:endParaRPr lang="en-GB" sz="1600" dirty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Promote the AILP more widely – can EUSA help?</a:t>
            </a:r>
          </a:p>
          <a:p>
            <a:endParaRPr lang="en-GB" sz="1600" dirty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Look at the open-ended responses and implement potentially quick solutions to problems arising</a:t>
            </a:r>
          </a:p>
          <a:p>
            <a:endParaRPr lang="en-GB" sz="1600" dirty="0">
              <a:latin typeface="+mj-lt"/>
            </a:endParaRPr>
          </a:p>
          <a:p>
            <a:pPr marL="0" indent="0">
              <a:buNone/>
            </a:pPr>
            <a:endParaRPr lang="en-GB" sz="1600" dirty="0" smtClean="0">
              <a:latin typeface="+mj-lt"/>
            </a:endParaRPr>
          </a:p>
          <a:p>
            <a:pPr marL="0" indent="0">
              <a:buNone/>
            </a:pPr>
            <a:endParaRPr lang="en-GB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14949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4000" dirty="0" smtClean="0">
                <a:latin typeface="Arial Bold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62835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Q11. Best elements of the SDS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marL="0" indent="0">
              <a:buNone/>
            </a:pPr>
            <a:endParaRPr lang="en-GB" sz="1600" dirty="0" smtClean="0">
              <a:latin typeface="Arial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Arial" charset="0"/>
              </a:rPr>
              <a:t>As with previous years, the general gist was:</a:t>
            </a:r>
          </a:p>
          <a:p>
            <a:endParaRPr lang="en-GB" sz="1600" dirty="0">
              <a:latin typeface="Arial" charset="0"/>
            </a:endParaRPr>
          </a:p>
          <a:p>
            <a:r>
              <a:rPr lang="en-GB" sz="1600" dirty="0" smtClean="0">
                <a:latin typeface="Arial" charset="0"/>
              </a:rPr>
              <a:t>Staff</a:t>
            </a:r>
          </a:p>
          <a:p>
            <a:r>
              <a:rPr lang="en-GB" sz="1600" dirty="0" smtClean="0">
                <a:latin typeface="Arial" charset="0"/>
              </a:rPr>
              <a:t>Support</a:t>
            </a:r>
          </a:p>
          <a:p>
            <a:r>
              <a:rPr lang="en-GB" sz="1600" dirty="0" smtClean="0">
                <a:latin typeface="Arial" charset="0"/>
              </a:rPr>
              <a:t>Accessibility</a:t>
            </a:r>
          </a:p>
          <a:p>
            <a:r>
              <a:rPr lang="en-GB" sz="1600" dirty="0" smtClean="0">
                <a:latin typeface="Arial" charset="0"/>
              </a:rPr>
              <a:t>It works</a:t>
            </a:r>
          </a:p>
          <a:p>
            <a:endParaRPr lang="en-GB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721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Q12. Elements of the SDS needing improvement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latin typeface="Arial" charset="0"/>
              </a:rPr>
              <a:t>As with the highly rated elements of the service, those needing attention remain very similar:</a:t>
            </a:r>
          </a:p>
          <a:p>
            <a:pPr marL="0" indent="0">
              <a:buNone/>
            </a:pPr>
            <a:endParaRPr lang="en-GB" sz="1400" dirty="0">
              <a:latin typeface="Arial" charset="0"/>
            </a:endParaRPr>
          </a:p>
          <a:p>
            <a:r>
              <a:rPr lang="en-GB" sz="1400" dirty="0" smtClean="0">
                <a:latin typeface="Arial" charset="0"/>
              </a:rPr>
              <a:t>Promotion of Services</a:t>
            </a:r>
          </a:p>
          <a:p>
            <a:r>
              <a:rPr lang="en-GB" sz="1400" dirty="0" smtClean="0">
                <a:latin typeface="Arial" charset="0"/>
              </a:rPr>
              <a:t>Communications</a:t>
            </a:r>
          </a:p>
          <a:p>
            <a:r>
              <a:rPr lang="en-GB" sz="1400" dirty="0" smtClean="0">
                <a:latin typeface="Arial" charset="0"/>
              </a:rPr>
              <a:t>Implementing adjustments</a:t>
            </a:r>
          </a:p>
          <a:p>
            <a:r>
              <a:rPr lang="en-GB" sz="1400" dirty="0" smtClean="0">
                <a:latin typeface="Arial" charset="0"/>
              </a:rPr>
              <a:t>Customer Service</a:t>
            </a:r>
          </a:p>
        </p:txBody>
      </p:sp>
    </p:spTree>
    <p:extLst>
      <p:ext uri="{BB962C8B-B14F-4D97-AF65-F5344CB8AC3E}">
        <p14:creationId xmlns:p14="http://schemas.microsoft.com/office/powerpoint/2010/main" val="30073569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9863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Response rates and respondents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1387736"/>
            <a:ext cx="8229600" cy="4738428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endParaRPr lang="en-GB" sz="1400" dirty="0" smtClean="0">
              <a:latin typeface="Arial" charset="0"/>
            </a:endParaRPr>
          </a:p>
          <a:p>
            <a:endParaRPr lang="en-GB" sz="1200" dirty="0" smtClean="0">
              <a:latin typeface="Arial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78428736"/>
              </p:ext>
            </p:extLst>
          </p:nvPr>
        </p:nvGraphicFramePr>
        <p:xfrm>
          <a:off x="1188720" y="160373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9903" y="6163582"/>
            <a:ext cx="5051367" cy="60016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Response rate was low this year –  timing issue? (sent out a bit later), database issue? (it has risen by almost 50% in the last 4 years)  malaise? (those in 4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year will have received a request for completion every year now)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8931479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40000"/>
            </a:schemeClr>
          </a:solidFill>
        </p:spPr>
        <p:txBody>
          <a:bodyPr/>
          <a:lstStyle/>
          <a:p>
            <a:r>
              <a:rPr lang="en-GB" dirty="0" smtClean="0">
                <a:latin typeface="Arial Bold" charset="0"/>
              </a:rPr>
              <a:t>Appendix 1</a:t>
            </a:r>
            <a:br>
              <a:rPr lang="en-GB" dirty="0" smtClean="0">
                <a:latin typeface="Arial Bold" charset="0"/>
              </a:rPr>
            </a:br>
            <a:r>
              <a:rPr lang="en-GB" dirty="0" smtClean="0">
                <a:latin typeface="Arial Bold" charset="0"/>
              </a:rPr>
              <a:t>demographics</a:t>
            </a:r>
          </a:p>
        </p:txBody>
      </p:sp>
    </p:spTree>
    <p:extLst>
      <p:ext uri="{BB962C8B-B14F-4D97-AF65-F5344CB8AC3E}">
        <p14:creationId xmlns:p14="http://schemas.microsoft.com/office/powerpoint/2010/main" val="29525066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531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Q21. Subject area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5073805"/>
              </p:ext>
            </p:extLst>
          </p:nvPr>
        </p:nvGraphicFramePr>
        <p:xfrm>
          <a:off x="457200" y="992554"/>
          <a:ext cx="8229600" cy="4917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24966" y="6029403"/>
            <a:ext cx="3560233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Students from across the university are represented.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1929749"/>
            <a:ext cx="2032000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There are 43 other subject areas with =&lt;2% and 7 with no representation</a:t>
            </a:r>
            <a:endParaRPr lang="en-GB" sz="12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875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429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474617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Q22. Age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30694308"/>
              </p:ext>
            </p:extLst>
          </p:nvPr>
        </p:nvGraphicFramePr>
        <p:xfrm>
          <a:off x="457200" y="1718734"/>
          <a:ext cx="8229599" cy="4190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0368" y="6093801"/>
            <a:ext cx="5113865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Survey is representative of SDS records, but still quite different from the University profile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20000" y="1765530"/>
            <a:ext cx="1066800" cy="73866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No change across the waves</a:t>
            </a:r>
            <a:endParaRPr lang="en-GB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272028"/>
              </p:ext>
            </p:extLst>
          </p:nvPr>
        </p:nvGraphicFramePr>
        <p:xfrm>
          <a:off x="6383865" y="5355281"/>
          <a:ext cx="2573867" cy="1384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850"/>
                <a:gridCol w="540175"/>
                <a:gridCol w="539842"/>
                <a:gridCol w="762000"/>
              </a:tblGrid>
              <a:tr h="13015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Gender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UoE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Total SDS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Survey</a:t>
                      </a:r>
                      <a:endParaRPr lang="en-GB" sz="1200" dirty="0"/>
                    </a:p>
                  </a:txBody>
                  <a:tcPr/>
                </a:tc>
              </a:tr>
              <a:tr h="30921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&lt;20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57%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13%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14%</a:t>
                      </a:r>
                      <a:endParaRPr lang="en-GB" sz="1200" dirty="0"/>
                    </a:p>
                  </a:txBody>
                  <a:tcPr/>
                </a:tc>
              </a:tr>
              <a:tr h="30921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20-25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20%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59%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56%</a:t>
                      </a:r>
                      <a:endParaRPr lang="en-GB" sz="1200" dirty="0"/>
                    </a:p>
                  </a:txBody>
                  <a:tcPr/>
                </a:tc>
              </a:tr>
              <a:tr h="30921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26+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23%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30%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31%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875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471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514254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Q23. Gender split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10331570"/>
              </p:ext>
            </p:extLst>
          </p:nvPr>
        </p:nvGraphicFramePr>
        <p:xfrm>
          <a:off x="350679" y="2125382"/>
          <a:ext cx="8229600" cy="3941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87150" y="6188885"/>
            <a:ext cx="2921926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Slight skew towards females in all years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332585"/>
              </p:ext>
            </p:extLst>
          </p:nvPr>
        </p:nvGraphicFramePr>
        <p:xfrm>
          <a:off x="6598920" y="1464309"/>
          <a:ext cx="2172336" cy="89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1"/>
                <a:gridCol w="558800"/>
                <a:gridCol w="538480"/>
                <a:gridCol w="732155"/>
              </a:tblGrid>
              <a:tr h="18553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UoE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Survey</a:t>
                      </a:r>
                      <a:endParaRPr lang="en-GB" sz="1200" dirty="0"/>
                    </a:p>
                  </a:txBody>
                  <a:tcPr/>
                </a:tc>
              </a:tr>
              <a:tr h="30921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43%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33%</a:t>
                      </a:r>
                      <a:endParaRPr lang="en-GB" sz="1200" dirty="0"/>
                    </a:p>
                  </a:txBody>
                  <a:tcPr/>
                </a:tc>
              </a:tr>
              <a:tr h="30921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59%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57%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67%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20368" y="5937115"/>
            <a:ext cx="875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459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621788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Q24. Nationality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05629330"/>
              </p:ext>
            </p:extLst>
          </p:nvPr>
        </p:nvGraphicFramePr>
        <p:xfrm>
          <a:off x="382588" y="1718208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88269" y="5946465"/>
            <a:ext cx="5283200" cy="923330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Broadly representative of students registered with a disability.  However, there is still under representation from outside the UK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943121"/>
              </p:ext>
            </p:extLst>
          </p:nvPr>
        </p:nvGraphicFramePr>
        <p:xfrm>
          <a:off x="6129869" y="928722"/>
          <a:ext cx="2618846" cy="1075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846"/>
                <a:gridCol w="559965"/>
                <a:gridCol w="621135"/>
                <a:gridCol w="723900"/>
              </a:tblGrid>
              <a:tr h="18553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Region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UoE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Total SDS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Survey</a:t>
                      </a:r>
                      <a:endParaRPr lang="en-GB" sz="1200" dirty="0"/>
                    </a:p>
                  </a:txBody>
                  <a:tcPr/>
                </a:tc>
              </a:tr>
              <a:tr h="30921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UK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59%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79%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76%</a:t>
                      </a:r>
                      <a:endParaRPr lang="en-GB" sz="1200" dirty="0"/>
                    </a:p>
                  </a:txBody>
                  <a:tcPr/>
                </a:tc>
              </a:tr>
              <a:tr h="30921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Other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24%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875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454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8480907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Q26. Degree level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81490758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75200" y="6183527"/>
            <a:ext cx="4030133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Broadly representative across the degree levels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817619"/>
              </p:ext>
            </p:extLst>
          </p:nvPr>
        </p:nvGraphicFramePr>
        <p:xfrm>
          <a:off x="5927455" y="4078651"/>
          <a:ext cx="2573867" cy="1384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850"/>
                <a:gridCol w="540175"/>
                <a:gridCol w="590643"/>
                <a:gridCol w="711199"/>
              </a:tblGrid>
              <a:tr h="18553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Degree level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UoE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Total SDS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Survey</a:t>
                      </a:r>
                      <a:endParaRPr lang="en-GB" sz="1200" dirty="0"/>
                    </a:p>
                  </a:txBody>
                  <a:tcPr/>
                </a:tc>
              </a:tr>
              <a:tr h="30921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UG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66%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74%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67%</a:t>
                      </a:r>
                      <a:endParaRPr lang="en-GB" sz="1200" dirty="0"/>
                    </a:p>
                  </a:txBody>
                  <a:tcPr/>
                </a:tc>
              </a:tr>
              <a:tr h="30921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PGT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21%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26%*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20%</a:t>
                      </a:r>
                      <a:endParaRPr lang="en-GB" sz="1200" dirty="0"/>
                    </a:p>
                  </a:txBody>
                  <a:tcPr/>
                </a:tc>
              </a:tr>
              <a:tr h="30921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PGR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13%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13%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27455" y="5463502"/>
            <a:ext cx="24561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* Combined PGT and PGR numbers</a:t>
            </a:r>
            <a:endParaRPr lang="en-GB" sz="11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875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470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9335325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Q27. Year of study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74985468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77727" y="6052298"/>
            <a:ext cx="5164666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University comparison data isn’t available, but it is fairly safe to assume the numbers should be fairly similar across the years, with a slight bias towards year 1 (as shown here).  Broadly similar across the waves</a:t>
            </a:r>
            <a:endParaRPr lang="en-GB" sz="12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875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465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761367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Q1, 4. Awareness of Services by usage</a:t>
            </a: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382588" y="1718208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93067" y="6137472"/>
            <a:ext cx="4819121" cy="307777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Investigate: Study skills, </a:t>
            </a:r>
            <a:r>
              <a:rPr lang="en-GB" sz="1400" dirty="0" err="1" smtClean="0"/>
              <a:t>proofreader</a:t>
            </a:r>
            <a:r>
              <a:rPr lang="en-GB" sz="1400" dirty="0" smtClean="0"/>
              <a:t> and </a:t>
            </a:r>
            <a:r>
              <a:rPr lang="en-GB" sz="1400" dirty="0" err="1" smtClean="0"/>
              <a:t>notetaker</a:t>
            </a:r>
            <a:endParaRPr lang="en-GB" sz="14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9957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c.500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769045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08088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4000" dirty="0" smtClean="0">
                <a:latin typeface="Arial Bold" charset="0"/>
              </a:rPr>
              <a:t>Appendix 2</a:t>
            </a:r>
            <a:br>
              <a:rPr lang="en-GB" sz="4000" dirty="0" smtClean="0">
                <a:latin typeface="Arial Bold" charset="0"/>
              </a:rPr>
            </a:br>
            <a:r>
              <a:rPr lang="en-GB" sz="4000" dirty="0" smtClean="0">
                <a:latin typeface="Arial Bold" charset="0"/>
              </a:rPr>
              <a:t>Questionnaire</a:t>
            </a:r>
          </a:p>
        </p:txBody>
      </p:sp>
    </p:spTree>
    <p:extLst>
      <p:ext uri="{BB962C8B-B14F-4D97-AF65-F5344CB8AC3E}">
        <p14:creationId xmlns:p14="http://schemas.microsoft.com/office/powerpoint/2010/main" val="35137850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94" y="313764"/>
            <a:ext cx="4187906" cy="59053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253" y="313764"/>
            <a:ext cx="4219158" cy="594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087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Sample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57675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2000" dirty="0" smtClean="0">
                <a:latin typeface="Arial" charset="0"/>
              </a:rPr>
              <a:t>The demographics of respondents remain relatively consistent across the waves therefore allowing us to compare across waves with some confidence.</a:t>
            </a:r>
          </a:p>
          <a:p>
            <a:r>
              <a:rPr lang="en-GB" sz="2000" dirty="0" smtClean="0">
                <a:latin typeface="Arial" charset="0"/>
              </a:rPr>
              <a:t>The demographics are also reflective of the wider SDS user profile so can be used to extrapolate to this audience.</a:t>
            </a:r>
          </a:p>
          <a:p>
            <a:r>
              <a:rPr lang="en-GB" sz="2000" dirty="0" smtClean="0">
                <a:latin typeface="Arial" charset="0"/>
              </a:rPr>
              <a:t>SDS users remain under represented (in terms of what we would expect) in three areas - non-UK, under 20 year olds and males.  Is it because these groups are less likely to have a disability or because they are less likely to interact with the service?</a:t>
            </a:r>
          </a:p>
          <a:p>
            <a:r>
              <a:rPr lang="en-GB" sz="2000" dirty="0" smtClean="0">
                <a:latin typeface="Arial" charset="0"/>
              </a:rPr>
              <a:t>See Appendix </a:t>
            </a:r>
            <a:r>
              <a:rPr lang="en-GB" sz="2000" dirty="0">
                <a:latin typeface="Arial" charset="0"/>
              </a:rPr>
              <a:t>1</a:t>
            </a:r>
            <a:r>
              <a:rPr lang="en-GB" sz="2000" dirty="0" smtClean="0">
                <a:latin typeface="Arial" charset="0"/>
              </a:rPr>
              <a:t> for a full break down of the demographics</a:t>
            </a:r>
            <a:endParaRPr lang="en-GB" sz="1800" dirty="0" smtClean="0">
              <a:latin typeface="Arial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82588" y="6078538"/>
            <a:ext cx="9957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c.500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19867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52" y="131362"/>
            <a:ext cx="4274250" cy="60270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857" y="153396"/>
            <a:ext cx="4289280" cy="604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245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20" y="131362"/>
            <a:ext cx="4274250" cy="6027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1362"/>
            <a:ext cx="4281345" cy="603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3805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3200" dirty="0" smtClean="0">
                <a:latin typeface="Arial Bold" charset="0"/>
              </a:rPr>
              <a:t>Exec Summary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57675"/>
          </a:xfrm>
          <a:solidFill>
            <a:schemeClr val="bg1">
              <a:alpha val="39999"/>
            </a:schemeClr>
          </a:solidFill>
        </p:spPr>
        <p:txBody>
          <a:bodyPr/>
          <a:lstStyle/>
          <a:p>
            <a:r>
              <a:rPr lang="en-GB" sz="2000" dirty="0" smtClean="0">
                <a:latin typeface="Arial" charset="0"/>
              </a:rPr>
              <a:t>This is the 5</a:t>
            </a:r>
            <a:r>
              <a:rPr lang="en-GB" sz="2000" baseline="30000" dirty="0" smtClean="0">
                <a:latin typeface="Arial" charset="0"/>
              </a:rPr>
              <a:t>th</a:t>
            </a:r>
            <a:r>
              <a:rPr lang="en-GB" sz="2000" dirty="0" smtClean="0">
                <a:latin typeface="Arial" charset="0"/>
              </a:rPr>
              <a:t> year the SDS survey has been run in the current guise.  The results are relatively good, as they have been every year, with very little changing.</a:t>
            </a:r>
          </a:p>
          <a:p>
            <a:r>
              <a:rPr lang="en-GB" sz="2000" dirty="0" smtClean="0">
                <a:latin typeface="Arial" charset="0"/>
              </a:rPr>
              <a:t>This year, however, there has been a decision to review our current arrangements to support students with disabilities</a:t>
            </a:r>
          </a:p>
          <a:p>
            <a:r>
              <a:rPr lang="en-GB" sz="2000" dirty="0" smtClean="0">
                <a:latin typeface="Arial" charset="0"/>
              </a:rPr>
              <a:t>The question therefore, is what should the review focus on?</a:t>
            </a:r>
          </a:p>
          <a:p>
            <a:r>
              <a:rPr lang="en-GB" sz="2000" dirty="0" smtClean="0">
                <a:latin typeface="Arial" charset="0"/>
              </a:rPr>
              <a:t>This answer, as is clearly shown in this report, is:</a:t>
            </a:r>
          </a:p>
          <a:p>
            <a:pPr marL="457200" lvl="1" indent="0">
              <a:buNone/>
            </a:pPr>
            <a:endParaRPr lang="en-GB" sz="16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GB" sz="1600" dirty="0" smtClean="0">
                <a:latin typeface="Arial" charset="0"/>
              </a:rPr>
              <a:t>“How can the University of Edinburgh enforce adjustments to be made in all areas to all students.”</a:t>
            </a:r>
          </a:p>
          <a:p>
            <a:endParaRPr lang="en-GB" sz="2000" dirty="0" smtClean="0">
              <a:latin typeface="Arial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82588" y="6078538"/>
            <a:ext cx="9957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c.500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676678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40000"/>
            </a:schemeClr>
          </a:solidFill>
        </p:spPr>
        <p:txBody>
          <a:bodyPr/>
          <a:lstStyle/>
          <a:p>
            <a:r>
              <a:rPr lang="en-GB" dirty="0" smtClean="0">
                <a:latin typeface="Arial Bold" charset="0"/>
              </a:rPr>
              <a:t>Awareness of service</a:t>
            </a:r>
            <a:endParaRPr lang="en-GB" sz="2400" dirty="0" smtClean="0"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974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Awareness of Services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13529653"/>
              </p:ext>
            </p:extLst>
          </p:nvPr>
        </p:nvGraphicFramePr>
        <p:xfrm>
          <a:off x="382588" y="1718208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93067" y="5926668"/>
            <a:ext cx="4893733" cy="584775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Awareness of most services seems improved in 2016 – driven by activity or sample?</a:t>
            </a:r>
            <a:endParaRPr lang="en-GB" sz="16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c.400-600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757911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9999"/>
            </a:schemeClr>
          </a:solidFill>
        </p:spPr>
        <p:txBody>
          <a:bodyPr/>
          <a:lstStyle/>
          <a:p>
            <a:pPr algn="l"/>
            <a:r>
              <a:rPr lang="en-GB" sz="2800" dirty="0" smtClean="0">
                <a:latin typeface="Arial Bold" charset="0"/>
              </a:rPr>
              <a:t>Q16. </a:t>
            </a:r>
            <a:r>
              <a:rPr lang="en-GB" sz="2800" dirty="0">
                <a:latin typeface="Arial Bold" charset="0"/>
              </a:rPr>
              <a:t>How did you first find out about the Student Disability Service?</a:t>
            </a:r>
            <a:endParaRPr lang="en-GB" sz="2800" dirty="0" smtClean="0">
              <a:latin typeface="Arial Bold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065839576"/>
              </p:ext>
            </p:extLst>
          </p:nvPr>
        </p:nvGraphicFramePr>
        <p:xfrm>
          <a:off x="457200" y="1718734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38093" y="6047707"/>
            <a:ext cx="2915138" cy="584775"/>
          </a:xfrm>
          <a:prstGeom prst="rect">
            <a:avLst/>
          </a:prstGeom>
          <a:solidFill>
            <a:schemeClr val="tx1">
              <a:lumMod val="50000"/>
            </a:schemeClr>
          </a:solidFill>
          <a:ln w="25400" cmpd="sng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Consistent across the waves. Is this the preferred ratio?</a:t>
            </a:r>
            <a:endParaRPr lang="en-GB" sz="16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2588" y="5909208"/>
            <a:ext cx="1301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GB" sz="1200" dirty="0" smtClean="0"/>
              <a:t>Base: c.400-600</a:t>
            </a:r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745249" y="2901675"/>
            <a:ext cx="1770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c.25% found out by other means – generally proactively looking for it on the website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735471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fE Power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UofE Powerpoint template v1.pot</Template>
  <TotalTime>16431</TotalTime>
  <Words>1999</Words>
  <Application>Microsoft Office PowerPoint</Application>
  <PresentationFormat>On-screen Show (4:3)</PresentationFormat>
  <Paragraphs>310</Paragraphs>
  <Slides>51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ＭＳ Ｐゴシック</vt:lpstr>
      <vt:lpstr>Arial</vt:lpstr>
      <vt:lpstr>Arial Bold</vt:lpstr>
      <vt:lpstr>Calibri</vt:lpstr>
      <vt:lpstr>UofE Powerpoint template v1</vt:lpstr>
      <vt:lpstr>Student Disability Service</vt:lpstr>
      <vt:lpstr>Contents</vt:lpstr>
      <vt:lpstr>Objectives</vt:lpstr>
      <vt:lpstr>Response rates and respondents</vt:lpstr>
      <vt:lpstr>Sample</vt:lpstr>
      <vt:lpstr>Exec Summary</vt:lpstr>
      <vt:lpstr>Awareness of service</vt:lpstr>
      <vt:lpstr>Awareness of Services</vt:lpstr>
      <vt:lpstr>Q16. How did you first find out about the Student Disability Service?</vt:lpstr>
      <vt:lpstr>Usage of service</vt:lpstr>
      <vt:lpstr>Q2. When was the last time you had contact with the Student Disability Service?</vt:lpstr>
      <vt:lpstr>Q15. When used the Student Disability Service</vt:lpstr>
      <vt:lpstr>Q4. Services used in the last 12 months</vt:lpstr>
      <vt:lpstr>Evaluation of service (all those who used in the last 12 months)</vt:lpstr>
      <vt:lpstr>Rating of services by those who used them 2016</vt:lpstr>
      <vt:lpstr>Average rating of services by those who used them: Trend – 13-16</vt:lpstr>
      <vt:lpstr>Level of satisfaction with specific staff types 2016</vt:lpstr>
      <vt:lpstr>Level of satisfaction with specific staff types 2013-16</vt:lpstr>
      <vt:lpstr>Learning Profile</vt:lpstr>
      <vt:lpstr>Q7. Did you have a Learning Profile set up in the last 12 months?</vt:lpstr>
      <vt:lpstr>Q8.Did you receive the adjustments recommended in your Learning Profile? </vt:lpstr>
      <vt:lpstr>Adjustments received in Learning Profile by subject area – all with response &gt;4 2016</vt:lpstr>
      <vt:lpstr>Why haven’t used SDS</vt:lpstr>
      <vt:lpstr>Q17. Why haven’t used the SDS at all</vt:lpstr>
      <vt:lpstr>Q3. Reasons for not using SDS in last 12 months (all who used previously)</vt:lpstr>
      <vt:lpstr>Accessible and Inclusive Learning Policy (AILP)</vt:lpstr>
      <vt:lpstr>Awareness of the Accessible and Inclusive Learning Policy</vt:lpstr>
      <vt:lpstr>Impact of AILP on learning experience</vt:lpstr>
      <vt:lpstr>More details on impact of AILP </vt:lpstr>
      <vt:lpstr>Overall questions</vt:lpstr>
      <vt:lpstr>Q9. If you had cause to complain were your complaints handled constructively?</vt:lpstr>
      <vt:lpstr>Overall Satisfaction</vt:lpstr>
      <vt:lpstr>Q13 The work of the SDS has contributed positively to my educational experience at the University of Edinburgh.</vt:lpstr>
      <vt:lpstr>Summary</vt:lpstr>
      <vt:lpstr>Results - Exec Summary</vt:lpstr>
      <vt:lpstr>Recommendations (2015)</vt:lpstr>
      <vt:lpstr>END</vt:lpstr>
      <vt:lpstr>Q11. Best elements of the SDS</vt:lpstr>
      <vt:lpstr>Q12. Elements of the SDS needing improvement</vt:lpstr>
      <vt:lpstr>Appendix 1 demographics</vt:lpstr>
      <vt:lpstr>Q21. Subject area</vt:lpstr>
      <vt:lpstr>Q22. Age</vt:lpstr>
      <vt:lpstr>Q23. Gender split</vt:lpstr>
      <vt:lpstr>Q24. Nationality</vt:lpstr>
      <vt:lpstr>Q26. Degree level</vt:lpstr>
      <vt:lpstr>Q27. Year of study</vt:lpstr>
      <vt:lpstr>Q1, 4. Awareness of Services by usage</vt:lpstr>
      <vt:lpstr>Appendix 2 Questionnaire</vt:lpstr>
      <vt:lpstr>PowerPoint Presentation</vt:lpstr>
      <vt:lpstr>PowerPoint Presentation</vt:lpstr>
      <vt:lpstr>PowerPoint Presentation</vt:lpstr>
    </vt:vector>
  </TitlesOfParts>
  <Company>The University of Edinburgh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Edinburgh</dc:title>
  <dc:subject>Presentation template blue theme</dc:subject>
  <dc:creator>Steven Ross</dc:creator>
  <dc:description>Beta version, feedback welcome:_x000d_steven.ross@ed.ac.uk</dc:description>
  <cp:lastModifiedBy>CAMPBELL Gael</cp:lastModifiedBy>
  <cp:revision>355</cp:revision>
  <cp:lastPrinted>2016-06-29T15:25:06Z</cp:lastPrinted>
  <dcterms:created xsi:type="dcterms:W3CDTF">2010-08-04T10:04:31Z</dcterms:created>
  <dcterms:modified xsi:type="dcterms:W3CDTF">2017-06-12T15:55:58Z</dcterms:modified>
</cp:coreProperties>
</file>