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768" r:id="rId2"/>
  </p:sldMasterIdLst>
  <p:notesMasterIdLst>
    <p:notesMasterId r:id="rId18"/>
  </p:notesMasterIdLst>
  <p:sldIdLst>
    <p:sldId id="256" r:id="rId3"/>
    <p:sldId id="331" r:id="rId4"/>
    <p:sldId id="329" r:id="rId5"/>
    <p:sldId id="309" r:id="rId6"/>
    <p:sldId id="337" r:id="rId7"/>
    <p:sldId id="339" r:id="rId8"/>
    <p:sldId id="272" r:id="rId9"/>
    <p:sldId id="289" r:id="rId10"/>
    <p:sldId id="342" r:id="rId11"/>
    <p:sldId id="306" r:id="rId12"/>
    <p:sldId id="343" r:id="rId13"/>
    <p:sldId id="336" r:id="rId14"/>
    <p:sldId id="334" r:id="rId15"/>
    <p:sldId id="335" r:id="rId16"/>
    <p:sldId id="333" r:id="rId17"/>
  </p:sldIdLst>
  <p:sldSz cx="9144000" cy="5143500" type="screen16x9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9" autoAdjust="0"/>
    <p:restoredTop sz="94660"/>
  </p:normalViewPr>
  <p:slideViewPr>
    <p:cSldViewPr showGuides="1">
      <p:cViewPr varScale="1">
        <p:scale>
          <a:sx n="153" d="100"/>
          <a:sy n="153" d="100"/>
        </p:scale>
        <p:origin x="162" y="6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A9CDF4A-31FA-48AD-A5B5-47A7D6AC9196}" type="datetimeFigureOut">
              <a:rPr lang="en-GB"/>
              <a:pPr>
                <a:defRPr/>
              </a:pPr>
              <a:t>20/05/2019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D5FF385-783A-43BF-AE84-24D6319B444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72069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 algn="ctr">
              <a:defRPr sz="28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8688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7175745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53A4585-C574-E346-80CA-DF17C5C464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2946" y="205980"/>
            <a:ext cx="1049444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73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7175745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A062AE3-FB11-884C-BF34-EEC3327EAD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2946" y="205980"/>
            <a:ext cx="1049444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92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B8C749D-0FC2-C740-9B1A-279696BD3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2946" y="205980"/>
            <a:ext cx="1049444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67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175746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8714A4C-F8ED-CC4F-BAB6-BBE3FA67CC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2946" y="205980"/>
            <a:ext cx="1049444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32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175746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E74D533-EA7D-B34D-8708-9FB379A57C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2946" y="205980"/>
            <a:ext cx="1049444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5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7175745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B09732-3A9D-F647-B5B9-39E5A7150F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2946" y="205980"/>
            <a:ext cx="1049444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9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7175745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4AEB290-CBE9-6142-A26B-7D377DC30D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2946" y="205980"/>
            <a:ext cx="1049444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0941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 algn="ctr">
              <a:defRPr sz="28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021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175746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D7AA0AB-FFF5-B244-BB92-C43BB95723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2946" y="205980"/>
            <a:ext cx="1049444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72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175746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F01F1BA-2C7A-5D44-82BF-250141BF2A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2946" y="205980"/>
            <a:ext cx="1049444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39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1" y="205979"/>
            <a:ext cx="67786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1403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FFFF00"/>
          </a:solidFill>
          <a:latin typeface="Calibri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FFFF00"/>
          </a:solidFill>
          <a:latin typeface="Calibri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FFFF00"/>
          </a:solidFill>
          <a:latin typeface="Calibri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FFFF00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1" y="205979"/>
            <a:ext cx="67786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8657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FFFF00"/>
          </a:solidFill>
          <a:latin typeface="Calibri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FFFF00"/>
          </a:solidFill>
          <a:latin typeface="Calibri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FFFF00"/>
          </a:solidFill>
          <a:latin typeface="Calibri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FFFF00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2198067"/>
          </a:xfrm>
        </p:spPr>
        <p:txBody>
          <a:bodyPr>
            <a:noAutofit/>
          </a:bodyPr>
          <a:lstStyle/>
          <a:p>
            <a:r>
              <a:rPr lang="en-GB" dirty="0"/>
              <a:t>Effects of antiplatelet therapy after stroke due to intracerebral haemorrhage:</a:t>
            </a:r>
            <a:br>
              <a:rPr lang="en-GB" dirty="0"/>
            </a:br>
            <a:r>
              <a:rPr lang="en-GB" dirty="0"/>
              <a:t>main results of the </a:t>
            </a:r>
            <a:r>
              <a:rPr lang="en-GB" u="sng" dirty="0" err="1"/>
              <a:t>RE</a:t>
            </a:r>
            <a:r>
              <a:rPr lang="en-GB" dirty="0" err="1"/>
              <a:t>start</a:t>
            </a:r>
            <a:r>
              <a:rPr lang="en-GB" dirty="0"/>
              <a:t> or </a:t>
            </a:r>
            <a:r>
              <a:rPr lang="en-GB" u="sng" dirty="0" err="1"/>
              <a:t>ST</a:t>
            </a:r>
            <a:r>
              <a:rPr lang="en-GB" dirty="0" err="1"/>
              <a:t>op</a:t>
            </a:r>
            <a:r>
              <a:rPr lang="en-GB" dirty="0"/>
              <a:t> </a:t>
            </a:r>
            <a:r>
              <a:rPr lang="en-GB" u="sng" dirty="0" err="1"/>
              <a:t>A</a:t>
            </a:r>
            <a:r>
              <a:rPr lang="en-GB" dirty="0" err="1"/>
              <a:t>ntithrombotics</a:t>
            </a:r>
            <a:r>
              <a:rPr lang="en-GB" dirty="0"/>
              <a:t> </a:t>
            </a:r>
            <a:r>
              <a:rPr lang="en-GB" u="sng" dirty="0"/>
              <a:t>R</a:t>
            </a:r>
            <a:r>
              <a:rPr lang="en-GB" dirty="0"/>
              <a:t>andomised </a:t>
            </a:r>
            <a:r>
              <a:rPr lang="en-GB" u="sng" dirty="0"/>
              <a:t>T</a:t>
            </a:r>
            <a:r>
              <a:rPr lang="en-GB" dirty="0"/>
              <a:t>rial (RESTART)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95886"/>
            <a:ext cx="6400800" cy="864096"/>
          </a:xfrm>
        </p:spPr>
        <p:txBody>
          <a:bodyPr anchor="ctr"/>
          <a:lstStyle/>
          <a:p>
            <a:r>
              <a:rPr lang="en-GB" b="1" i="1" dirty="0"/>
              <a:t>RESTART Collaboration</a:t>
            </a:r>
            <a:endParaRPr lang="en-GB" i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9F5916D-0650-F24E-8966-ADF9CD045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3" y="4659982"/>
            <a:ext cx="417646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i="1" u="sng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www.RESTARTtrial.org</a:t>
            </a:r>
            <a:endParaRPr lang="en-GB" i="1" u="sng" dirty="0">
              <a:solidFill>
                <a:schemeClr val="bg1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932BE13-B65D-DC4A-90E1-BAE01506D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659982"/>
            <a:ext cx="4104457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spcBef>
                <a:spcPct val="20000"/>
              </a:spcBef>
            </a:pPr>
            <a:r>
              <a:rPr lang="en-GB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@</a:t>
            </a:r>
            <a:r>
              <a:rPr lang="en-GB" dirty="0" err="1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bleedingstroke</a:t>
            </a:r>
            <a:endParaRPr lang="en-GB" dirty="0">
              <a:solidFill>
                <a:schemeClr val="bg1"/>
              </a:solidFill>
              <a:latin typeface="Arial"/>
              <a:ea typeface="ＭＳ Ｐゴシック" charset="0"/>
              <a:cs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6547292-86A2-D74C-BA79-2FB44EA350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620" y="4731990"/>
            <a:ext cx="362628" cy="29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1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Primary outcome: </a:t>
            </a:r>
            <a:r>
              <a:rPr lang="en-GB" dirty="0"/>
              <a:t>recurrent </a:t>
            </a:r>
            <a:r>
              <a:rPr lang="en-GB" dirty="0" smtClean="0"/>
              <a:t>ICH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758419" y="1221600"/>
            <a:ext cx="3240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136460" y="1430655"/>
            <a:ext cx="76135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411642" y="3550826"/>
            <a:ext cx="2976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19138" algn="r"/>
                <a:tab pos="808038" algn="l"/>
                <a:tab pos="1795463" algn="l"/>
              </a:tabLst>
            </a:pPr>
            <a:r>
              <a:rPr lang="en-GB" sz="1600" b="1" dirty="0" smtClean="0">
                <a:solidFill>
                  <a:srgbClr val="C00000"/>
                </a:solidFill>
              </a:rPr>
              <a:t>	Avoid:</a:t>
            </a:r>
            <a:r>
              <a:rPr lang="en-GB" sz="1600" dirty="0">
                <a:solidFill>
                  <a:srgbClr val="C00000"/>
                </a:solidFill>
              </a:rPr>
              <a:t>	</a:t>
            </a:r>
            <a:r>
              <a:rPr lang="en-GB" sz="1600" dirty="0" smtClean="0">
                <a:solidFill>
                  <a:srgbClr val="C00000"/>
                </a:solidFill>
              </a:rPr>
              <a:t>n=23/268</a:t>
            </a:r>
            <a:r>
              <a:rPr lang="en-GB" sz="1600" dirty="0">
                <a:solidFill>
                  <a:srgbClr val="C00000"/>
                </a:solidFill>
              </a:rPr>
              <a:t>	</a:t>
            </a:r>
            <a:r>
              <a:rPr lang="en-GB" sz="1600" dirty="0" smtClean="0">
                <a:solidFill>
                  <a:srgbClr val="C00000"/>
                </a:solidFill>
              </a:rPr>
              <a:t>(8·6</a:t>
            </a:r>
            <a:r>
              <a:rPr lang="en-GB" sz="1600" dirty="0">
                <a:solidFill>
                  <a:srgbClr val="C00000"/>
                </a:solidFill>
              </a:rPr>
              <a:t>%)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1642" y="3817372"/>
            <a:ext cx="2959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19138" algn="r"/>
                <a:tab pos="808038" algn="l"/>
                <a:tab pos="1795463" algn="l"/>
              </a:tabLst>
            </a:pPr>
            <a:r>
              <a:rPr lang="en-GB" sz="1600" b="1" dirty="0" smtClean="0">
                <a:solidFill>
                  <a:srgbClr val="0070C0"/>
                </a:solidFill>
              </a:rPr>
              <a:t>	Start</a:t>
            </a:r>
            <a:r>
              <a:rPr lang="en-GB" sz="1600" b="1" dirty="0">
                <a:solidFill>
                  <a:srgbClr val="0070C0"/>
                </a:solidFill>
              </a:rPr>
              <a:t>: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 smtClean="0">
                <a:solidFill>
                  <a:srgbClr val="0070C0"/>
                </a:solidFill>
              </a:rPr>
              <a:t>	n=12/268 	(</a:t>
            </a:r>
            <a:r>
              <a:rPr lang="en-GB" sz="1600" dirty="0">
                <a:solidFill>
                  <a:srgbClr val="0070C0"/>
                </a:solidFill>
              </a:rPr>
              <a:t>4·5%)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65822" y="979346"/>
            <a:ext cx="5022558" cy="4076680"/>
            <a:chOff x="365822" y="979346"/>
            <a:chExt cx="5022558" cy="4076680"/>
          </a:xfrm>
        </p:grpSpPr>
        <p:pic>
          <p:nvPicPr>
            <p:cNvPr id="6" name="Picture 5" descr="A picture containing screenshot, text&#10;&#10;Description automatically generated">
              <a:extLst>
                <a:ext uri="{FF2B5EF4-FFF2-40B4-BE49-F238E27FC236}">
                  <a16:creationId xmlns:a16="http://schemas.microsoft.com/office/drawing/2014/main" xmlns="" id="{EF75DE3A-34DA-C949-969B-459234D9D3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5822" y="979346"/>
              <a:ext cx="5022558" cy="407668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E8DBD88E-AF63-F645-BC50-6612743721FE}"/>
                </a:ext>
              </a:extLst>
            </p:cNvPr>
            <p:cNvSpPr/>
            <p:nvPr/>
          </p:nvSpPr>
          <p:spPr>
            <a:xfrm>
              <a:off x="1115616" y="1063229"/>
              <a:ext cx="2088232" cy="644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187624" y="4299942"/>
              <a:ext cx="396044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>
              <a:spAutoFit/>
            </a:bodyPr>
            <a:lstStyle/>
            <a:p>
              <a:pPr algn="ctr"/>
              <a:r>
                <a:rPr lang="en-GB" sz="1000" dirty="0" smtClean="0"/>
                <a:t>Follow-up time (y): median 2·0y, 99·3</a:t>
              </a:r>
              <a:r>
                <a:rPr lang="en-GB" sz="1000" dirty="0"/>
                <a:t>% </a:t>
              </a:r>
              <a:r>
                <a:rPr lang="en-GB" sz="1000" dirty="0" smtClean="0"/>
                <a:t>complete</a:t>
              </a:r>
              <a:endParaRPr lang="en-GB" sz="10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115616" y="1131590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Start vs. avoid antiplatelet </a:t>
            </a:r>
            <a:r>
              <a:rPr lang="en-GB" sz="1600" dirty="0" smtClean="0"/>
              <a:t>therapy</a:t>
            </a:r>
          </a:p>
          <a:p>
            <a:r>
              <a:rPr lang="en-GB" sz="1600" dirty="0"/>
              <a:t>A</a:t>
            </a:r>
            <a:r>
              <a:rPr lang="en-GB" sz="1600" dirty="0" smtClean="0"/>
              <a:t>djusted </a:t>
            </a:r>
            <a:r>
              <a:rPr lang="en-GB" sz="1600" dirty="0"/>
              <a:t>HR 0·51 (</a:t>
            </a:r>
            <a:r>
              <a:rPr lang="en-GB" sz="1600" dirty="0" smtClean="0"/>
              <a:t>0·25</a:t>
            </a:r>
            <a:r>
              <a:rPr lang="en-GB" sz="1600" dirty="0">
                <a:cs typeface="Arial" panose="020B0604020202020204" pitchFamily="34" charset="0"/>
              </a:rPr>
              <a:t>–</a:t>
            </a:r>
            <a:r>
              <a:rPr lang="en-GB" sz="1600" dirty="0" smtClean="0"/>
              <a:t>1·03): p=0·060</a:t>
            </a:r>
            <a:endParaRPr lang="en-GB" sz="1600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xmlns="" id="{08474813-D6E4-8048-A56D-FFFEC49B6991}"/>
              </a:ext>
            </a:extLst>
          </p:cNvPr>
          <p:cNvSpPr txBox="1">
            <a:spLocks/>
          </p:cNvSpPr>
          <p:nvPr/>
        </p:nvSpPr>
        <p:spPr>
          <a:xfrm>
            <a:off x="5292080" y="1131590"/>
            <a:ext cx="3240360" cy="1944216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i="1" dirty="0" smtClean="0">
                <a:solidFill>
                  <a:schemeClr val="tx1"/>
                </a:solidFill>
              </a:rPr>
              <a:t>Unchanged in unadjusted and adjusted models, and sensitivity </a:t>
            </a:r>
            <a:r>
              <a:rPr lang="en-GB" sz="1600" i="1" dirty="0">
                <a:solidFill>
                  <a:schemeClr val="tx1"/>
                </a:solidFill>
              </a:rPr>
              <a:t>analyses</a:t>
            </a:r>
          </a:p>
          <a:p>
            <a:r>
              <a:rPr lang="en-GB" sz="1600" i="1" dirty="0">
                <a:solidFill>
                  <a:schemeClr val="tx1"/>
                </a:solidFill>
              </a:rPr>
              <a:t>No heterogeneity in sub-group </a:t>
            </a:r>
            <a:r>
              <a:rPr lang="en-GB" sz="1600" i="1" dirty="0" smtClean="0">
                <a:solidFill>
                  <a:schemeClr val="tx1"/>
                </a:solidFill>
              </a:rPr>
              <a:t>analyses</a:t>
            </a:r>
          </a:p>
          <a:p>
            <a:r>
              <a:rPr lang="en-GB" sz="1600" i="1" dirty="0">
                <a:solidFill>
                  <a:schemeClr val="tx1"/>
                </a:solidFill>
              </a:rPr>
              <a:t>Adherence 99% after randomisation, 82% @ 4y</a:t>
            </a:r>
          </a:p>
          <a:p>
            <a:r>
              <a:rPr lang="en-GB" sz="1600" i="1" dirty="0">
                <a:solidFill>
                  <a:schemeClr val="tx1"/>
                </a:solidFill>
              </a:rPr>
              <a:t>Median systolic BP 130mmHg </a:t>
            </a:r>
            <a:r>
              <a:rPr lang="en-GB" sz="1600" i="1" dirty="0" smtClean="0">
                <a:solidFill>
                  <a:schemeClr val="tx1"/>
                </a:solidFill>
              </a:rPr>
              <a:t>throughout</a:t>
            </a:r>
            <a:endParaRPr lang="en-GB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52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Secondary outcomes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3512169"/>
              </p:ext>
            </p:extLst>
          </p:nvPr>
        </p:nvGraphicFramePr>
        <p:xfrm>
          <a:off x="457200" y="1200150"/>
          <a:ext cx="8229600" cy="3139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6608">
                  <a:extLst>
                    <a:ext uri="{9D8B030D-6E8A-4147-A177-3AD203B41FA5}">
                      <a16:colId xmlns:a16="http://schemas.microsoft.com/office/drawing/2014/main" xmlns="" val="58469831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1911672009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182474492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3612896478"/>
                    </a:ext>
                  </a:extLst>
                </a:gridCol>
                <a:gridCol w="730424">
                  <a:extLst>
                    <a:ext uri="{9D8B030D-6E8A-4147-A177-3AD203B41FA5}">
                      <a16:colId xmlns:a16="http://schemas.microsoft.com/office/drawing/2014/main" xmlns="" val="19091343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95655" algn="r"/>
                          <a:tab pos="1503045" algn="r"/>
                        </a:tabLs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 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antiplatelet therapy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n=268)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862" marR="11862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95655" algn="r"/>
                          <a:tab pos="1503045" algn="r"/>
                        </a:tabLs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Avoid 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antiplatelet therapy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(n=268)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3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Adjusted HR (95%CI)</a:t>
                      </a:r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value</a:t>
                      </a:r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94208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major haemorrhagic events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0·71 (0·39–1·30)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0·27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98007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major occlusive vascular events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1·02 (0·65–1·60)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0·92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1585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major haemorrhagic</a:t>
                      </a:r>
                      <a:r>
                        <a:rPr lang="en-GB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occlusive vascular events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0·86 (0·60–1·24)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0·43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95337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Major vascular events (protocol, ATT definition)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0·65 (0·44–0·95)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0·025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74955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831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E5582C-8C32-FD45-95B6-EA8BD5B59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Starting </a:t>
            </a:r>
            <a:r>
              <a:rPr lang="en-GB" dirty="0"/>
              <a:t>antiplatelet therapy after ICH </a:t>
            </a:r>
            <a:r>
              <a:rPr lang="en-GB" dirty="0" smtClean="0"/>
              <a:t>associated </a:t>
            </a:r>
            <a:r>
              <a:rPr lang="en-GB" dirty="0"/>
              <a:t>with antithrombotic </a:t>
            </a:r>
            <a:r>
              <a:rPr lang="en-GB" dirty="0" smtClean="0"/>
              <a:t>drug use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45EC56-C12F-434E-81F3-51A741A02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Reassuring </a:t>
            </a:r>
            <a:r>
              <a:rPr lang="en-GB" dirty="0" smtClean="0"/>
              <a:t>effects on recurrent ICH</a:t>
            </a:r>
          </a:p>
          <a:p>
            <a:pPr lvl="1"/>
            <a:r>
              <a:rPr lang="en-GB" dirty="0"/>
              <a:t>Lower than the </a:t>
            </a:r>
            <a:r>
              <a:rPr lang="en-GB" dirty="0" smtClean="0"/>
              <a:t>increase </a:t>
            </a:r>
            <a:r>
              <a:rPr lang="en-GB" dirty="0"/>
              <a:t>in risk </a:t>
            </a:r>
            <a:r>
              <a:rPr lang="en-GB" dirty="0" smtClean="0"/>
              <a:t>expected (RR=1·67 in ATT trials)</a:t>
            </a:r>
            <a:endParaRPr lang="en-GB" dirty="0"/>
          </a:p>
          <a:p>
            <a:pPr lvl="1"/>
            <a:r>
              <a:rPr lang="en-GB" dirty="0"/>
              <a:t>Antiplatelet therapy might reduce the risk of recurrent ICH</a:t>
            </a:r>
          </a:p>
          <a:p>
            <a:pPr lvl="2"/>
            <a:r>
              <a:rPr lang="en-GB" dirty="0" smtClean="0"/>
              <a:t>HR </a:t>
            </a:r>
            <a:r>
              <a:rPr lang="en-GB" dirty="0"/>
              <a:t>0·51 (95% CI 0·25–1·03), p=0·060</a:t>
            </a:r>
          </a:p>
          <a:p>
            <a:pPr lvl="1"/>
            <a:r>
              <a:rPr lang="en-GB" dirty="0" smtClean="0"/>
              <a:t>Any </a:t>
            </a:r>
            <a:r>
              <a:rPr lang="en-GB" dirty="0"/>
              <a:t>possible </a:t>
            </a:r>
            <a:r>
              <a:rPr lang="en-GB" dirty="0" smtClean="0"/>
              <a:t>increase in risk </a:t>
            </a:r>
            <a:r>
              <a:rPr lang="en-GB" dirty="0"/>
              <a:t>seems too small to exceed the established benefits of antiplatelet </a:t>
            </a:r>
            <a:r>
              <a:rPr lang="en-GB" dirty="0" smtClean="0"/>
              <a:t>therapy</a:t>
            </a:r>
          </a:p>
          <a:p>
            <a:r>
              <a:rPr lang="en-GB" dirty="0" smtClean="0"/>
              <a:t>No </a:t>
            </a:r>
            <a:r>
              <a:rPr lang="en-GB" dirty="0"/>
              <a:t>heterogeneity in sub-groups, but estimates </a:t>
            </a:r>
            <a:r>
              <a:rPr lang="en-GB" dirty="0" smtClean="0"/>
              <a:t>imprecise</a:t>
            </a:r>
          </a:p>
          <a:p>
            <a:r>
              <a:rPr lang="en-GB" dirty="0"/>
              <a:t>Recruit to ongoing </a:t>
            </a:r>
            <a:r>
              <a:rPr lang="en-GB" dirty="0" smtClean="0"/>
              <a:t>trials (RESTART-Fr, STATICH)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9A849BD-C0A9-8A47-875D-BB8BA728F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3" y="4659982"/>
            <a:ext cx="417646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i="1" u="sng" dirty="0">
                <a:latin typeface="Arial"/>
                <a:ea typeface="ＭＳ Ｐゴシック" charset="0"/>
                <a:cs typeface="Arial"/>
              </a:rPr>
              <a:t>www.RESTARTtrial.org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B778283-857B-4748-8621-87F4E3F40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659982"/>
            <a:ext cx="4104457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spcBef>
                <a:spcPct val="20000"/>
              </a:spcBef>
            </a:pPr>
            <a:r>
              <a:rPr lang="en-GB" dirty="0">
                <a:latin typeface="Arial"/>
                <a:ea typeface="ＭＳ Ｐゴシック" charset="0"/>
                <a:cs typeface="Arial"/>
              </a:rPr>
              <a:t>@</a:t>
            </a:r>
            <a:r>
              <a:rPr lang="en-GB" dirty="0" err="1">
                <a:latin typeface="Arial"/>
                <a:ea typeface="ＭＳ Ｐゴシック" charset="0"/>
                <a:cs typeface="Arial"/>
              </a:rPr>
              <a:t>bleedingstroke</a:t>
            </a:r>
            <a:endParaRPr lang="en-GB" dirty="0">
              <a:latin typeface="Arial"/>
              <a:ea typeface="ＭＳ Ｐゴシック" charset="0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D353BCE-7C6B-1F4C-B9C4-322193EE11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4731990"/>
            <a:ext cx="362628" cy="29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3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546CF2-2DE7-9944-A333-83EDC2683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Thank you </a:t>
            </a:r>
            <a:r>
              <a:rPr lang="en-GB" dirty="0"/>
              <a:t>to everyone who helped…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E3441B-4AA1-6345-8FFE-22A4BA461A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>
              <a:spcBef>
                <a:spcPts val="864"/>
              </a:spcBef>
            </a:pPr>
            <a:r>
              <a:rPr lang="en-GB" b="1" dirty="0"/>
              <a:t>Participants, relatives, and carers</a:t>
            </a:r>
          </a:p>
          <a:p>
            <a:pPr>
              <a:spcBef>
                <a:spcPts val="864"/>
              </a:spcBef>
            </a:pPr>
            <a:r>
              <a:rPr lang="en-GB" b="1" dirty="0"/>
              <a:t>Primary care practitioners</a:t>
            </a:r>
          </a:p>
          <a:p>
            <a:pPr>
              <a:spcBef>
                <a:spcPts val="864"/>
              </a:spcBef>
            </a:pPr>
            <a:r>
              <a:rPr lang="en-GB" b="1" dirty="0" smtClean="0"/>
              <a:t>Collaborators</a:t>
            </a:r>
            <a:r>
              <a:rPr lang="en-GB" b="1" dirty="0"/>
              <a:t>:</a:t>
            </a:r>
            <a:r>
              <a:rPr lang="en-GB" dirty="0"/>
              <a:t> at 122 hospitals in the UK</a:t>
            </a:r>
            <a:endParaRPr lang="en-GB" b="1" dirty="0"/>
          </a:p>
          <a:p>
            <a:pPr>
              <a:spcBef>
                <a:spcPts val="864"/>
              </a:spcBef>
            </a:pPr>
            <a:r>
              <a:rPr lang="en-GB" b="1" dirty="0"/>
              <a:t>Trial management group:</a:t>
            </a:r>
            <a:r>
              <a:rPr lang="en-GB" dirty="0"/>
              <a:t> K Innes (senior trial manager); L Dinsmore (imaging manager); J </a:t>
            </a:r>
            <a:r>
              <a:rPr lang="en-GB" dirty="0" err="1"/>
              <a:t>Drever</a:t>
            </a:r>
            <a:r>
              <a:rPr lang="en-GB" dirty="0"/>
              <a:t> (data manager); C Williams (centre coordinator); D Perry, C McGill, D Buchanan, A Walker, A Hutchison, C Matthews (database programmers); R Fraser, A McGrath, A </a:t>
            </a:r>
            <a:r>
              <a:rPr lang="en-GB" dirty="0" err="1"/>
              <a:t>Deary</a:t>
            </a:r>
            <a:r>
              <a:rPr lang="en-GB" dirty="0"/>
              <a:t>, R Anderson, A Maxwell, P Walker (trial support officers); J Stephen, C Holm Hansen, R Parker, A Rodriguez (unmasked independent statisticians)</a:t>
            </a:r>
            <a:endParaRPr lang="en-GB" b="1" dirty="0"/>
          </a:p>
          <a:p>
            <a:pPr>
              <a:spcBef>
                <a:spcPts val="864"/>
              </a:spcBef>
            </a:pPr>
            <a:r>
              <a:rPr lang="en-GB" b="1" dirty="0"/>
              <a:t>Trial steering committee: </a:t>
            </a:r>
            <a:r>
              <a:rPr lang="en-GB" i="1" dirty="0"/>
              <a:t>Independent members: </a:t>
            </a:r>
            <a:r>
              <a:rPr lang="en-GB" dirty="0"/>
              <a:t>C Baigent (chair), J Carrie (patient–public representative), D </a:t>
            </a:r>
            <a:r>
              <a:rPr lang="en-GB" dirty="0" err="1"/>
              <a:t>Lasserson</a:t>
            </a:r>
            <a:r>
              <a:rPr lang="en-GB" dirty="0"/>
              <a:t>, F Sullivan. </a:t>
            </a:r>
            <a:r>
              <a:rPr lang="en-GB" i="1" dirty="0"/>
              <a:t>Others:</a:t>
            </a:r>
            <a:r>
              <a:rPr lang="en-GB" dirty="0"/>
              <a:t> R Al-Shahi Salman (chief investigator), MS Dennis, GD Murray, DE Newby, PAG Sandercock, CLM Sudlow, WN Whiteley, N Sprigg, DJ Werring, PM </a:t>
            </a:r>
            <a:r>
              <a:rPr lang="en-GB" dirty="0" smtClean="0"/>
              <a:t>White</a:t>
            </a:r>
          </a:p>
          <a:p>
            <a:pPr>
              <a:spcBef>
                <a:spcPts val="864"/>
              </a:spcBef>
            </a:pPr>
            <a:r>
              <a:rPr lang="en-GB" b="1" dirty="0"/>
              <a:t>Data monitoring committee: </a:t>
            </a:r>
            <a:r>
              <a:rPr lang="en-GB" dirty="0"/>
              <a:t>J Bamford (chair), J Armitage, J Emberson, GJE Rinkel, G </a:t>
            </a:r>
            <a:r>
              <a:rPr lang="en-GB" dirty="0" smtClean="0"/>
              <a:t>Lowe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E84AC801-CE87-534D-A8CF-261CC7328B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>
              <a:spcBef>
                <a:spcPts val="864"/>
              </a:spcBef>
            </a:pPr>
            <a:r>
              <a:rPr lang="en-GB" b="1" dirty="0"/>
              <a:t>Outcome event adjudicators:</a:t>
            </a:r>
            <a:r>
              <a:rPr lang="en-GB" dirty="0"/>
              <a:t> WN </a:t>
            </a:r>
            <a:r>
              <a:rPr lang="en-GB" dirty="0" err="1"/>
              <a:t>Whiteley</a:t>
            </a:r>
            <a:r>
              <a:rPr lang="en-GB" dirty="0"/>
              <a:t>, MR Macleod (internal); T </a:t>
            </a:r>
            <a:r>
              <a:rPr lang="en-GB" dirty="0" err="1"/>
              <a:t>Gattringer</a:t>
            </a:r>
            <a:r>
              <a:rPr lang="en-GB" dirty="0"/>
              <a:t> (external)</a:t>
            </a:r>
          </a:p>
          <a:p>
            <a:pPr>
              <a:spcBef>
                <a:spcPts val="864"/>
              </a:spcBef>
            </a:pPr>
            <a:r>
              <a:rPr lang="en-GB" b="1" dirty="0"/>
              <a:t>Systematic Management, Archiving and Reviewing of Trial Images Service (SMARTIS):</a:t>
            </a:r>
            <a:r>
              <a:rPr lang="en-GB" dirty="0"/>
              <a:t> JM Wardlaw (director), J Palmer, E </a:t>
            </a:r>
            <a:r>
              <a:rPr lang="en-GB" dirty="0" err="1"/>
              <a:t>Sakka</a:t>
            </a:r>
            <a:r>
              <a:rPr lang="en-GB" dirty="0"/>
              <a:t>, J Adil-Smith</a:t>
            </a:r>
          </a:p>
          <a:p>
            <a:pPr>
              <a:spcBef>
                <a:spcPts val="864"/>
              </a:spcBef>
            </a:pPr>
            <a:r>
              <a:rPr lang="en-GB" b="1" dirty="0"/>
              <a:t>Brain imaging assessors:</a:t>
            </a:r>
            <a:r>
              <a:rPr lang="en-GB" dirty="0"/>
              <a:t> PM White, DP Minks, D Mitra, P Bhatnagar, JC du Plessis, Y Joshi</a:t>
            </a:r>
          </a:p>
          <a:p>
            <a:pPr>
              <a:spcBef>
                <a:spcPts val="864"/>
              </a:spcBef>
            </a:pPr>
            <a:r>
              <a:rPr lang="en-GB" b="1" dirty="0"/>
              <a:t>Funder: </a:t>
            </a:r>
            <a:r>
              <a:rPr lang="en-GB" dirty="0"/>
              <a:t>British Heart Foundation (S Amoils)</a:t>
            </a:r>
          </a:p>
          <a:p>
            <a:pPr>
              <a:spcBef>
                <a:spcPts val="864"/>
              </a:spcBef>
            </a:pPr>
            <a:r>
              <a:rPr lang="en-GB" b="1" dirty="0"/>
              <a:t>Sponsor:</a:t>
            </a:r>
            <a:r>
              <a:rPr lang="en-GB" dirty="0"/>
              <a:t> ACCORD (J Rojas)</a:t>
            </a:r>
          </a:p>
          <a:p>
            <a:pPr>
              <a:spcBef>
                <a:spcPts val="864"/>
              </a:spcBef>
            </a:pPr>
            <a:r>
              <a:rPr lang="en-GB" b="1" dirty="0" smtClean="0"/>
              <a:t>Clinical </a:t>
            </a:r>
            <a:r>
              <a:rPr lang="en-GB" b="1" dirty="0"/>
              <a:t>research networks: </a:t>
            </a:r>
            <a:r>
              <a:rPr lang="en-GB" dirty="0"/>
              <a:t>NIHR clinical research network, NRS Scottish Stroke Research Network, SINAPSE collaboration</a:t>
            </a:r>
          </a:p>
          <a:p>
            <a:pPr>
              <a:spcBef>
                <a:spcPts val="864"/>
              </a:spcBef>
            </a:pPr>
            <a:r>
              <a:rPr lang="en-GB" b="1" dirty="0"/>
              <a:t>Clinical trials unit: </a:t>
            </a:r>
            <a:r>
              <a:rPr lang="en-GB" dirty="0"/>
              <a:t>Edinburgh Clinical Trials Unit</a:t>
            </a:r>
          </a:p>
          <a:p>
            <a:pPr>
              <a:spcBef>
                <a:spcPts val="864"/>
              </a:spcBef>
            </a:pPr>
            <a:r>
              <a:rPr lang="en-GB" b="1" dirty="0" smtClean="0"/>
              <a:t>TICH-2 trial team</a:t>
            </a:r>
            <a:r>
              <a:rPr lang="en-GB" b="1" smtClean="0"/>
              <a:t>:</a:t>
            </a:r>
            <a:r>
              <a:rPr lang="en-GB" smtClean="0"/>
              <a:t> co-enrolment</a:t>
            </a:r>
            <a:endParaRPr lang="en-GB" b="1" smtClean="0"/>
          </a:p>
          <a:p>
            <a:pPr>
              <a:spcBef>
                <a:spcPts val="864"/>
              </a:spcBef>
            </a:pPr>
            <a:r>
              <a:rPr lang="en-GB" b="1" dirty="0" smtClean="0"/>
              <a:t>Peer </a:t>
            </a:r>
            <a:r>
              <a:rPr lang="en-GB" b="1" dirty="0"/>
              <a:t>reviewers: </a:t>
            </a:r>
            <a:r>
              <a:rPr lang="en-GB" dirty="0"/>
              <a:t>?</a:t>
            </a:r>
          </a:p>
          <a:p>
            <a:pPr>
              <a:spcBef>
                <a:spcPts val="864"/>
              </a:spcBef>
            </a:pPr>
            <a:r>
              <a:rPr lang="en-GB" b="1" dirty="0"/>
              <a:t>Editors and publisher…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172ECF1-3135-6941-A0D2-41C6C70F7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3" y="4659982"/>
            <a:ext cx="417646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i="1" u="sng" dirty="0">
                <a:latin typeface="Arial"/>
                <a:ea typeface="ＭＳ Ｐゴシック" charset="0"/>
                <a:cs typeface="Arial"/>
              </a:rPr>
              <a:t>www.RESTARTtrial.org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907C002-A5AE-6144-8BE1-1B1282C97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659982"/>
            <a:ext cx="4104457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spcBef>
                <a:spcPct val="20000"/>
              </a:spcBef>
            </a:pPr>
            <a:r>
              <a:rPr lang="en-GB" dirty="0">
                <a:latin typeface="Arial"/>
                <a:ea typeface="ＭＳ Ｐゴシック" charset="0"/>
                <a:cs typeface="Arial"/>
              </a:rPr>
              <a:t>@</a:t>
            </a:r>
            <a:r>
              <a:rPr lang="en-GB" dirty="0" err="1">
                <a:latin typeface="Arial"/>
                <a:ea typeface="ＭＳ Ｐゴシック" charset="0"/>
                <a:cs typeface="Arial"/>
              </a:rPr>
              <a:t>bleedingstroke</a:t>
            </a:r>
            <a:endParaRPr lang="en-GB" dirty="0">
              <a:latin typeface="Arial"/>
              <a:ea typeface="ＭＳ Ｐゴシック" charset="0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B908789-8B7D-F341-8A49-B8A989FC45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4731990"/>
            <a:ext cx="362628" cy="29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0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78CB83-66A0-5C4A-B08E-B5CE67B9C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Online in </a:t>
            </a:r>
            <a:r>
              <a:rPr lang="en-GB" sz="2400" i="1" dirty="0" smtClean="0"/>
              <a:t>The Lancet </a:t>
            </a:r>
            <a:r>
              <a:rPr lang="en-GB" sz="2400" dirty="0" smtClean="0"/>
              <a:t>&amp; </a:t>
            </a:r>
            <a:r>
              <a:rPr lang="en-GB" sz="2400" i="1" dirty="0" smtClean="0"/>
              <a:t>The Lancet Neurology…</a:t>
            </a:r>
            <a:endParaRPr lang="en-GB" sz="240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8A2EA7-E3E4-F446-838E-B1DD40FEBA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Main results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A7E1D82-0AEB-3645-AF61-CAA0B4CD73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r>
              <a:rPr lang="en-GB" dirty="0"/>
              <a:t>Imaging </a:t>
            </a:r>
            <a:r>
              <a:rPr lang="en-GB" dirty="0" smtClean="0"/>
              <a:t>sub-groups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5AD5C50-B870-9A4C-87B2-144B59ABE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3" y="4659982"/>
            <a:ext cx="417646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i="1" u="sng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www.RESTARTtrial.org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B0E48B6-10D3-0642-B2E3-89298983B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659982"/>
            <a:ext cx="4104457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spcBef>
                <a:spcPct val="20000"/>
              </a:spcBef>
            </a:pPr>
            <a:r>
              <a:rPr lang="en-GB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@</a:t>
            </a:r>
            <a:r>
              <a:rPr lang="en-GB" dirty="0" err="1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bleedingstroke</a:t>
            </a:r>
            <a:endParaRPr lang="en-GB" dirty="0">
              <a:solidFill>
                <a:schemeClr val="bg1"/>
              </a:solidFill>
              <a:latin typeface="Arial"/>
              <a:ea typeface="ＭＳ Ｐゴシック" charset="0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088DA30-A84F-764C-81C6-467098E005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4731990"/>
            <a:ext cx="362628" cy="295176"/>
          </a:xfrm>
          <a:prstGeom prst="rect">
            <a:avLst/>
          </a:prstGeom>
        </p:spPr>
      </p:pic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4716016" y="1655969"/>
            <a:ext cx="3456384" cy="1923893"/>
            <a:chOff x="4574803" y="1650842"/>
            <a:chExt cx="4973823" cy="276852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4803" y="1650842"/>
              <a:ext cx="4973823" cy="276852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Rectangle 19"/>
            <p:cNvSpPr/>
            <p:nvPr/>
          </p:nvSpPr>
          <p:spPr>
            <a:xfrm>
              <a:off x="4782046" y="1684262"/>
              <a:ext cx="4352095" cy="76630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541536" y="1655969"/>
            <a:ext cx="3454400" cy="1918384"/>
            <a:chOff x="457200" y="1655969"/>
            <a:chExt cx="3454400" cy="191838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/>
            <a:srcRect b="11594"/>
            <a:stretch/>
          </p:blipFill>
          <p:spPr>
            <a:xfrm>
              <a:off x="457200" y="1655969"/>
              <a:ext cx="3454400" cy="1918384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Rectangle 22"/>
            <p:cNvSpPr/>
            <p:nvPr/>
          </p:nvSpPr>
          <p:spPr>
            <a:xfrm>
              <a:off x="611560" y="1707654"/>
              <a:ext cx="3024336" cy="50405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563888" y="2067694"/>
              <a:ext cx="224408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1403648" y="2283718"/>
              <a:ext cx="1224136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765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546CF2-2DE7-9944-A333-83EDC2683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Get resources and share your opinion…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172ECF1-3135-6941-A0D2-41C6C70F7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3" y="4659982"/>
            <a:ext cx="417646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i="1" u="sng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www.RESTARTtrial.org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907C002-A5AE-6144-8BE1-1B1282C97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659982"/>
            <a:ext cx="4104457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spcBef>
                <a:spcPct val="20000"/>
              </a:spcBef>
            </a:pPr>
            <a:r>
              <a:rPr lang="en-GB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@</a:t>
            </a:r>
            <a:r>
              <a:rPr lang="en-GB" dirty="0" err="1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bleedingstroke</a:t>
            </a:r>
            <a:endParaRPr lang="en-GB" dirty="0">
              <a:solidFill>
                <a:schemeClr val="bg1"/>
              </a:solidFill>
              <a:latin typeface="Arial"/>
              <a:ea typeface="ＭＳ Ｐゴシック" charset="0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B908789-8B7D-F341-8A49-B8A989FC45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620" y="4731990"/>
            <a:ext cx="362628" cy="29517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39552" y="1135238"/>
            <a:ext cx="8136904" cy="2467640"/>
            <a:chOff x="539552" y="1135238"/>
            <a:chExt cx="8136904" cy="2467640"/>
          </a:xfrm>
        </p:grpSpPr>
        <p:grpSp>
          <p:nvGrpSpPr>
            <p:cNvPr id="8" name="Group 7"/>
            <p:cNvGrpSpPr>
              <a:grpSpLocks noChangeAspect="1"/>
            </p:cNvGrpSpPr>
            <p:nvPr/>
          </p:nvGrpSpPr>
          <p:grpSpPr>
            <a:xfrm>
              <a:off x="539552" y="2331707"/>
              <a:ext cx="1903986" cy="1059797"/>
              <a:chOff x="4574803" y="1650842"/>
              <a:chExt cx="4973823" cy="2768528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74803" y="1650842"/>
                <a:ext cx="4973823" cy="2768528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782046" y="1684262"/>
                <a:ext cx="4352095" cy="76630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539552" y="1140381"/>
              <a:ext cx="1902893" cy="1056762"/>
              <a:chOff x="457200" y="1655969"/>
              <a:chExt cx="3454400" cy="1918384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4"/>
              <a:srcRect b="11594"/>
              <a:stretch/>
            </p:blipFill>
            <p:spPr>
              <a:xfrm>
                <a:off x="457200" y="1655969"/>
                <a:ext cx="3454400" cy="1918384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611560" y="1707654"/>
                <a:ext cx="3024336" cy="50405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563888" y="2067694"/>
                <a:ext cx="224408" cy="1440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1403648" y="2283718"/>
                <a:ext cx="1224136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3581" y="1139354"/>
              <a:ext cx="1906410" cy="107235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92928" y="2320150"/>
              <a:ext cx="1907064" cy="12713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44008" y="1139354"/>
              <a:ext cx="1727352" cy="2452172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8"/>
            <a:srcRect l="16727" t="12279" r="35472" b="2679"/>
            <a:stretch/>
          </p:blipFill>
          <p:spPr>
            <a:xfrm>
              <a:off x="6595897" y="1135238"/>
              <a:ext cx="2080559" cy="246764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8476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B1F3C68-FF2D-FF40-A8E8-09304AB9A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001" y="4659982"/>
            <a:ext cx="825043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i="1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Lancet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2009;373:1849-60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Effects of aspirin for secondary prevention of occlusive vascular disease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26BD846F-7041-624A-902F-759F1325C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GB" dirty="0" smtClean="0"/>
              <a:t>Antithrombotic </a:t>
            </a:r>
            <a:r>
              <a:rPr lang="en-GB" dirty="0" err="1" smtClean="0"/>
              <a:t>Trialists</a:t>
            </a:r>
            <a:r>
              <a:rPr lang="en-GB" dirty="0" smtClean="0"/>
              <a:t>’ (</a:t>
            </a:r>
            <a:r>
              <a:rPr lang="en-GB" dirty="0"/>
              <a:t>ATT): </a:t>
            </a:r>
            <a:r>
              <a:rPr lang="en-GB" dirty="0" smtClean="0"/>
              <a:t>aspirin reduces risk of major </a:t>
            </a:r>
            <a:r>
              <a:rPr lang="en-GB" dirty="0"/>
              <a:t>vascular </a:t>
            </a:r>
            <a:r>
              <a:rPr lang="en-GB" dirty="0" smtClean="0"/>
              <a:t>events</a:t>
            </a:r>
          </a:p>
          <a:p>
            <a:r>
              <a:rPr lang="en-GB" dirty="0"/>
              <a:t>Might increase </a:t>
            </a:r>
            <a:r>
              <a:rPr lang="en-GB" dirty="0" smtClean="0"/>
              <a:t>risk of intracerebral haemorrhage (ICH)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611560" y="2499742"/>
            <a:ext cx="7309418" cy="2154440"/>
            <a:chOff x="611560" y="2499742"/>
            <a:chExt cx="7309418" cy="2154440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611560" y="2499742"/>
              <a:ext cx="7309418" cy="2154440"/>
              <a:chOff x="178246" y="1581061"/>
              <a:chExt cx="8858250" cy="2610956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67544" y="1581061"/>
                <a:ext cx="8533580" cy="1954500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78246" y="3501008"/>
                <a:ext cx="8858250" cy="691009"/>
              </a:xfrm>
              <a:prstGeom prst="rect">
                <a:avLst/>
              </a:prstGeom>
            </p:spPr>
          </p:pic>
        </p:grpSp>
        <p:cxnSp>
          <p:nvCxnSpPr>
            <p:cNvPr id="9" name="Straight Connector 8"/>
            <p:cNvCxnSpPr/>
            <p:nvPr/>
          </p:nvCxnSpPr>
          <p:spPr>
            <a:xfrm>
              <a:off x="899592" y="4083993"/>
              <a:ext cx="18002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940152" y="4083918"/>
              <a:ext cx="1296144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C3837BF8-CA8A-C043-9ADA-7381110908AC}"/>
              </a:ext>
            </a:extLst>
          </p:cNvPr>
          <p:cNvSpPr/>
          <p:nvPr/>
        </p:nvSpPr>
        <p:spPr>
          <a:xfrm>
            <a:off x="7020272" y="3435846"/>
            <a:ext cx="900706" cy="28803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54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Start or avoid antiplatelet </a:t>
            </a:r>
            <a:r>
              <a:rPr lang="en-GB" dirty="0">
                <a:solidFill>
                  <a:schemeClr val="tx1"/>
                </a:solidFill>
              </a:rPr>
              <a:t>therapy for secondary prevention after </a:t>
            </a:r>
            <a:r>
              <a:rPr lang="en-GB" dirty="0" smtClean="0">
                <a:solidFill>
                  <a:schemeClr val="tx1"/>
                </a:solidFill>
              </a:rPr>
              <a:t>ICH?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BA0468E2-19E5-C642-A3DA-D8E2531EDD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en-GB" sz="2000" dirty="0"/>
              <a:t>Systematic reviews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2F26817A-960E-6A4F-AFEC-BF80F42D1B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Observational studies</a:t>
            </a:r>
          </a:p>
          <a:p>
            <a:pPr lvl="1"/>
            <a:r>
              <a:rPr lang="en-GB" dirty="0" smtClean="0"/>
              <a:t>Starting antiplatelet </a:t>
            </a:r>
            <a:r>
              <a:rPr lang="en-GB" dirty="0"/>
              <a:t>therapy </a:t>
            </a:r>
            <a:r>
              <a:rPr lang="en-GB" dirty="0" smtClean="0"/>
              <a:t>associated with lower risk </a:t>
            </a:r>
            <a:r>
              <a:rPr lang="en-GB" dirty="0"/>
              <a:t>of occlusive vascular events and no difference in haemorrhagic </a:t>
            </a:r>
            <a:r>
              <a:rPr lang="en-GB" dirty="0" smtClean="0"/>
              <a:t>events</a:t>
            </a:r>
            <a:endParaRPr lang="en-GB" dirty="0"/>
          </a:p>
          <a:p>
            <a:r>
              <a:rPr lang="en-GB" dirty="0" smtClean="0"/>
              <a:t>Randomised trials (Jan 2019)</a:t>
            </a:r>
            <a:endParaRPr lang="en-GB" dirty="0"/>
          </a:p>
          <a:p>
            <a:pPr lvl="1"/>
            <a:r>
              <a:rPr lang="en-GB" dirty="0"/>
              <a:t>No </a:t>
            </a:r>
            <a:r>
              <a:rPr lang="en-GB" dirty="0" smtClean="0"/>
              <a:t>complete </a:t>
            </a:r>
            <a:r>
              <a:rPr lang="en-GB" dirty="0"/>
              <a:t>published </a:t>
            </a:r>
            <a:r>
              <a:rPr lang="en-GB" dirty="0" smtClean="0"/>
              <a:t>RCTs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D1B300F6-64B1-F747-8289-3F8F1D8EDA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r>
              <a:rPr lang="en-GB" sz="2000" dirty="0"/>
              <a:t>Effects of ~2 days’ aspirin after ICH on stroke recurrence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6088115-35B0-F14B-A630-6973559BACFB}"/>
              </a:ext>
            </a:extLst>
          </p:cNvPr>
          <p:cNvGrpSpPr>
            <a:grpSpLocks noChangeAspect="1"/>
          </p:cNvGrpSpPr>
          <p:nvPr/>
        </p:nvGrpSpPr>
        <p:grpSpPr>
          <a:xfrm>
            <a:off x="4572000" y="2164436"/>
            <a:ext cx="4540054" cy="1559442"/>
            <a:chOff x="1619672" y="1370409"/>
            <a:chExt cx="6102109" cy="209598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19672" y="1779662"/>
              <a:ext cx="6102109" cy="168673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CB7D81F5-E147-B242-8C45-58E9A842B5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19672" y="1370409"/>
              <a:ext cx="6102109" cy="409253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14D167D-F883-B549-9C66-C900A2E98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587974"/>
            <a:ext cx="461905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spcBef>
                <a:spcPct val="20000"/>
              </a:spcBef>
            </a:pPr>
            <a:r>
              <a:rPr lang="en-GB" i="1" dirty="0" err="1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Cerebrovasc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 Dis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2002;14(3-4):197-206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AA79347-0F5D-C544-859C-A5DC9EF8B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001" y="4587974"/>
            <a:ext cx="4114999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spcBef>
                <a:spcPts val="0"/>
              </a:spcBef>
            </a:pPr>
            <a:r>
              <a:rPr lang="en-GB" i="1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J </a:t>
            </a:r>
            <a:r>
              <a:rPr lang="en-GB" i="1" dirty="0" err="1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Neurol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GB" i="1" dirty="0" err="1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Sci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2018;384:133–38</a:t>
            </a:r>
          </a:p>
          <a:p>
            <a:pPr>
              <a:spcBef>
                <a:spcPts val="0"/>
              </a:spcBef>
            </a:pPr>
            <a:r>
              <a:rPr lang="en-GB" i="1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Cochrane </a:t>
            </a:r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DSR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2017;5:CD012144</a:t>
            </a:r>
            <a:endParaRPr lang="en-GB" dirty="0">
              <a:solidFill>
                <a:schemeClr val="bg1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454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  <p:bldP spid="12" grpId="0" build="p"/>
      <p:bldP spid="7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RESTART 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aimed to estimate</a:t>
            </a:r>
          </a:p>
          <a:p>
            <a:pPr lvl="1"/>
            <a:r>
              <a:rPr lang="en-GB" dirty="0" smtClean="0"/>
              <a:t>the effects </a:t>
            </a:r>
            <a:r>
              <a:rPr lang="en-GB" dirty="0"/>
              <a:t>of starting versus avoiding antiplatelet </a:t>
            </a:r>
            <a:r>
              <a:rPr lang="en-GB" dirty="0" smtClean="0"/>
              <a:t>therapy </a:t>
            </a:r>
            <a:r>
              <a:rPr lang="en-GB" dirty="0"/>
              <a:t>on the risk of recurrent symptomatic </a:t>
            </a:r>
            <a:r>
              <a:rPr lang="en-GB" dirty="0" smtClean="0"/>
              <a:t>spontaneous ICH</a:t>
            </a:r>
            <a:endParaRPr lang="en-GB" dirty="0"/>
          </a:p>
          <a:p>
            <a:pPr lvl="1"/>
            <a:r>
              <a:rPr lang="en-GB" dirty="0"/>
              <a:t>whether this risk might </a:t>
            </a:r>
            <a:r>
              <a:rPr lang="en-GB" dirty="0" smtClean="0"/>
              <a:t>be greater than </a:t>
            </a:r>
            <a:r>
              <a:rPr lang="en-GB" dirty="0"/>
              <a:t>any reduction of occlusive vascular events</a:t>
            </a:r>
          </a:p>
          <a:p>
            <a:r>
              <a:rPr lang="en-GB" dirty="0"/>
              <a:t>Recruit 720 participants and follow-up </a:t>
            </a:r>
            <a:r>
              <a:rPr lang="en-GB"/>
              <a:t>for 2</a:t>
            </a:r>
            <a:r>
              <a:rPr lang="en-GB" smtClean="0"/>
              <a:t> </a:t>
            </a:r>
            <a:r>
              <a:rPr lang="en-GB" dirty="0"/>
              <a:t>years</a:t>
            </a:r>
          </a:p>
          <a:p>
            <a:pPr lvl="1"/>
            <a:r>
              <a:rPr lang="en-GB" dirty="0" smtClean="0"/>
              <a:t>ICH event </a:t>
            </a:r>
            <a:r>
              <a:rPr lang="en-GB" dirty="0"/>
              <a:t>rate 1·8</a:t>
            </a:r>
            <a:r>
              <a:rPr lang="en-GB" dirty="0" smtClean="0"/>
              <a:t>%–7·4%</a:t>
            </a:r>
          </a:p>
          <a:p>
            <a:pPr lvl="1"/>
            <a:r>
              <a:rPr lang="en-GB" dirty="0" smtClean="0"/>
              <a:t>Relative </a:t>
            </a:r>
            <a:r>
              <a:rPr lang="en-GB" dirty="0"/>
              <a:t>risk </a:t>
            </a:r>
            <a:r>
              <a:rPr lang="en-GB" dirty="0" smtClean="0"/>
              <a:t>of ICH with antiplatelet therapy 1–4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7FBF576-E921-E24A-A2C8-53B9069A2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001" y="4659982"/>
            <a:ext cx="82296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ISRCTN71907627 | 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Trials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2018;19:162 | 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Trials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2019;20:183</a:t>
            </a:r>
          </a:p>
        </p:txBody>
      </p:sp>
    </p:spTree>
    <p:extLst>
      <p:ext uri="{BB962C8B-B14F-4D97-AF65-F5344CB8AC3E}">
        <p14:creationId xmlns:p14="http://schemas.microsoft.com/office/powerpoint/2010/main" val="313654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520" y="211609"/>
            <a:ext cx="8280920" cy="4880421"/>
            <a:chOff x="251520" y="211609"/>
            <a:chExt cx="8280920" cy="4880421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8A462F50-F256-E54C-8698-0D8E1E1EB69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28788" y="3091929"/>
              <a:ext cx="490855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0B652B4E-79B7-254B-811D-D2D0F5B096DB}"/>
                </a:ext>
              </a:extLst>
            </p:cNvPr>
            <p:cNvSpPr/>
            <p:nvPr/>
          </p:nvSpPr>
          <p:spPr bwMode="auto">
            <a:xfrm>
              <a:off x="3356967" y="2299841"/>
              <a:ext cx="2448272" cy="415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Randomisation (central)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1764A21F-1C53-8842-974B-C3CB89CAE177}"/>
                </a:ext>
              </a:extLst>
            </p:cNvPr>
            <p:cNvSpPr/>
            <p:nvPr/>
          </p:nvSpPr>
          <p:spPr bwMode="auto">
            <a:xfrm>
              <a:off x="620663" y="3307953"/>
              <a:ext cx="3024187" cy="41433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START antiplatelet therapy*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08ACD16D-5D79-B848-839C-EC50664D628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83063" y="2731889"/>
              <a:ext cx="0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179BF00A-20C6-D448-8D95-D5C95C83526D}"/>
                </a:ext>
              </a:extLst>
            </p:cNvPr>
            <p:cNvSpPr/>
            <p:nvPr/>
          </p:nvSpPr>
          <p:spPr bwMode="auto">
            <a:xfrm>
              <a:off x="4310392" y="2853142"/>
              <a:ext cx="558877" cy="526819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GB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1:1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801B98CF-5DAF-0741-AF83-DB4573F035F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037338" y="3091929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4D3534B-2231-A143-A288-4091E92E3C9E}"/>
                </a:ext>
              </a:extLst>
            </p:cNvPr>
            <p:cNvSpPr/>
            <p:nvPr/>
          </p:nvSpPr>
          <p:spPr bwMode="auto">
            <a:xfrm>
              <a:off x="2996928" y="1669480"/>
              <a:ext cx="3168352" cy="41433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Brain MRI before randomisation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F29C1BF7-145F-084D-8BAB-F6D34B91EBA3}"/>
                </a:ext>
              </a:extLst>
            </p:cNvPr>
            <p:cNvSpPr/>
            <p:nvPr/>
          </p:nvSpPr>
          <p:spPr bwMode="auto">
            <a:xfrm>
              <a:off x="620662" y="3956025"/>
              <a:ext cx="7911777" cy="415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Follow-up (central, masked) for </a:t>
              </a:r>
              <a:r>
                <a:rPr lang="en-GB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vascular events, death, </a:t>
              </a:r>
              <a:r>
                <a:rPr lang="en-GB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mRS</a:t>
              </a:r>
              <a:r>
                <a:rPr lang="en-GB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adherence, BP control</a:t>
              </a:r>
              <a:endPara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19ADBF7D-9451-3443-9B99-11CB19E97AF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581241" y="1419622"/>
              <a:ext cx="1822" cy="249858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90ED1246-1C8A-C343-B425-41EB524E9F37}"/>
                </a:ext>
              </a:extLst>
            </p:cNvPr>
            <p:cNvSpPr/>
            <p:nvPr/>
          </p:nvSpPr>
          <p:spPr bwMode="auto">
            <a:xfrm>
              <a:off x="2060960" y="211609"/>
              <a:ext cx="5040560" cy="120801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Adults ≥18y, taking antithrombotic </a:t>
              </a:r>
              <a:r>
                <a:rPr lang="en-GB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(antiplatelet or anticoagulant) therapy for the prevention of occlusive vascular disease </a:t>
              </a:r>
              <a:r>
                <a:rPr lang="en-GB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 ICH onset, who discontinued </a:t>
              </a:r>
              <a:r>
                <a:rPr lang="en-GB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antithrombotic therapy, and survived </a:t>
              </a:r>
              <a:r>
                <a:rPr lang="en-GB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≥24h</a:t>
              </a:r>
              <a:endPara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B3EE07D6-9410-E04C-8449-962A5313AA2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33550" y="3091929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34C83EA1-DCA0-A445-BA0B-8C9B1BD5349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81475" y="2083817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64B53607-54B8-DD4A-9313-0DB2E86CCB0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036755" y="3667993"/>
              <a:ext cx="0" cy="288032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416DD233-0326-4B4D-BD67-48423C0378A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32967" y="3731171"/>
              <a:ext cx="0" cy="224854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0FB4A3C2-5735-024D-BB97-A12243FF5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20" y="4659982"/>
              <a:ext cx="8064624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GB" sz="16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ＭＳ Ｐゴシック" charset="0"/>
                  <a:cs typeface="Arial"/>
                </a:rPr>
                <a:t>* </a:t>
              </a:r>
              <a:r>
                <a:rPr lang="en-GB" sz="1600" dirty="0" smtClean="0">
                  <a:solidFill>
                    <a:schemeClr val="bg1">
                      <a:lumMod val="50000"/>
                    </a:schemeClr>
                  </a:solidFill>
                  <a:latin typeface="Arial"/>
                  <a:ea typeface="ＭＳ Ｐゴシック" charset="0"/>
                  <a:cs typeface="Arial"/>
                </a:rPr>
                <a:t>Aspirin or </a:t>
              </a:r>
              <a:r>
                <a:rPr lang="en-GB" sz="1600" dirty="0" err="1" smtClean="0">
                  <a:solidFill>
                    <a:schemeClr val="bg1">
                      <a:lumMod val="50000"/>
                    </a:schemeClr>
                  </a:solidFill>
                  <a:latin typeface="Arial"/>
                  <a:ea typeface="ＭＳ Ｐゴシック" charset="0"/>
                  <a:cs typeface="Arial"/>
                </a:rPr>
                <a:t>clopidogrel</a:t>
              </a:r>
              <a:r>
                <a:rPr lang="en-GB" sz="1600" dirty="0" smtClean="0">
                  <a:solidFill>
                    <a:schemeClr val="bg1">
                      <a:lumMod val="50000"/>
                    </a:schemeClr>
                  </a:solidFill>
                  <a:latin typeface="Arial"/>
                  <a:ea typeface="ＭＳ Ｐゴシック" charset="0"/>
                  <a:cs typeface="Arial"/>
                </a:rPr>
                <a:t> or </a:t>
              </a:r>
              <a:r>
                <a:rPr lang="en-GB" sz="16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ＭＳ Ｐゴシック" charset="0"/>
                  <a:cs typeface="Arial"/>
                </a:rPr>
                <a:t>dipyridamole (open, no placebo)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F865165D-5979-FD4A-B5BB-39FD188A67E7}"/>
                </a:ext>
              </a:extLst>
            </p:cNvPr>
            <p:cNvSpPr/>
            <p:nvPr/>
          </p:nvSpPr>
          <p:spPr bwMode="auto">
            <a:xfrm>
              <a:off x="5589215" y="3307953"/>
              <a:ext cx="2943225" cy="414337"/>
            </a:xfrm>
            <a:prstGeom prst="rect">
              <a:avLst/>
            </a:prstGeom>
            <a:solidFill>
              <a:srgbClr val="FCD3C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AVOID antiplatelet therapy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351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53C29F-7EE3-584E-BD72-FFCFE694B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Pre-specified outcomes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1FA97E-C5E2-384A-93A3-F6093547F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Primary</a:t>
            </a:r>
          </a:p>
          <a:p>
            <a:pPr lvl="1"/>
            <a:r>
              <a:rPr lang="en-GB" dirty="0" smtClean="0"/>
              <a:t>Recurrent </a:t>
            </a:r>
            <a:r>
              <a:rPr lang="en-GB" dirty="0"/>
              <a:t>symptomatic </a:t>
            </a:r>
            <a:r>
              <a:rPr lang="en-GB" dirty="0" smtClean="0"/>
              <a:t>spontaneous ICH</a:t>
            </a:r>
            <a:endParaRPr lang="en-GB" dirty="0"/>
          </a:p>
          <a:p>
            <a:r>
              <a:rPr lang="en-GB" dirty="0"/>
              <a:t>Secondary</a:t>
            </a:r>
          </a:p>
          <a:p>
            <a:pPr lvl="1"/>
            <a:r>
              <a:rPr lang="en-GB" dirty="0"/>
              <a:t>All major haemorrhagic events</a:t>
            </a:r>
          </a:p>
          <a:p>
            <a:pPr lvl="1"/>
            <a:r>
              <a:rPr lang="en-GB" dirty="0"/>
              <a:t>All major occlusive vascular events</a:t>
            </a:r>
          </a:p>
          <a:p>
            <a:pPr lvl="1"/>
            <a:r>
              <a:rPr lang="en-GB" dirty="0"/>
              <a:t>All major haemorrhagic or occlusive vascular events</a:t>
            </a:r>
          </a:p>
          <a:p>
            <a:pPr lvl="2"/>
            <a:r>
              <a:rPr lang="en-GB" dirty="0" smtClean="0"/>
              <a:t>(Protocol had specified all </a:t>
            </a:r>
            <a:r>
              <a:rPr lang="en-GB" dirty="0"/>
              <a:t>major vascular events defined by </a:t>
            </a:r>
            <a:r>
              <a:rPr lang="en-GB" dirty="0" smtClean="0"/>
              <a:t>the ATT collaboration)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D467236-7AB7-3747-A4E4-374368C98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001" y="4659982"/>
            <a:ext cx="82296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i="1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Trials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2018;19:162 | 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Trials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2019;20:183</a:t>
            </a:r>
          </a:p>
        </p:txBody>
      </p:sp>
    </p:spTree>
    <p:extLst>
      <p:ext uri="{BB962C8B-B14F-4D97-AF65-F5344CB8AC3E}">
        <p14:creationId xmlns:p14="http://schemas.microsoft.com/office/powerpoint/2010/main" val="348976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503" y="411510"/>
            <a:ext cx="7704857" cy="4306109"/>
            <a:chOff x="107503" y="411510"/>
            <a:chExt cx="7704857" cy="4306109"/>
          </a:xfrm>
        </p:grpSpPr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2843808" y="411510"/>
              <a:ext cx="3456382" cy="5616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68580" tIns="34290" rIns="68580" bIns="34290" anchor="ctr" anchorCtr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GB" sz="1600" b="1" dirty="0">
                  <a:ea typeface="Calibri" panose="020F0502020204030204" pitchFamily="34" charset="0"/>
                  <a:cs typeface="Arial" panose="020B0604020202020204" pitchFamily="34" charset="0"/>
                </a:rPr>
                <a:t>Consented </a:t>
              </a:r>
              <a:r>
                <a:rPr lang="en-GB" sz="1600" dirty="0">
                  <a:ea typeface="Calibri" panose="020F0502020204030204" pitchFamily="34" charset="0"/>
                  <a:cs typeface="Arial" panose="020B0604020202020204" pitchFamily="34" charset="0"/>
                </a:rPr>
                <a:t>May 2013 – May 2018 </a:t>
              </a:r>
              <a:r>
                <a:rPr lang="en-GB" sz="1600" b="1" dirty="0">
                  <a:ea typeface="Calibri" panose="020F0502020204030204" pitchFamily="34" charset="0"/>
                  <a:cs typeface="Arial" panose="020B0604020202020204" pitchFamily="34" charset="0"/>
                </a:rPr>
                <a:t>(n=562)</a:t>
              </a:r>
            </a:p>
          </p:txBody>
        </p:sp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107503" y="1103206"/>
              <a:ext cx="4158463" cy="13644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68580" tIns="34290" rIns="68580" bIns="34290" anchor="ctr" anchorCtr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GB" sz="1600" b="1" dirty="0">
                  <a:ea typeface="Calibri" panose="020F0502020204030204" pitchFamily="34" charset="0"/>
                  <a:cs typeface="Arial" panose="020B0604020202020204" pitchFamily="34" charset="0"/>
                </a:rPr>
                <a:t>Not randomised (</a:t>
              </a:r>
              <a:r>
                <a:rPr lang="en-GB" sz="1600" b="1" dirty="0" smtClean="0">
                  <a:ea typeface="Calibri" panose="020F0502020204030204" pitchFamily="34" charset="0"/>
                  <a:cs typeface="Arial" panose="020B0604020202020204" pitchFamily="34" charset="0"/>
                </a:rPr>
                <a:t>n=25)</a:t>
              </a:r>
            </a:p>
            <a:p>
              <a:pPr algn="ctr">
                <a:spcBef>
                  <a:spcPts val="450"/>
                </a:spcBef>
                <a:spcAft>
                  <a:spcPts val="450"/>
                </a:spcAft>
              </a:pPr>
              <a:r>
                <a:rPr lang="en-GB" sz="1600" i="1" dirty="0" smtClean="0">
                  <a:ea typeface="Calibri" panose="020F0502020204030204" pitchFamily="34" charset="0"/>
                  <a:cs typeface="Arial" panose="020B0604020202020204" pitchFamily="34" charset="0"/>
                </a:rPr>
                <a:t>Ineligible </a:t>
              </a:r>
              <a:r>
                <a:rPr lang="en-GB" sz="1600" i="1" dirty="0">
                  <a:ea typeface="Calibri" panose="020F0502020204030204" pitchFamily="34" charset="0"/>
                  <a:cs typeface="Arial" panose="020B0604020202020204" pitchFamily="34" charset="0"/>
                </a:rPr>
                <a:t>(n=6), patient deteriorated (n=7), clinician (n=4) or patient/carer (n=7) not uncertain about antiplatelet drug use, consented after end of recruitment (n=1)</a:t>
              </a:r>
            </a:p>
          </p:txBody>
        </p:sp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1349642" y="2571750"/>
              <a:ext cx="6462718" cy="105413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68580" tIns="34290" rIns="68580" bIns="34290" anchor="ctr" anchorCtr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GB" sz="1600" b="1" dirty="0">
                  <a:ea typeface="Calibri" panose="020F0502020204030204" pitchFamily="34" charset="0"/>
                  <a:cs typeface="Arial" panose="020B0604020202020204" pitchFamily="34" charset="0"/>
                </a:rPr>
                <a:t>Randomised (n=537)</a:t>
              </a:r>
              <a:br>
                <a:rPr lang="en-GB" sz="1600" b="1" dirty="0"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GB" sz="1600" i="1" dirty="0" smtClean="0">
                  <a:ea typeface="Calibri" panose="020F0502020204030204" pitchFamily="34" charset="0"/>
                  <a:cs typeface="Arial" panose="020B0604020202020204" pitchFamily="34" charset="0"/>
                </a:rPr>
                <a:t>Ineligible (n=16): </a:t>
              </a:r>
              <a:r>
                <a:rPr lang="en-GB" sz="1600" i="1" dirty="0">
                  <a:ea typeface="Calibri" panose="020F0502020204030204" pitchFamily="34" charset="0"/>
                  <a:cs typeface="Arial" panose="020B0604020202020204" pitchFamily="34" charset="0"/>
                </a:rPr>
                <a:t>prescribed low dose heparin (n=4), haemorrhagic transformation of ischaemic stroke (n=5), subarachnoid haemorrhage (n=3), intraventricular haemorrhage (n=3), meningioma (n=1)</a:t>
              </a:r>
            </a:p>
          </p:txBody>
        </p: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2483768" y="4155926"/>
              <a:ext cx="1840706" cy="56169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68580" tIns="34290" rIns="68580" bIns="34290" anchor="ctr" anchorCtr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GB" sz="1600" b="1" dirty="0" smtClean="0">
                  <a:ea typeface="Calibri" panose="020F0502020204030204" pitchFamily="34" charset="0"/>
                  <a:cs typeface="Arial" panose="020B0604020202020204" pitchFamily="34" charset="0"/>
                </a:rPr>
                <a:t>Start </a:t>
              </a:r>
              <a:r>
                <a:rPr lang="en-GB" sz="1600" b="1" dirty="0">
                  <a:ea typeface="Calibri" panose="020F0502020204030204" pitchFamily="34" charset="0"/>
                  <a:cs typeface="Arial" panose="020B0604020202020204" pitchFamily="34" charset="0"/>
                </a:rPr>
                <a:t>antiplatelet therapy</a:t>
              </a:r>
              <a:r>
                <a:rPr lang="en-GB" sz="1600" dirty="0">
                  <a:ea typeface="Calibri" panose="020F0502020204030204" pitchFamily="34" charset="0"/>
                  <a:cs typeface="Arial" panose="020B0604020202020204" pitchFamily="34" charset="0"/>
                </a:rPr>
                <a:t> (n=268)</a:t>
              </a:r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4860032" y="4155927"/>
              <a:ext cx="1840706" cy="561692"/>
            </a:xfrm>
            <a:prstGeom prst="rect">
              <a:avLst/>
            </a:prstGeom>
            <a:solidFill>
              <a:srgbClr val="FCD3C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68580" tIns="34290" rIns="68580" bIns="34290" anchor="ctr" anchorCtr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GB" sz="1600" b="1" dirty="0" smtClean="0">
                  <a:ea typeface="Calibri" panose="020F0502020204030204" pitchFamily="34" charset="0"/>
                  <a:cs typeface="Arial" panose="020B0604020202020204" pitchFamily="34" charset="0"/>
                </a:rPr>
                <a:t>Avoid </a:t>
              </a:r>
              <a:r>
                <a:rPr lang="en-GB" sz="1600" b="1" dirty="0">
                  <a:ea typeface="Calibri" panose="020F0502020204030204" pitchFamily="34" charset="0"/>
                  <a:cs typeface="Arial" panose="020B0604020202020204" pitchFamily="34" charset="0"/>
                </a:rPr>
                <a:t>antiplatelet therapy </a:t>
              </a:r>
              <a:r>
                <a:rPr lang="en-GB" sz="1600" dirty="0">
                  <a:ea typeface="Calibri" panose="020F0502020204030204" pitchFamily="34" charset="0"/>
                  <a:cs typeface="Arial" panose="020B0604020202020204" pitchFamily="34" charset="0"/>
                </a:rPr>
                <a:t>(n=269)</a:t>
              </a:r>
            </a:p>
          </p:txBody>
        </p:sp>
        <p:cxnSp>
          <p:nvCxnSpPr>
            <p:cNvPr id="13" name="Straight Arrow Connector 12"/>
            <p:cNvCxnSpPr>
              <a:cxnSpLocks/>
              <a:stCxn id="5" idx="2"/>
            </p:cNvCxnSpPr>
            <p:nvPr/>
          </p:nvCxnSpPr>
          <p:spPr>
            <a:xfrm>
              <a:off x="4571999" y="973202"/>
              <a:ext cx="1" cy="159854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4283968" y="1786894"/>
              <a:ext cx="2700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383868" y="3795886"/>
              <a:ext cx="0" cy="3442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5760132" y="3795886"/>
              <a:ext cx="0" cy="3442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383868" y="3813888"/>
              <a:ext cx="237626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572000" y="3651870"/>
              <a:ext cx="0" cy="16201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714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05625" y="494478"/>
            <a:ext cx="6822759" cy="4202562"/>
            <a:chOff x="1205625" y="494478"/>
            <a:chExt cx="6822759" cy="4202562"/>
          </a:xfrm>
        </p:grpSpPr>
        <p:sp>
          <p:nvSpPr>
            <p:cNvPr id="19" name="Text Box 2"/>
            <p:cNvSpPr txBox="1">
              <a:spLocks noChangeArrowheads="1"/>
            </p:cNvSpPr>
            <p:nvPr/>
          </p:nvSpPr>
          <p:spPr bwMode="auto">
            <a:xfrm>
              <a:off x="2393757" y="2061009"/>
              <a:ext cx="1624697" cy="31547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68580" tIns="34290" rIns="68580" bIns="34290" anchor="ctr" anchorCtr="0">
              <a:spAutoFit/>
            </a:bodyPr>
            <a:lstStyle/>
            <a:p>
              <a:pPr algn="ctr">
                <a:spcBef>
                  <a:spcPts val="450"/>
                </a:spcBef>
                <a:spcAft>
                  <a:spcPts val="450"/>
                </a:spcAft>
              </a:pPr>
              <a:r>
                <a:rPr lang="en-GB" sz="1600" b="1" dirty="0">
                  <a:ea typeface="Calibri" panose="020F0502020204030204" pitchFamily="34" charset="0"/>
                  <a:cs typeface="Arial" panose="020B0604020202020204" pitchFamily="34" charset="0"/>
                </a:rPr>
                <a:t>Withdrew </a:t>
              </a:r>
              <a:r>
                <a:rPr lang="en-GB" sz="1600" dirty="0" smtClean="0">
                  <a:ea typeface="Calibri" panose="020F0502020204030204" pitchFamily="34" charset="0"/>
                  <a:cs typeface="Arial" panose="020B0604020202020204" pitchFamily="34" charset="0"/>
                </a:rPr>
                <a:t>(</a:t>
              </a:r>
              <a:r>
                <a:rPr lang="en-GB" sz="1600" dirty="0">
                  <a:ea typeface="Calibri" panose="020F0502020204030204" pitchFamily="34" charset="0"/>
                  <a:cs typeface="Arial" panose="020B0604020202020204" pitchFamily="34" charset="0"/>
                </a:rPr>
                <a:t>n=0)</a:t>
              </a:r>
            </a:p>
          </p:txBody>
        </p:sp>
        <p:sp>
          <p:nvSpPr>
            <p:cNvPr id="22" name="Text Box 2"/>
            <p:cNvSpPr txBox="1">
              <a:spLocks noChangeArrowheads="1"/>
            </p:cNvSpPr>
            <p:nvPr/>
          </p:nvSpPr>
          <p:spPr bwMode="auto">
            <a:xfrm>
              <a:off x="5148065" y="2057678"/>
              <a:ext cx="1619822" cy="31547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68580" tIns="34290" rIns="68580" bIns="34290" anchor="ctr" anchorCtr="0">
              <a:spAutoFit/>
            </a:bodyPr>
            <a:lstStyle/>
            <a:p>
              <a:pPr algn="ctr">
                <a:spcBef>
                  <a:spcPts val="450"/>
                </a:spcBef>
                <a:spcAft>
                  <a:spcPts val="450"/>
                </a:spcAft>
              </a:pPr>
              <a:r>
                <a:rPr lang="en-GB" sz="1600" b="1" dirty="0">
                  <a:ea typeface="Calibri" panose="020F0502020204030204" pitchFamily="34" charset="0"/>
                  <a:cs typeface="Arial" panose="020B0604020202020204" pitchFamily="34" charset="0"/>
                </a:rPr>
                <a:t>Withdrew </a:t>
              </a:r>
              <a:r>
                <a:rPr lang="en-GB" sz="1600" dirty="0" smtClean="0">
                  <a:ea typeface="Calibri" panose="020F0502020204030204" pitchFamily="34" charset="0"/>
                  <a:cs typeface="Arial" panose="020B0604020202020204" pitchFamily="34" charset="0"/>
                </a:rPr>
                <a:t>(</a:t>
              </a:r>
              <a:r>
                <a:rPr lang="en-GB" sz="1600" dirty="0">
                  <a:ea typeface="Calibri" panose="020F0502020204030204" pitchFamily="34" charset="0"/>
                  <a:cs typeface="Arial" panose="020B0604020202020204" pitchFamily="34" charset="0"/>
                </a:rPr>
                <a:t>n=1)</a:t>
              </a:r>
            </a:p>
          </p:txBody>
        </p:sp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2717793" y="3580653"/>
              <a:ext cx="1767572" cy="5616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68580" tIns="34290" rIns="68580" bIns="34290" anchor="ctr" anchorCtr="0">
              <a:spAutoFit/>
            </a:bodyPr>
            <a:lstStyle/>
            <a:p>
              <a:pPr algn="ctr">
                <a:spcBef>
                  <a:spcPts val="450"/>
                </a:spcBef>
                <a:spcAft>
                  <a:spcPts val="450"/>
                </a:spcAft>
              </a:pPr>
              <a:r>
                <a:rPr lang="en-GB" sz="1600" b="1" dirty="0">
                  <a:ea typeface="Calibri" panose="020F0502020204030204" pitchFamily="34" charset="0"/>
                  <a:cs typeface="Arial" panose="020B0604020202020204" pitchFamily="34" charset="0"/>
                </a:rPr>
                <a:t>First follow-up</a:t>
              </a:r>
              <a:r>
                <a:rPr lang="en-GB" sz="1600" dirty="0">
                  <a:ea typeface="Calibri" panose="020F0502020204030204" pitchFamily="34" charset="0"/>
                  <a:cs typeface="Arial" panose="020B0604020202020204" pitchFamily="34" charset="0"/>
                </a:rPr>
                <a:t> (n=265)</a:t>
              </a:r>
            </a:p>
          </p:txBody>
        </p:sp>
        <p:sp>
          <p:nvSpPr>
            <p:cNvPr id="24" name="Text Box 2"/>
            <p:cNvSpPr txBox="1">
              <a:spLocks noChangeArrowheads="1"/>
            </p:cNvSpPr>
            <p:nvPr/>
          </p:nvSpPr>
          <p:spPr bwMode="auto">
            <a:xfrm>
              <a:off x="4682794" y="3584466"/>
              <a:ext cx="1774716" cy="5616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68580" tIns="34290" rIns="68580" bIns="34290" anchor="ctr" anchorCtr="0">
              <a:spAutoFit/>
            </a:bodyPr>
            <a:lstStyle/>
            <a:p>
              <a:pPr algn="ctr">
                <a:spcBef>
                  <a:spcPts val="450"/>
                </a:spcBef>
                <a:spcAft>
                  <a:spcPts val="450"/>
                </a:spcAft>
              </a:pPr>
              <a:r>
                <a:rPr lang="en-GB" sz="1600" b="1" dirty="0">
                  <a:ea typeface="Calibri" panose="020F0502020204030204" pitchFamily="34" charset="0"/>
                  <a:cs typeface="Arial" panose="020B0604020202020204" pitchFamily="34" charset="0"/>
                </a:rPr>
                <a:t>First follow-up </a:t>
              </a:r>
              <a:r>
                <a:rPr lang="en-GB" sz="1600" dirty="0">
                  <a:ea typeface="Calibri" panose="020F0502020204030204" pitchFamily="34" charset="0"/>
                  <a:cs typeface="Arial" panose="020B0604020202020204" pitchFamily="34" charset="0"/>
                </a:rPr>
                <a:t>(n=267)</a:t>
              </a:r>
            </a:p>
          </p:txBody>
        </p:sp>
        <p:sp>
          <p:nvSpPr>
            <p:cNvPr id="25" name="Text Box 2"/>
            <p:cNvSpPr txBox="1">
              <a:spLocks noChangeArrowheads="1"/>
            </p:cNvSpPr>
            <p:nvPr/>
          </p:nvSpPr>
          <p:spPr bwMode="auto">
            <a:xfrm>
              <a:off x="1205625" y="2735619"/>
              <a:ext cx="2809971" cy="31547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68580" tIns="34290" rIns="68580" bIns="34290" anchor="ctr" anchorCtr="0">
              <a:spAutoFit/>
            </a:bodyPr>
            <a:lstStyle/>
            <a:p>
              <a:pPr algn="ctr">
                <a:spcBef>
                  <a:spcPts val="450"/>
                </a:spcBef>
                <a:spcAft>
                  <a:spcPts val="450"/>
                </a:spcAft>
              </a:pPr>
              <a:r>
                <a:rPr lang="en-GB" sz="1600" b="1" dirty="0">
                  <a:ea typeface="Calibri" panose="020F0502020204030204" pitchFamily="34" charset="0"/>
                  <a:cs typeface="Arial" panose="020B0604020202020204" pitchFamily="34" charset="0"/>
                </a:rPr>
                <a:t>Died before discharge </a:t>
              </a:r>
              <a:r>
                <a:rPr lang="en-GB" sz="1600" dirty="0">
                  <a:ea typeface="Calibri" panose="020F0502020204030204" pitchFamily="34" charset="0"/>
                  <a:cs typeface="Arial" panose="020B0604020202020204" pitchFamily="34" charset="0"/>
                </a:rPr>
                <a:t>(n=3)</a:t>
              </a:r>
            </a:p>
          </p:txBody>
        </p:sp>
        <p:sp>
          <p:nvSpPr>
            <p:cNvPr id="26" name="Text Box 2"/>
            <p:cNvSpPr txBox="1">
              <a:spLocks noChangeArrowheads="1"/>
            </p:cNvSpPr>
            <p:nvPr/>
          </p:nvSpPr>
          <p:spPr bwMode="auto">
            <a:xfrm>
              <a:off x="5163991" y="2739432"/>
              <a:ext cx="2864393" cy="31547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68580" tIns="34290" rIns="68580" bIns="34290" anchor="ctr" anchorCtr="0">
              <a:spAutoFit/>
            </a:bodyPr>
            <a:lstStyle/>
            <a:p>
              <a:pPr algn="ctr">
                <a:spcBef>
                  <a:spcPts val="450"/>
                </a:spcBef>
                <a:spcAft>
                  <a:spcPts val="450"/>
                </a:spcAft>
              </a:pPr>
              <a:r>
                <a:rPr lang="en-GB" sz="1600" b="1" dirty="0">
                  <a:ea typeface="Calibri" panose="020F0502020204030204" pitchFamily="34" charset="0"/>
                  <a:cs typeface="Arial" panose="020B0604020202020204" pitchFamily="34" charset="0"/>
                </a:rPr>
                <a:t>Died before discharge </a:t>
              </a:r>
              <a:r>
                <a:rPr lang="en-GB" sz="1600" dirty="0">
                  <a:ea typeface="Calibri" panose="020F0502020204030204" pitchFamily="34" charset="0"/>
                  <a:cs typeface="Arial" panose="020B0604020202020204" pitchFamily="34" charset="0"/>
                </a:rPr>
                <a:t>(n=1)</a:t>
              </a:r>
            </a:p>
          </p:txBody>
        </p:sp>
        <p:sp>
          <p:nvSpPr>
            <p:cNvPr id="27" name="Text Box 2"/>
            <p:cNvSpPr txBox="1">
              <a:spLocks noChangeArrowheads="1"/>
            </p:cNvSpPr>
            <p:nvPr/>
          </p:nvSpPr>
          <p:spPr bwMode="auto">
            <a:xfrm>
              <a:off x="2015716" y="4377756"/>
              <a:ext cx="2484276" cy="31547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68580" tIns="34290" rIns="68580" bIns="34290" anchor="ctr" anchorCtr="0">
              <a:spAutoFit/>
            </a:bodyPr>
            <a:lstStyle/>
            <a:p>
              <a:pPr algn="ctr">
                <a:spcBef>
                  <a:spcPts val="450"/>
                </a:spcBef>
                <a:spcAft>
                  <a:spcPts val="450"/>
                </a:spcAft>
              </a:pPr>
              <a:r>
                <a:rPr lang="en-GB" sz="1600" b="1" dirty="0">
                  <a:ea typeface="Calibri" panose="020F0502020204030204" pitchFamily="34" charset="0"/>
                  <a:cs typeface="Arial" panose="020B0604020202020204" pitchFamily="34" charset="0"/>
                </a:rPr>
                <a:t>Analysed</a:t>
              </a:r>
              <a:r>
                <a:rPr lang="en-GB" sz="1600" dirty="0">
                  <a:ea typeface="Calibri" panose="020F0502020204030204" pitchFamily="34" charset="0"/>
                  <a:cs typeface="Arial" panose="020B0604020202020204" pitchFamily="34" charset="0"/>
                </a:rPr>
                <a:t> (n=268)</a:t>
              </a:r>
            </a:p>
          </p:txBody>
        </p:sp>
        <p:sp>
          <p:nvSpPr>
            <p:cNvPr id="28" name="Text Box 2"/>
            <p:cNvSpPr txBox="1">
              <a:spLocks noChangeArrowheads="1"/>
            </p:cNvSpPr>
            <p:nvPr/>
          </p:nvSpPr>
          <p:spPr bwMode="auto">
            <a:xfrm>
              <a:off x="4680506" y="4381569"/>
              <a:ext cx="2587094" cy="315471"/>
            </a:xfrm>
            <a:prstGeom prst="rect">
              <a:avLst/>
            </a:prstGeom>
            <a:solidFill>
              <a:srgbClr val="FCD3C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68580" tIns="34290" rIns="68580" bIns="34290" anchor="ctr" anchorCtr="0">
              <a:spAutoFit/>
            </a:bodyPr>
            <a:lstStyle/>
            <a:p>
              <a:pPr algn="ctr">
                <a:spcBef>
                  <a:spcPts val="450"/>
                </a:spcBef>
                <a:spcAft>
                  <a:spcPts val="450"/>
                </a:spcAft>
              </a:pPr>
              <a:r>
                <a:rPr lang="en-GB" sz="1600" b="1" dirty="0">
                  <a:ea typeface="Calibri" panose="020F0502020204030204" pitchFamily="34" charset="0"/>
                  <a:cs typeface="Arial" panose="020B0604020202020204" pitchFamily="34" charset="0"/>
                </a:rPr>
                <a:t>Analysed</a:t>
              </a:r>
              <a:r>
                <a:rPr lang="en-GB" sz="1600" dirty="0">
                  <a:ea typeface="Calibri" panose="020F0502020204030204" pitchFamily="34" charset="0"/>
                  <a:cs typeface="Arial" panose="020B0604020202020204" pitchFamily="34" charset="0"/>
                </a:rPr>
                <a:t> (n=268)</a:t>
              </a:r>
            </a:p>
          </p:txBody>
        </p:sp>
        <p:sp>
          <p:nvSpPr>
            <p:cNvPr id="29" name="Text Box 2"/>
            <p:cNvSpPr txBox="1">
              <a:spLocks noChangeArrowheads="1"/>
            </p:cNvSpPr>
            <p:nvPr/>
          </p:nvSpPr>
          <p:spPr bwMode="auto">
            <a:xfrm>
              <a:off x="2393757" y="1387791"/>
              <a:ext cx="1624697" cy="31547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68580" tIns="34290" rIns="68580" bIns="34290" anchor="ctr" anchorCtr="0">
              <a:spAutoFit/>
            </a:bodyPr>
            <a:lstStyle/>
            <a:p>
              <a:pPr algn="ctr">
                <a:spcBef>
                  <a:spcPts val="450"/>
                </a:spcBef>
                <a:spcAft>
                  <a:spcPts val="450"/>
                </a:spcAft>
              </a:pPr>
              <a:r>
                <a:rPr lang="en-GB" sz="1600" b="1" dirty="0">
                  <a:ea typeface="Calibri" panose="020F0502020204030204" pitchFamily="34" charset="0"/>
                  <a:cs typeface="Arial" panose="020B0604020202020204" pitchFamily="34" charset="0"/>
                </a:rPr>
                <a:t>Lost </a:t>
              </a:r>
              <a:r>
                <a:rPr lang="en-GB" sz="1600" dirty="0" smtClean="0">
                  <a:ea typeface="Calibri" panose="020F0502020204030204" pitchFamily="34" charset="0"/>
                  <a:cs typeface="Arial" panose="020B0604020202020204" pitchFamily="34" charset="0"/>
                </a:rPr>
                <a:t>(</a:t>
              </a:r>
              <a:r>
                <a:rPr lang="en-GB" sz="1600" dirty="0">
                  <a:ea typeface="Calibri" panose="020F0502020204030204" pitchFamily="34" charset="0"/>
                  <a:cs typeface="Arial" panose="020B0604020202020204" pitchFamily="34" charset="0"/>
                </a:rPr>
                <a:t>n=0)</a:t>
              </a:r>
            </a:p>
          </p:txBody>
        </p:sp>
        <p:sp>
          <p:nvSpPr>
            <p:cNvPr id="30" name="Text Box 2"/>
            <p:cNvSpPr txBox="1">
              <a:spLocks noChangeArrowheads="1"/>
            </p:cNvSpPr>
            <p:nvPr/>
          </p:nvSpPr>
          <p:spPr bwMode="auto">
            <a:xfrm>
              <a:off x="5148065" y="1391604"/>
              <a:ext cx="1619822" cy="31547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68580" tIns="34290" rIns="68580" bIns="34290" anchor="ctr" anchorCtr="0">
              <a:spAutoFit/>
            </a:bodyPr>
            <a:lstStyle/>
            <a:p>
              <a:pPr algn="ctr">
                <a:spcBef>
                  <a:spcPts val="450"/>
                </a:spcBef>
                <a:spcAft>
                  <a:spcPts val="450"/>
                </a:spcAft>
              </a:pPr>
              <a:r>
                <a:rPr lang="en-GB" sz="1600" b="1" dirty="0">
                  <a:ea typeface="Calibri" panose="020F0502020204030204" pitchFamily="34" charset="0"/>
                  <a:cs typeface="Arial" panose="020B0604020202020204" pitchFamily="34" charset="0"/>
                </a:rPr>
                <a:t>Lost </a:t>
              </a:r>
              <a:r>
                <a:rPr lang="en-GB" sz="1600" dirty="0" smtClean="0">
                  <a:ea typeface="Calibri" panose="020F0502020204030204" pitchFamily="34" charset="0"/>
                  <a:cs typeface="Arial" panose="020B0604020202020204" pitchFamily="34" charset="0"/>
                </a:rPr>
                <a:t>(</a:t>
              </a:r>
              <a:r>
                <a:rPr lang="en-GB" sz="1600" dirty="0">
                  <a:ea typeface="Calibri" panose="020F0502020204030204" pitchFamily="34" charset="0"/>
                  <a:cs typeface="Arial" panose="020B0604020202020204" pitchFamily="34" charset="0"/>
                </a:rPr>
                <a:t>n=0)</a:t>
              </a:r>
            </a:p>
          </p:txBody>
        </p:sp>
        <p:sp>
          <p:nvSpPr>
            <p:cNvPr id="42" name="Text Box 2"/>
            <p:cNvSpPr txBox="1">
              <a:spLocks noChangeArrowheads="1"/>
            </p:cNvSpPr>
            <p:nvPr/>
          </p:nvSpPr>
          <p:spPr bwMode="auto">
            <a:xfrm>
              <a:off x="2627784" y="497890"/>
              <a:ext cx="1840706" cy="56169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68580" tIns="34290" rIns="68580" bIns="34290" anchor="ctr" anchorCtr="0">
              <a:spAutoFit/>
            </a:bodyPr>
            <a:lstStyle/>
            <a:p>
              <a:pPr algn="ctr">
                <a:spcBef>
                  <a:spcPts val="450"/>
                </a:spcBef>
                <a:spcAft>
                  <a:spcPts val="450"/>
                </a:spcAft>
              </a:pPr>
              <a:r>
                <a:rPr lang="en-GB" sz="1600" b="1" dirty="0" smtClean="0">
                  <a:ea typeface="Calibri" panose="020F0502020204030204" pitchFamily="34" charset="0"/>
                  <a:cs typeface="Arial" panose="020B0604020202020204" pitchFamily="34" charset="0"/>
                </a:rPr>
                <a:t>Start </a:t>
              </a:r>
              <a:r>
                <a:rPr lang="en-GB" sz="1600" b="1" dirty="0">
                  <a:ea typeface="Calibri" panose="020F0502020204030204" pitchFamily="34" charset="0"/>
                  <a:cs typeface="Arial" panose="020B0604020202020204" pitchFamily="34" charset="0"/>
                </a:rPr>
                <a:t>antiplatelet therapy</a:t>
              </a:r>
              <a:r>
                <a:rPr lang="en-GB" sz="1600" dirty="0">
                  <a:ea typeface="Calibri" panose="020F0502020204030204" pitchFamily="34" charset="0"/>
                  <a:cs typeface="Arial" panose="020B0604020202020204" pitchFamily="34" charset="0"/>
                </a:rPr>
                <a:t> (n=268)</a:t>
              </a:r>
            </a:p>
          </p:txBody>
        </p:sp>
        <p:sp>
          <p:nvSpPr>
            <p:cNvPr id="43" name="Text Box 2"/>
            <p:cNvSpPr txBox="1">
              <a:spLocks noChangeArrowheads="1"/>
            </p:cNvSpPr>
            <p:nvPr/>
          </p:nvSpPr>
          <p:spPr bwMode="auto">
            <a:xfrm>
              <a:off x="4691062" y="494478"/>
              <a:ext cx="1840706" cy="561692"/>
            </a:xfrm>
            <a:prstGeom prst="rect">
              <a:avLst/>
            </a:prstGeom>
            <a:solidFill>
              <a:srgbClr val="FCD3C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68580" tIns="34290" rIns="68580" bIns="34290" anchor="ctr" anchorCtr="0">
              <a:spAutoFit/>
            </a:bodyPr>
            <a:lstStyle/>
            <a:p>
              <a:pPr algn="ctr">
                <a:spcBef>
                  <a:spcPts val="450"/>
                </a:spcBef>
                <a:spcAft>
                  <a:spcPts val="450"/>
                </a:spcAft>
              </a:pPr>
              <a:r>
                <a:rPr lang="en-GB" sz="1600" b="1" dirty="0" smtClean="0">
                  <a:ea typeface="Calibri" panose="020F0502020204030204" pitchFamily="34" charset="0"/>
                  <a:cs typeface="Arial" panose="020B0604020202020204" pitchFamily="34" charset="0"/>
                </a:rPr>
                <a:t>Avoid </a:t>
              </a:r>
              <a:r>
                <a:rPr lang="en-GB" sz="1600" b="1" dirty="0">
                  <a:ea typeface="Calibri" panose="020F0502020204030204" pitchFamily="34" charset="0"/>
                  <a:cs typeface="Arial" panose="020B0604020202020204" pitchFamily="34" charset="0"/>
                </a:rPr>
                <a:t>antiplatelet therapy</a:t>
              </a:r>
              <a:r>
                <a:rPr lang="en-GB" sz="1600" dirty="0">
                  <a:ea typeface="Calibri" panose="020F0502020204030204" pitchFamily="34" charset="0"/>
                  <a:cs typeface="Arial" panose="020B0604020202020204" pitchFamily="34" charset="0"/>
                </a:rPr>
                <a:t> (n=269)</a:t>
              </a: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4891336" y="1530393"/>
              <a:ext cx="27003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4891336" y="2196467"/>
              <a:ext cx="27003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4891336" y="2916547"/>
              <a:ext cx="27003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H="1">
              <a:off x="4013937" y="1526580"/>
              <a:ext cx="27003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H="1">
              <a:off x="4013937" y="2192654"/>
              <a:ext cx="27003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H="1">
              <a:off x="4013937" y="2912734"/>
              <a:ext cx="27003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4283967" y="1078417"/>
              <a:ext cx="0" cy="250223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4891336" y="1056170"/>
              <a:ext cx="0" cy="252448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2393757" y="3051090"/>
              <a:ext cx="0" cy="13208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6889558" y="3051090"/>
              <a:ext cx="0" cy="13208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3581889" y="4155926"/>
              <a:ext cx="0" cy="21602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5593414" y="4159739"/>
              <a:ext cx="0" cy="21602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7540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Baseline characteristics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8277172"/>
              </p:ext>
            </p:extLst>
          </p:nvPr>
        </p:nvGraphicFramePr>
        <p:xfrm>
          <a:off x="457200" y="1200150"/>
          <a:ext cx="8230370" cy="345983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120364">
                  <a:extLst>
                    <a:ext uri="{9D8B030D-6E8A-4147-A177-3AD203B41FA5}">
                      <a16:colId xmlns:a16="http://schemas.microsoft.com/office/drawing/2014/main" xmlns="" val="1258561240"/>
                    </a:ext>
                  </a:extLst>
                </a:gridCol>
                <a:gridCol w="2055003">
                  <a:extLst>
                    <a:ext uri="{9D8B030D-6E8A-4147-A177-3AD203B41FA5}">
                      <a16:colId xmlns:a16="http://schemas.microsoft.com/office/drawing/2014/main" xmlns="" val="3218470152"/>
                    </a:ext>
                  </a:extLst>
                </a:gridCol>
                <a:gridCol w="2055003">
                  <a:extLst>
                    <a:ext uri="{9D8B030D-6E8A-4147-A177-3AD203B41FA5}">
                      <a16:colId xmlns:a16="http://schemas.microsoft.com/office/drawing/2014/main" xmlns="" val="4021814206"/>
                    </a:ext>
                  </a:extLst>
                </a:gridCol>
              </a:tblGrid>
              <a:tr h="664371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862" marR="11862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95655" algn="r"/>
                          <a:tab pos="1503045" algn="r"/>
                        </a:tabLs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 antiplatelet 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therapy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(n=268)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862" marR="11862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95655" algn="r"/>
                          <a:tab pos="1503045" algn="r"/>
                        </a:tabLs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Avoid antiplatelet 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therapy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(n=269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3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8787609"/>
                  </a:ext>
                </a:extLst>
              </a:tr>
              <a:tr h="279546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Male, n (%)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862" marR="1186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19138" algn="r"/>
                          <a:tab pos="1616075" algn="r"/>
                        </a:tabLs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173	(65%)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862" marR="1186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19138" algn="r"/>
                          <a:tab pos="1616075" algn="r"/>
                        </a:tabLs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187	(70%)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862" marR="1186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179222106"/>
                  </a:ext>
                </a:extLst>
              </a:tr>
              <a:tr h="279546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age, years (IQR)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862" marR="118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19138" algn="r"/>
                          <a:tab pos="1616075" algn="r"/>
                        </a:tabLs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77	(69-82)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862" marR="118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19138" algn="r"/>
                          <a:tab pos="1616075" algn="r"/>
                        </a:tabLs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76	(69-82)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862" marR="11862" marT="0" marB="0" anchor="ctr"/>
                </a:tc>
                <a:extLst>
                  <a:ext uri="{0D108BD9-81ED-4DB2-BD59-A6C34878D82A}">
                    <a16:rowId xmlns:a16="http://schemas.microsoft.com/office/drawing/2014/main" xmlns="" val="3286883224"/>
                  </a:ext>
                </a:extLst>
              </a:tr>
              <a:tr h="279546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Lobar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supratentorial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ICH location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862" marR="118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19138" algn="r"/>
                          <a:tab pos="1616075" algn="r"/>
                        </a:tabLs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166	(62%)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862" marR="118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19138" algn="r"/>
                          <a:tab pos="1616075" algn="r"/>
                        </a:tabLs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166	(62%)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862" marR="11862" marT="0" marB="0" anchor="ctr"/>
                </a:tc>
                <a:extLst>
                  <a:ext uri="{0D108BD9-81ED-4DB2-BD59-A6C34878D82A}">
                    <a16:rowId xmlns:a16="http://schemas.microsoft.com/office/drawing/2014/main" xmlns="" val="4099461623"/>
                  </a:ext>
                </a:extLst>
              </a:tr>
              <a:tr h="279546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time since ICH, days (IQR)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862" marR="118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19138" algn="r"/>
                          <a:tab pos="1616075" algn="r"/>
                        </a:tabLs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80 	(30-149)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862" marR="118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19138" algn="r"/>
                          <a:tab pos="1616075" algn="r"/>
                        </a:tabLs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71	(29-144)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862" marR="11862" marT="0" marB="0" anchor="ctr"/>
                </a:tc>
                <a:extLst>
                  <a:ext uri="{0D108BD9-81ED-4DB2-BD59-A6C34878D82A}">
                    <a16:rowId xmlns:a16="http://schemas.microsoft.com/office/drawing/2014/main" xmlns="" val="2983484428"/>
                  </a:ext>
                </a:extLst>
              </a:tr>
              <a:tr h="279546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≥0·15 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probability of good 6m outcome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862" marR="118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19138" algn="r"/>
                          <a:tab pos="1616075" algn="r"/>
                        </a:tabLs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220	(82%)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862" marR="118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19138" algn="r"/>
                          <a:tab pos="1616075" algn="r"/>
                        </a:tabLs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218	(81%)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862" marR="11862" marT="0" marB="0" anchor="ctr"/>
                </a:tc>
                <a:extLst>
                  <a:ext uri="{0D108BD9-81ED-4DB2-BD59-A6C34878D82A}">
                    <a16:rowId xmlns:a16="http://schemas.microsoft.com/office/drawing/2014/main" xmlns="" val="1780924490"/>
                  </a:ext>
                </a:extLst>
              </a:tr>
              <a:tr h="559092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Intended antiplatelet therapy that would be prescribed if randomised to start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862" marR="118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95655" algn="r"/>
                          <a:tab pos="1503045" algn="r"/>
                        </a:tabLs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862" marR="118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95655" algn="r"/>
                          <a:tab pos="1503045" algn="r"/>
                        </a:tabLs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862" marR="11862" marT="0" marB="0" anchor="ctr"/>
                </a:tc>
                <a:extLst>
                  <a:ext uri="{0D108BD9-81ED-4DB2-BD59-A6C34878D82A}">
                    <a16:rowId xmlns:a16="http://schemas.microsoft.com/office/drawing/2014/main" xmlns="" val="4024683101"/>
                  </a:ext>
                </a:extLst>
              </a:tr>
              <a:tr h="279546">
                <a:tc>
                  <a:txBody>
                    <a:bodyPr/>
                    <a:lstStyle/>
                    <a:p>
                      <a:pPr marL="177800" inden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Aspirin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862" marR="118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19138" algn="r"/>
                          <a:tab pos="1616075" algn="r"/>
                        </a:tabLs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149	(56%)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603" marR="426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19138" algn="r"/>
                          <a:tab pos="1616075" algn="r"/>
                        </a:tabLs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150	(56%)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603" marR="42603" marT="0" marB="0" anchor="ctr"/>
                </a:tc>
                <a:extLst>
                  <a:ext uri="{0D108BD9-81ED-4DB2-BD59-A6C34878D82A}">
                    <a16:rowId xmlns:a16="http://schemas.microsoft.com/office/drawing/2014/main" xmlns="" val="1518346446"/>
                  </a:ext>
                </a:extLst>
              </a:tr>
              <a:tr h="279546">
                <a:tc>
                  <a:txBody>
                    <a:bodyPr/>
                    <a:lstStyle/>
                    <a:p>
                      <a:pPr marL="177800" inden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Clopidogrel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862" marR="118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19138" algn="r"/>
                          <a:tab pos="1616075" algn="r"/>
                        </a:tabLs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117	(44%)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603" marR="426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19138" algn="r"/>
                          <a:tab pos="1616075" algn="r"/>
                        </a:tabLs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112	(42%)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603" marR="42603" marT="0" marB="0" anchor="ctr"/>
                </a:tc>
                <a:extLst>
                  <a:ext uri="{0D108BD9-81ED-4DB2-BD59-A6C34878D82A}">
                    <a16:rowId xmlns:a16="http://schemas.microsoft.com/office/drawing/2014/main" xmlns="" val="3676789151"/>
                  </a:ext>
                </a:extLst>
              </a:tr>
              <a:tr h="279546">
                <a:tc>
                  <a:txBody>
                    <a:bodyPr/>
                    <a:lstStyle/>
                    <a:p>
                      <a:pPr marL="177800" inden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Other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862" marR="11862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19138" algn="r"/>
                          <a:tab pos="1616075" algn="r"/>
                        </a:tabLst>
                      </a:pP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2	(&lt;1%)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603" marR="42603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19138" algn="r"/>
                          <a:tab pos="1616075" algn="r"/>
                        </a:tabLst>
                      </a:pP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7	(2%)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603" marR="42603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29721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36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START slid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2C996DA3-B28D-45AB-9814-46C461817697}" vid="{6BF6985E-BB59-40AF-A81D-F6AC64CD9B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0D17C9B5-0E18-4747-A342-CA9882C61F10}" vid="{891D851E-49AB-40F8-A888-B59644D4B85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RESTART slide template_no background</Template>
  <TotalTime>9550</TotalTime>
  <Words>1037</Words>
  <Application>Microsoft Office PowerPoint</Application>
  <PresentationFormat>On-screen Show (16:9)</PresentationFormat>
  <Paragraphs>163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ＭＳ Ｐゴシック</vt:lpstr>
      <vt:lpstr>Arial</vt:lpstr>
      <vt:lpstr>Calibri</vt:lpstr>
      <vt:lpstr>RESTART slide template</vt:lpstr>
      <vt:lpstr>Office Theme</vt:lpstr>
      <vt:lpstr>Effects of antiplatelet therapy after stroke due to intracerebral haemorrhage: main results of the REstart or STop Antithrombotics Randomised Trial (RESTART) </vt:lpstr>
      <vt:lpstr>Effects of aspirin for secondary prevention of occlusive vascular disease</vt:lpstr>
      <vt:lpstr>Start or avoid antiplatelet therapy for secondary prevention after ICH?</vt:lpstr>
      <vt:lpstr>RESTART design</vt:lpstr>
      <vt:lpstr>PowerPoint Presentation</vt:lpstr>
      <vt:lpstr>Pre-specified outcomes</vt:lpstr>
      <vt:lpstr>PowerPoint Presentation</vt:lpstr>
      <vt:lpstr>PowerPoint Presentation</vt:lpstr>
      <vt:lpstr>Baseline characteristics</vt:lpstr>
      <vt:lpstr>Primary outcome: recurrent ICH</vt:lpstr>
      <vt:lpstr>Secondary outcomes</vt:lpstr>
      <vt:lpstr>Starting antiplatelet therapy after ICH associated with antithrombotic drug use</vt:lpstr>
      <vt:lpstr>Thank you to everyone who helped…</vt:lpstr>
      <vt:lpstr>Online in The Lancet &amp; The Lancet Neurology…</vt:lpstr>
      <vt:lpstr>Get resources and share your opinion…</vt:lpstr>
    </vt:vector>
  </TitlesOfParts>
  <Company>University of Edinburgh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RESTART</dc:title>
  <dc:creator>Rustam Al-Shahi Salman</dc:creator>
  <cp:lastModifiedBy>HUTCHISON Aidan</cp:lastModifiedBy>
  <cp:revision>458</cp:revision>
  <dcterms:created xsi:type="dcterms:W3CDTF">2019-02-03T20:50:05Z</dcterms:created>
  <dcterms:modified xsi:type="dcterms:W3CDTF">2019-05-20T16:13:58Z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