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RAY Donna" initials="MD" lastIdx="1" clrIdx="0">
    <p:extLst>
      <p:ext uri="{19B8F6BF-5375-455C-9EA6-DF929625EA0E}">
        <p15:presenceInfo xmlns:p15="http://schemas.microsoft.com/office/powerpoint/2012/main" userId="S-1-5-21-861567501-1417001333-682003330-2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1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5-12T09:52:31.47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02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28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99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8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89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12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16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8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C158-3780-4D80-9B67-06FA1DF8E468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5AC8-5F41-4DAD-9ED6-575BE1B76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7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4649019" y="2436723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" name="Hexagon 6"/>
          <p:cNvSpPr/>
          <p:nvPr/>
        </p:nvSpPr>
        <p:spPr>
          <a:xfrm>
            <a:off x="5576346" y="2933234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" name="Hexagon 7"/>
          <p:cNvSpPr/>
          <p:nvPr/>
        </p:nvSpPr>
        <p:spPr>
          <a:xfrm>
            <a:off x="6494813" y="3475988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  </a:t>
            </a:r>
            <a:endParaRPr lang="en-GB" sz="1100" dirty="0"/>
          </a:p>
        </p:txBody>
      </p:sp>
      <p:sp>
        <p:nvSpPr>
          <p:cNvPr id="9" name="Hexagon 8"/>
          <p:cNvSpPr/>
          <p:nvPr/>
        </p:nvSpPr>
        <p:spPr>
          <a:xfrm>
            <a:off x="6494813" y="2395868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0" name="Hexagon 9"/>
          <p:cNvSpPr/>
          <p:nvPr/>
        </p:nvSpPr>
        <p:spPr>
          <a:xfrm>
            <a:off x="7479326" y="2998294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100" dirty="0"/>
          </a:p>
        </p:txBody>
      </p:sp>
      <p:sp>
        <p:nvSpPr>
          <p:cNvPr id="11" name="Hexagon 10"/>
          <p:cNvSpPr/>
          <p:nvPr/>
        </p:nvSpPr>
        <p:spPr>
          <a:xfrm>
            <a:off x="4635870" y="3505872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2" name="Hexagon 11"/>
          <p:cNvSpPr/>
          <p:nvPr/>
        </p:nvSpPr>
        <p:spPr>
          <a:xfrm>
            <a:off x="5576346" y="4043805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3" name="Hexagon 12"/>
          <p:cNvSpPr/>
          <p:nvPr/>
        </p:nvSpPr>
        <p:spPr>
          <a:xfrm>
            <a:off x="7479326" y="4091530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4" name="Hexagon 13"/>
          <p:cNvSpPr/>
          <p:nvPr/>
        </p:nvSpPr>
        <p:spPr>
          <a:xfrm>
            <a:off x="6494813" y="4591025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5" name="Hexagon 14"/>
          <p:cNvSpPr/>
          <p:nvPr/>
        </p:nvSpPr>
        <p:spPr>
          <a:xfrm>
            <a:off x="4649019" y="4600412"/>
            <a:ext cx="1080600" cy="95538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7" name="Hexagon 16"/>
          <p:cNvSpPr/>
          <p:nvPr/>
        </p:nvSpPr>
        <p:spPr>
          <a:xfrm>
            <a:off x="3699766" y="4122718"/>
            <a:ext cx="1080600" cy="955388"/>
          </a:xfrm>
          <a:prstGeom prst="hexagon">
            <a:avLst/>
          </a:prstGeom>
          <a:ln w="22225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3699766" y="3019568"/>
            <a:ext cx="1080600" cy="955388"/>
          </a:xfrm>
          <a:prstGeom prst="hexagon">
            <a:avLst/>
          </a:prstGeom>
          <a:gradFill flip="none" rotWithShape="1">
            <a:gsLst>
              <a:gs pos="0">
                <a:srgbClr val="009BAA">
                  <a:tint val="66000"/>
                  <a:satMod val="160000"/>
                </a:srgbClr>
              </a:gs>
              <a:gs pos="50000">
                <a:srgbClr val="009BAA">
                  <a:tint val="44500"/>
                  <a:satMod val="160000"/>
                </a:srgbClr>
              </a:gs>
              <a:gs pos="100000">
                <a:srgbClr val="009BA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9BA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8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Procrastination </a:t>
            </a:r>
          </a:p>
          <a:p>
            <a:pPr algn="ctr"/>
            <a:r>
              <a:rPr lang="en-GB" sz="8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and strategies</a:t>
            </a:r>
            <a:endParaRPr lang="en-GB" sz="800" b="1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33703" y="6336008"/>
            <a:ext cx="45843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University of Edinburgh  ● IAD   </a:t>
            </a:r>
            <a:r>
              <a:rPr lang="en-GB" sz="1200" dirty="0" smtClean="0"/>
              <a:t>www.ed.ac.uk/iad/postgraduates</a:t>
            </a:r>
            <a:endParaRPr lang="en-GB" sz="12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344" y="200943"/>
            <a:ext cx="1353515" cy="615802"/>
          </a:xfrm>
          <a:prstGeom prst="rect">
            <a:avLst/>
          </a:prstGeom>
          <a:ln w="25400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43719" y="1772816"/>
            <a:ext cx="91743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Use the sheets provided on the following pages as guides. One sheet is completed with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examples of procrastination activities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nd suggested strategies for avoiding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them. 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blank sheet is provided so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that you can complete it with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your personal procrastination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activities and your strategy to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avoid them.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1988797" y="42509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Social Sites</a:t>
            </a: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Turn internet off </a:t>
            </a: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Or </a:t>
            </a: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Use online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programs to limit websites or time on sites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3800872" y="140875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Exercise</a:t>
            </a: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 times when you will exercise, and stick to them</a:t>
            </a:r>
            <a:endPara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5623010" y="2360348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Emails</a:t>
            </a: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Turn email off when working. Set twice a day when you will check them and respon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9" name="Hexagon 8"/>
          <p:cNvSpPr/>
          <p:nvPr/>
        </p:nvSpPr>
        <p:spPr>
          <a:xfrm>
            <a:off x="5620532" y="42509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Friends</a:t>
            </a: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Pencil in set times for friends. Let your flatmates know when you are working!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7449530" y="140875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ups of tea and biscuits</a:t>
            </a:r>
          </a:p>
          <a:p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Make all your snacks and drinks before you start working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1976922" y="2360348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Texting</a:t>
            </a: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Turn It Off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3800872" y="3341798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Shopping</a:t>
            </a: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Plan in set times to shop, or share the shop with flatmates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7436897" y="3343747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Distractions</a:t>
            </a: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If you can’t remove the distraction, try working in a different place 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5611440" y="4301652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Perfection</a:t>
            </a: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Perfection is a form of procrastination if it prevents you from completing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1989343" y="430340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Housework</a:t>
            </a:r>
          </a:p>
          <a:p>
            <a:pPr algn="ctr"/>
            <a:endParaRPr lang="en-GB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Set</a:t>
            </a:r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1400" b="1" smtClean="0">
                <a:latin typeface="Arial" pitchFamily="34" charset="0"/>
                <a:cs typeface="Arial" pitchFamily="34" charset="0"/>
              </a:rPr>
              <a:t>time </a:t>
            </a:r>
            <a:r>
              <a:rPr lang="en-GB" sz="1400" b="1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do the cleaning – only at that time otherwise leave it!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Hexagon 16"/>
          <p:cNvSpPr/>
          <p:nvPr/>
        </p:nvSpPr>
        <p:spPr>
          <a:xfrm>
            <a:off x="122036" y="3365548"/>
            <a:ext cx="2232248" cy="1872208"/>
          </a:xfrm>
          <a:prstGeom prst="hexagon">
            <a:avLst/>
          </a:prstGeom>
          <a:ln w="22225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Phone</a:t>
            </a:r>
          </a:p>
          <a:p>
            <a:pPr algn="ctr"/>
            <a:endParaRPr lang="en-GB" sz="14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/>
            <a:endParaRPr lang="en-GB" sz="1400" b="1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/>
            <a:r>
              <a:rPr lang="en-GB" sz="1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Turn It Off</a:t>
            </a:r>
          </a:p>
          <a:p>
            <a:pPr algn="ctr"/>
            <a:r>
              <a:rPr lang="en-GB" sz="1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Or tell friends and family when they can call you</a:t>
            </a:r>
          </a:p>
          <a:p>
            <a:pPr algn="ctr"/>
            <a:r>
              <a:rPr lang="en-GB" sz="1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lang="en-GB" sz="14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128945" y="1380483"/>
            <a:ext cx="2232248" cy="1872208"/>
          </a:xfrm>
          <a:prstGeom prst="hexagon">
            <a:avLst/>
          </a:prstGeom>
          <a:gradFill flip="none" rotWithShape="1">
            <a:gsLst>
              <a:gs pos="0">
                <a:srgbClr val="009BAA">
                  <a:tint val="66000"/>
                  <a:satMod val="160000"/>
                </a:srgbClr>
              </a:gs>
              <a:gs pos="50000">
                <a:srgbClr val="009BAA">
                  <a:tint val="44500"/>
                  <a:satMod val="160000"/>
                </a:srgbClr>
              </a:gs>
              <a:gs pos="100000">
                <a:srgbClr val="009BA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9BA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Procrastination activities</a:t>
            </a:r>
            <a:endParaRPr lang="en-GB" sz="1600" b="1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16996" y="6336007"/>
            <a:ext cx="45843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University of Edinburgh  ● IAD   </a:t>
            </a:r>
            <a:r>
              <a:rPr lang="en-GB" sz="1200" dirty="0" smtClean="0"/>
              <a:t>www.ed.ac.uk/iad/postgraduates</a:t>
            </a:r>
            <a:endParaRPr lang="en-GB" sz="12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344" y="200943"/>
            <a:ext cx="1353515" cy="615802"/>
          </a:xfrm>
          <a:prstGeom prst="rect">
            <a:avLst/>
          </a:prstGeom>
          <a:ln w="25400">
            <a:noFill/>
          </a:ln>
        </p:spPr>
      </p:pic>
      <p:sp>
        <p:nvSpPr>
          <p:cNvPr id="5" name="Down Arrow 4"/>
          <p:cNvSpPr/>
          <p:nvPr/>
        </p:nvSpPr>
        <p:spPr>
          <a:xfrm>
            <a:off x="1076169" y="3572470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2936567" y="3153223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920067" y="628170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2920066" y="4725144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743428" y="1889701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4764802" y="3761909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6570234" y="2636912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6570234" y="816745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8396754" y="1939437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8330302" y="3645024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552196" y="4653136"/>
            <a:ext cx="337799" cy="377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1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1988797" y="42509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7" name="Hexagon 6"/>
          <p:cNvSpPr/>
          <p:nvPr/>
        </p:nvSpPr>
        <p:spPr>
          <a:xfrm>
            <a:off x="3800872" y="140875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8" name="Hexagon 7"/>
          <p:cNvSpPr/>
          <p:nvPr/>
        </p:nvSpPr>
        <p:spPr>
          <a:xfrm>
            <a:off x="5623010" y="2360348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  </a:t>
            </a:r>
            <a:endParaRPr lang="en-GB" sz="1400" dirty="0"/>
          </a:p>
        </p:txBody>
      </p:sp>
      <p:sp>
        <p:nvSpPr>
          <p:cNvPr id="9" name="Hexagon 8"/>
          <p:cNvSpPr/>
          <p:nvPr/>
        </p:nvSpPr>
        <p:spPr>
          <a:xfrm>
            <a:off x="5620532" y="42509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0" name="Hexagon 9"/>
          <p:cNvSpPr/>
          <p:nvPr/>
        </p:nvSpPr>
        <p:spPr>
          <a:xfrm>
            <a:off x="7449530" y="140875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dirty="0"/>
          </a:p>
        </p:txBody>
      </p:sp>
      <p:sp>
        <p:nvSpPr>
          <p:cNvPr id="11" name="Hexagon 10"/>
          <p:cNvSpPr/>
          <p:nvPr/>
        </p:nvSpPr>
        <p:spPr>
          <a:xfrm>
            <a:off x="1976922" y="2360348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2" name="Hexagon 11"/>
          <p:cNvSpPr/>
          <p:nvPr/>
        </p:nvSpPr>
        <p:spPr>
          <a:xfrm>
            <a:off x="3800872" y="3341798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3" name="Hexagon 12"/>
          <p:cNvSpPr/>
          <p:nvPr/>
        </p:nvSpPr>
        <p:spPr>
          <a:xfrm>
            <a:off x="7436897" y="3343747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4" name="Hexagon 13"/>
          <p:cNvSpPr/>
          <p:nvPr/>
        </p:nvSpPr>
        <p:spPr>
          <a:xfrm>
            <a:off x="5620532" y="4289582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5" name="Hexagon 14"/>
          <p:cNvSpPr/>
          <p:nvPr/>
        </p:nvSpPr>
        <p:spPr>
          <a:xfrm>
            <a:off x="1989343" y="4303405"/>
            <a:ext cx="2232248" cy="1872208"/>
          </a:xfrm>
          <a:prstGeom prst="hexagon">
            <a:avLst/>
          </a:prstGeom>
          <a:ln w="25400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7" name="Hexagon 16"/>
          <p:cNvSpPr/>
          <p:nvPr/>
        </p:nvSpPr>
        <p:spPr>
          <a:xfrm>
            <a:off x="128945" y="3379670"/>
            <a:ext cx="2232248" cy="1872208"/>
          </a:xfrm>
          <a:prstGeom prst="hexagon">
            <a:avLst/>
          </a:prstGeom>
          <a:ln w="22225">
            <a:solidFill>
              <a:srgbClr val="009B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128945" y="1380483"/>
            <a:ext cx="2232248" cy="1872208"/>
          </a:xfrm>
          <a:prstGeom prst="hexagon">
            <a:avLst/>
          </a:prstGeom>
          <a:gradFill flip="none" rotWithShape="1">
            <a:gsLst>
              <a:gs pos="0">
                <a:srgbClr val="009BAA">
                  <a:tint val="66000"/>
                  <a:satMod val="160000"/>
                </a:srgbClr>
              </a:gs>
              <a:gs pos="50000">
                <a:srgbClr val="009BAA">
                  <a:tint val="44500"/>
                  <a:satMod val="160000"/>
                </a:srgbClr>
              </a:gs>
              <a:gs pos="100000">
                <a:srgbClr val="009BA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9BA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Plan</a:t>
            </a:r>
          </a:p>
          <a:p>
            <a:pPr algn="ctr"/>
            <a:r>
              <a:rPr lang="en-GB" sz="1600" b="1" dirty="0">
                <a:latin typeface="Arial" pitchFamily="34" charset="0"/>
                <a:ea typeface="Tahoma" pitchFamily="34" charset="0"/>
                <a:cs typeface="Arial" pitchFamily="34" charset="0"/>
              </a:rPr>
              <a:t>f</a:t>
            </a:r>
            <a:r>
              <a:rPr lang="en-GB" sz="16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or working effectively</a:t>
            </a:r>
            <a:endParaRPr lang="en-GB" sz="1600" b="1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33703" y="6336008"/>
            <a:ext cx="45843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University of Edinburgh  ● IAD   </a:t>
            </a:r>
            <a:r>
              <a:rPr lang="en-GB" sz="1200" dirty="0" smtClean="0"/>
              <a:t>www.ed.ac.uk/iad/postgraduates</a:t>
            </a:r>
            <a:endParaRPr lang="en-GB" sz="12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344" y="200943"/>
            <a:ext cx="1353515" cy="615802"/>
          </a:xfrm>
          <a:prstGeom prst="rect">
            <a:avLst/>
          </a:prstGeom>
          <a:ln w="25400">
            <a:noFill/>
          </a:ln>
        </p:spPr>
      </p:pic>
    </p:spTree>
    <p:extLst>
      <p:ext uri="{BB962C8B-B14F-4D97-AF65-F5344CB8AC3E}">
        <p14:creationId xmlns:p14="http://schemas.microsoft.com/office/powerpoint/2010/main" val="9848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210</Words>
  <Application>Microsoft Office PowerPoint</Application>
  <PresentationFormat>A4 Paper (210x297 mm)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PARRY Frances</dc:creator>
  <cp:lastModifiedBy>MURRAY Donna</cp:lastModifiedBy>
  <cp:revision>31</cp:revision>
  <cp:lastPrinted>2015-08-11T10:36:50Z</cp:lastPrinted>
  <dcterms:created xsi:type="dcterms:W3CDTF">2012-07-04T09:45:17Z</dcterms:created>
  <dcterms:modified xsi:type="dcterms:W3CDTF">2015-08-11T10:46:36Z</dcterms:modified>
</cp:coreProperties>
</file>