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Lst>
  <p:notesMasterIdLst>
    <p:notesMasterId r:id="rId70"/>
  </p:notesMasterIdLst>
  <p:sldIdLst>
    <p:sldId id="265" r:id="rId7"/>
    <p:sldId id="266" r:id="rId8"/>
    <p:sldId id="291" r:id="rId9"/>
    <p:sldId id="267" r:id="rId10"/>
    <p:sldId id="349" r:id="rId11"/>
    <p:sldId id="345" r:id="rId12"/>
    <p:sldId id="300" r:id="rId13"/>
    <p:sldId id="257" r:id="rId14"/>
    <p:sldId id="285" r:id="rId15"/>
    <p:sldId id="286" r:id="rId16"/>
    <p:sldId id="356" r:id="rId17"/>
    <p:sldId id="259" r:id="rId18"/>
    <p:sldId id="348" r:id="rId19"/>
    <p:sldId id="353" r:id="rId20"/>
    <p:sldId id="351" r:id="rId21"/>
    <p:sldId id="357" r:id="rId22"/>
    <p:sldId id="276" r:id="rId23"/>
    <p:sldId id="342" r:id="rId24"/>
    <p:sldId id="281" r:id="rId25"/>
    <p:sldId id="292" r:id="rId26"/>
    <p:sldId id="293" r:id="rId27"/>
    <p:sldId id="263" r:id="rId28"/>
    <p:sldId id="280" r:id="rId29"/>
    <p:sldId id="288" r:id="rId30"/>
    <p:sldId id="316" r:id="rId31"/>
    <p:sldId id="317" r:id="rId32"/>
    <p:sldId id="301" r:id="rId33"/>
    <p:sldId id="302" r:id="rId34"/>
    <p:sldId id="303" r:id="rId35"/>
    <p:sldId id="304" r:id="rId36"/>
    <p:sldId id="318" r:id="rId37"/>
    <p:sldId id="313" r:id="rId38"/>
    <p:sldId id="311" r:id="rId39"/>
    <p:sldId id="307" r:id="rId40"/>
    <p:sldId id="309" r:id="rId41"/>
    <p:sldId id="315" r:id="rId42"/>
    <p:sldId id="314" r:id="rId43"/>
    <p:sldId id="319" r:id="rId44"/>
    <p:sldId id="355" r:id="rId45"/>
    <p:sldId id="320" r:id="rId46"/>
    <p:sldId id="321" r:id="rId47"/>
    <p:sldId id="346"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5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24AF2-484F-4707-869C-352C375E7911}" type="datetimeFigureOut">
              <a:rPr lang="en-GB" smtClean="0"/>
              <a:t>30/08/2021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DBC21-7379-4E84-860E-82FC44ADAA83}" type="slidenum">
              <a:rPr lang="en-GB" smtClean="0"/>
              <a:t>‹#›</a:t>
            </a:fld>
            <a:endParaRPr lang="en-GB" dirty="0"/>
          </a:p>
        </p:txBody>
      </p:sp>
    </p:spTree>
    <p:extLst>
      <p:ext uri="{BB962C8B-B14F-4D97-AF65-F5344CB8AC3E}">
        <p14:creationId xmlns:p14="http://schemas.microsoft.com/office/powerpoint/2010/main" val="368694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pPr>
              <a:defRPr/>
            </a:pPr>
            <a:endParaRPr lang="en-GB" dirty="0">
              <a:ea typeface="ＭＳ Ｐゴシック" charset="0"/>
            </a:endParaRPr>
          </a:p>
        </p:txBody>
      </p:sp>
      <p:sp>
        <p:nvSpPr>
          <p:cNvPr id="18436" name="Slide Number Placeholder 3"/>
          <p:cNvSpPr>
            <a:spLocks noGrp="1"/>
          </p:cNvSpPr>
          <p:nvPr>
            <p:ph type="sldNum" sz="quarter" idx="4294967295"/>
          </p:nvPr>
        </p:nvSpPr>
        <p:spPr bwMode="auto">
          <a:xfrm>
            <a:off x="3827683" y="10270478"/>
            <a:ext cx="2929092" cy="540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1pPr>
            <a:lvl2pPr marL="742950" indent="-285750">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2pPr>
            <a:lvl3pPr marL="1143000" indent="-228600">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3pPr>
            <a:lvl4pPr marL="1600200" indent="-228600">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4pPr>
            <a:lvl5pPr marL="2057400" indent="-228600">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5pPr>
            <a:lvl6pPr marL="2514600" indent="-228600" defTabSz="457200" eaLnBrk="0" fontAlgn="base" hangingPunct="0">
              <a:spcBef>
                <a:spcPct val="0"/>
              </a:spcBef>
              <a:spcAft>
                <a:spcPct val="0"/>
              </a:spcAft>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6pPr>
            <a:lvl7pPr marL="2971800" indent="-228600" defTabSz="457200" eaLnBrk="0" fontAlgn="base" hangingPunct="0">
              <a:spcBef>
                <a:spcPct val="0"/>
              </a:spcBef>
              <a:spcAft>
                <a:spcPct val="0"/>
              </a:spcAft>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7pPr>
            <a:lvl8pPr marL="3429000" indent="-228600" defTabSz="457200" eaLnBrk="0" fontAlgn="base" hangingPunct="0">
              <a:spcBef>
                <a:spcPct val="0"/>
              </a:spcBef>
              <a:spcAft>
                <a:spcPct val="0"/>
              </a:spcAft>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8pPr>
            <a:lvl9pPr marL="3886200" indent="-228600" defTabSz="457200" eaLnBrk="0" fontAlgn="base" hangingPunct="0">
              <a:spcBef>
                <a:spcPct val="0"/>
              </a:spcBef>
              <a:spcAft>
                <a:spcPct val="0"/>
              </a:spcAft>
              <a:defRPr sz="1200">
                <a:solidFill>
                  <a:srgbClr val="000000"/>
                </a:solidFill>
                <a:latin typeface="Helvetica" panose="020B0604020202020204" pitchFamily="34" charset="0"/>
                <a:ea typeface="MS PGothic" panose="020B0600070205080204" pitchFamily="34" charset="-128"/>
                <a:sym typeface="Helvetica" panose="020B0604020202020204" pitchFamily="34" charset="0"/>
              </a:defRPr>
            </a:lvl9pPr>
          </a:lstStyle>
          <a:p>
            <a:pPr eaLnBrk="1"/>
            <a:fld id="{51811AF7-34F8-4E82-A970-141B7A9FFC36}" type="slidenum">
              <a:rPr lang="en-GB" altLang="en-US"/>
              <a:pPr eaLnBrk="1"/>
              <a:t>10</a:t>
            </a:fld>
            <a:endParaRPr lang="en-GB" altLang="en-US" dirty="0"/>
          </a:p>
        </p:txBody>
      </p:sp>
    </p:spTree>
    <p:extLst>
      <p:ext uri="{BB962C8B-B14F-4D97-AF65-F5344CB8AC3E}">
        <p14:creationId xmlns:p14="http://schemas.microsoft.com/office/powerpoint/2010/main" val="74523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DBC21-7379-4E84-860E-82FC44ADAA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47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share screen in Collaborate – Use Chrome browser &gt; Share Content tab &gt; Share Application/Screen &gt; Share Screen (tick ‘share audio’ box if sound required, e.g. for a video)</a:t>
            </a:r>
          </a:p>
          <a:p>
            <a:r>
              <a:rPr lang="en-GB" dirty="0"/>
              <a:t>https://help.blackboard.com/Collaborate/Ultra/Moderator/Moderate_Sessions/Share_Content#share-files_OTP-2</a:t>
            </a:r>
          </a:p>
          <a:p>
            <a:r>
              <a:rPr lang="en-GB" dirty="0"/>
              <a:t>How</a:t>
            </a:r>
            <a:r>
              <a:rPr lang="en-GB" baseline="0" dirty="0"/>
              <a:t> to reduce PowerPoint file size: https://support.microsoft.com/en-us/office/reduce-the-file-size-of-your-powerpoint-presentations-9548ffd4-d853-41e7-8e40-b606bca036b4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DBC21-7379-4E84-860E-82FC44ADAA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049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dirty="0"/>
          </a:p>
        </p:txBody>
      </p:sp>
      <p:pic>
        <p:nvPicPr>
          <p:cNvPr id="8" name="Picture 7"/>
          <p:cNvPicPr>
            <a:picLocks noChangeAspect="1"/>
          </p:cNvPicPr>
          <p:nvPr userDrawn="1"/>
        </p:nvPicPr>
        <p:blipFill>
          <a:blip r:embed="rId2"/>
          <a:stretch>
            <a:fillRect/>
          </a:stretch>
        </p:blipFill>
        <p:spPr>
          <a:xfrm>
            <a:off x="9127524" y="6029709"/>
            <a:ext cx="2620528" cy="593571"/>
          </a:xfrm>
          <a:prstGeom prst="rect">
            <a:avLst/>
          </a:prstGeom>
        </p:spPr>
      </p:pic>
    </p:spTree>
    <p:extLst>
      <p:ext uri="{BB962C8B-B14F-4D97-AF65-F5344CB8AC3E}">
        <p14:creationId xmlns:p14="http://schemas.microsoft.com/office/powerpoint/2010/main" val="173750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402780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38734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capitalised title">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1400" b="0" i="0" cap="none" baseline="0">
                <a:solidFill>
                  <a:srgbClr val="09091E"/>
                </a:solidFill>
                <a:latin typeface="Arial"/>
                <a:cs typeface="Arial"/>
              </a:defRPr>
            </a:lvl1pPr>
          </a:lstStyle>
          <a:p>
            <a:r>
              <a:rPr lang="en-US"/>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3599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872656-791C-47A5-8605-7DE4411FE7BD}"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244876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72656-791C-47A5-8605-7DE4411FE7BD}"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324846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872656-791C-47A5-8605-7DE4411FE7BD}"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246198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872656-791C-47A5-8605-7DE4411FE7BD}"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130118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872656-791C-47A5-8605-7DE4411FE7BD}"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87957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872656-791C-47A5-8605-7DE4411FE7BD}"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231826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72656-791C-47A5-8605-7DE4411FE7BD}"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421036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818579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872656-791C-47A5-8605-7DE4411FE7BD}"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377965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872656-791C-47A5-8605-7DE4411FE7BD}"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1936111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72656-791C-47A5-8605-7DE4411FE7BD}"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3068614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72656-791C-47A5-8605-7DE4411FE7BD}"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165230-3EEF-42CF-A2E2-9122A1C302F6}" type="slidenum">
              <a:rPr lang="en-GB" smtClean="0"/>
              <a:t>‹#›</a:t>
            </a:fld>
            <a:endParaRPr lang="en-GB"/>
          </a:p>
        </p:txBody>
      </p:sp>
    </p:spTree>
    <p:extLst>
      <p:ext uri="{BB962C8B-B14F-4D97-AF65-F5344CB8AC3E}">
        <p14:creationId xmlns:p14="http://schemas.microsoft.com/office/powerpoint/2010/main" val="2958897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capitalised title">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1400" b="0" i="0" cap="none" baseline="0">
                <a:solidFill>
                  <a:srgbClr val="09091E"/>
                </a:solidFill>
                <a:latin typeface="Arial"/>
                <a:cs typeface="Arial"/>
              </a:defRPr>
            </a:lvl1pPr>
          </a:lstStyle>
          <a:p>
            <a:r>
              <a:rPr lang="en-US"/>
              <a:t>Click to edit Master title style</a:t>
            </a:r>
            <a:endParaRPr lang="en-US" dirty="0"/>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79760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2066468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4063375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1296973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19AD-A948-4224-81C6-3EAEAA663C1B}"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1253057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19AD-A948-4224-81C6-3EAEAA663C1B}"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101103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1564422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CD19AD-A948-4224-81C6-3EAEAA663C1B}"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872842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19AD-A948-4224-81C6-3EAEAA663C1B}"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2875491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CD19AD-A948-4224-81C6-3EAEAA663C1B}"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1546729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CD19AD-A948-4224-81C6-3EAEAA663C1B}"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2612440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3400114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19AD-A948-4224-81C6-3EAEAA663C1B}"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847A0-49E8-4458-A1E1-7143433CA820}" type="slidenum">
              <a:rPr lang="en-GB" smtClean="0"/>
              <a:t>‹#›</a:t>
            </a:fld>
            <a:endParaRPr lang="en-GB"/>
          </a:p>
        </p:txBody>
      </p:sp>
    </p:spTree>
    <p:extLst>
      <p:ext uri="{BB962C8B-B14F-4D97-AF65-F5344CB8AC3E}">
        <p14:creationId xmlns:p14="http://schemas.microsoft.com/office/powerpoint/2010/main" val="2463414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capitalised title">
    <p:spTree>
      <p:nvGrpSpPr>
        <p:cNvPr id="1" name=""/>
        <p:cNvGrpSpPr/>
        <p:nvPr/>
      </p:nvGrpSpPr>
      <p:grpSpPr>
        <a:xfrm>
          <a:off x="0" y="0"/>
          <a:ext cx="0" cy="0"/>
          <a:chOff x="0" y="0"/>
          <a:chExt cx="0" cy="0"/>
        </a:xfrm>
      </p:grpSpPr>
      <p:sp>
        <p:nvSpPr>
          <p:cNvPr id="7" name="Title 1"/>
          <p:cNvSpPr>
            <a:spLocks noGrp="1"/>
          </p:cNvSpPr>
          <p:nvPr>
            <p:ph type="ctrTitle"/>
          </p:nvPr>
        </p:nvSpPr>
        <p:spPr>
          <a:xfrm>
            <a:off x="711205" y="1268761"/>
            <a:ext cx="10769596" cy="576064"/>
          </a:xfrm>
          <a:prstGeom prst="rect">
            <a:avLst/>
          </a:prstGeom>
        </p:spPr>
        <p:txBody>
          <a:bodyPr lIns="0" tIns="0" rIns="0" bIns="0" anchor="t" anchorCtr="0"/>
          <a:lstStyle>
            <a:lvl1pPr algn="l">
              <a:lnSpc>
                <a:spcPct val="100000"/>
              </a:lnSpc>
              <a:defRPr sz="1400" b="0" i="0" cap="none" baseline="0">
                <a:solidFill>
                  <a:srgbClr val="09091E"/>
                </a:solidFill>
                <a:latin typeface="Arial"/>
                <a:cs typeface="Arial"/>
              </a:defRPr>
            </a:lvl1pPr>
          </a:lstStyle>
          <a:p>
            <a:r>
              <a:rPr lang="en-US"/>
              <a:t>Click to edit Master title style</a:t>
            </a:r>
          </a:p>
        </p:txBody>
      </p:sp>
      <p:sp>
        <p:nvSpPr>
          <p:cNvPr id="14" name="Content Placeholder 2"/>
          <p:cNvSpPr>
            <a:spLocks noGrp="1"/>
          </p:cNvSpPr>
          <p:nvPr>
            <p:ph idx="1"/>
          </p:nvPr>
        </p:nvSpPr>
        <p:spPr>
          <a:xfrm>
            <a:off x="711205" y="2276872"/>
            <a:ext cx="10769596" cy="3674274"/>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2891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352053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115506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133556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266691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35930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CD19AD-A948-4224-81C6-3EAEAA663C1B}" type="datetimeFigureOut">
              <a:rPr lang="en-GB" smtClean="0"/>
              <a:t>30/08/2021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5847A0-49E8-4458-A1E1-7143433CA820}" type="slidenum">
              <a:rPr lang="en-GB" smtClean="0"/>
              <a:t>‹#›</a:t>
            </a:fld>
            <a:endParaRPr lang="en-GB" dirty="0"/>
          </a:p>
        </p:txBody>
      </p:sp>
    </p:spTree>
    <p:extLst>
      <p:ext uri="{BB962C8B-B14F-4D97-AF65-F5344CB8AC3E}">
        <p14:creationId xmlns:p14="http://schemas.microsoft.com/office/powerpoint/2010/main" val="194225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19AD-A948-4224-81C6-3EAEAA663C1B}" type="datetimeFigureOut">
              <a:rPr lang="en-GB" smtClean="0"/>
              <a:t>30/08/2021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847A0-49E8-4458-A1E1-7143433CA820}" type="slidenum">
              <a:rPr lang="en-GB" smtClean="0"/>
              <a:t>‹#›</a:t>
            </a:fld>
            <a:endParaRPr lang="en-GB" dirty="0"/>
          </a:p>
        </p:txBody>
      </p:sp>
      <p:pic>
        <p:nvPicPr>
          <p:cNvPr id="7" name="Picture 6"/>
          <p:cNvPicPr>
            <a:picLocks noChangeAspect="1"/>
          </p:cNvPicPr>
          <p:nvPr userDrawn="1"/>
        </p:nvPicPr>
        <p:blipFill>
          <a:blip r:embed="rId14"/>
          <a:stretch>
            <a:fillRect/>
          </a:stretch>
        </p:blipFill>
        <p:spPr>
          <a:xfrm>
            <a:off x="9127524" y="6029709"/>
            <a:ext cx="2620528" cy="593571"/>
          </a:xfrm>
          <a:prstGeom prst="rect">
            <a:avLst/>
          </a:prstGeom>
        </p:spPr>
      </p:pic>
    </p:spTree>
    <p:extLst>
      <p:ext uri="{BB962C8B-B14F-4D97-AF65-F5344CB8AC3E}">
        <p14:creationId xmlns:p14="http://schemas.microsoft.com/office/powerpoint/2010/main" val="1501653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72656-791C-47A5-8605-7DE4411FE7BD}" type="datetimeFigureOut">
              <a:rPr lang="en-GB" smtClean="0"/>
              <a:t>30/08/2021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65230-3EEF-42CF-A2E2-9122A1C302F6}" type="slidenum">
              <a:rPr lang="en-GB" smtClean="0"/>
              <a:t>‹#›</a:t>
            </a:fld>
            <a:endParaRPr lang="en-GB"/>
          </a:p>
        </p:txBody>
      </p:sp>
    </p:spTree>
    <p:extLst>
      <p:ext uri="{BB962C8B-B14F-4D97-AF65-F5344CB8AC3E}">
        <p14:creationId xmlns:p14="http://schemas.microsoft.com/office/powerpoint/2010/main" val="9842720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19AD-A948-4224-81C6-3EAEAA663C1B}" type="datetimeFigureOut">
              <a:rPr lang="en-GB" smtClean="0"/>
              <a:t>30/08/2021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847A0-49E8-4458-A1E1-7143433CA820}" type="slidenum">
              <a:rPr lang="en-GB" smtClean="0"/>
              <a:t>‹#›</a:t>
            </a:fld>
            <a:endParaRPr lang="en-GB"/>
          </a:p>
        </p:txBody>
      </p:sp>
      <p:pic>
        <p:nvPicPr>
          <p:cNvPr id="7" name="Picture 6"/>
          <p:cNvPicPr>
            <a:picLocks noChangeAspect="1"/>
          </p:cNvPicPr>
          <p:nvPr userDrawn="1"/>
        </p:nvPicPr>
        <p:blipFill>
          <a:blip r:embed="rId14"/>
          <a:stretch>
            <a:fillRect/>
          </a:stretch>
        </p:blipFill>
        <p:spPr>
          <a:xfrm>
            <a:off x="9340358" y="6147953"/>
            <a:ext cx="2620528" cy="593571"/>
          </a:xfrm>
          <a:prstGeom prst="rect">
            <a:avLst/>
          </a:prstGeom>
        </p:spPr>
      </p:pic>
    </p:spTree>
    <p:extLst>
      <p:ext uri="{BB962C8B-B14F-4D97-AF65-F5344CB8AC3E}">
        <p14:creationId xmlns:p14="http://schemas.microsoft.com/office/powerpoint/2010/main" val="37553753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dessert-ice-cream-summer-sweet-3631/"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hyperlink" Target="https://www.ed.ac.uk/information-services/learning-technology/communication/bb-collaborate/help-support/troubleshoot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debord/4932655275/in/photolist-8vT9yB-6zRi9T-5HDioH-6zVhW9-rrv51P-3cSo2b-95X3Ru-6okjAW-aRypQ2-boWktF-oFHtZN-6Vmcpf-7GZn1X-kjUazw-ni4p7x-nKhHko-9iKHnC-5Ttgxf-hnZzLf-cfqXg9-acx2uN-oexbpz-gPWyk5-pWHpxq-pUNgwk-H4e3-eKM8eT-5erWNG-65QC9A-qHpwmL-9SScHJ-nKcRBA-95U1TB-u5Gjqy-eKMaB6-5hMJZq-eKM88p-6zPWT2-5bFcTf-dYJsXi-7Hg5UM-7pKJqA-8SZXs2-qatzqU-vRnsqq-7EgLYm-5LxBe-8NhuMc-rqxWra-rhSxwQ"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creativecommons.org/licenses/by-sa/2.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d.ac.uk/information-services/learning-technology/communication" TargetMode="External"/><Relationship Id="rId2" Type="http://schemas.openxmlformats.org/officeDocument/2006/relationships/hyperlink" Target="https://www.ed.ac.uk/information-services/learning-technology/more/teaching-continuity" TargetMode="External"/><Relationship Id="rId1" Type="http://schemas.openxmlformats.org/officeDocument/2006/relationships/slideLayout" Target="../slideLayouts/slideLayout2.xml"/><Relationship Id="rId5" Type="http://schemas.openxmlformats.org/officeDocument/2006/relationships/hyperlink" Target="https://www.ed.ac.uk/information-services/learning-technology/communication/good-practice" TargetMode="External"/><Relationship Id="rId4" Type="http://schemas.openxmlformats.org/officeDocument/2006/relationships/hyperlink" Target="https://en-us.help.blackboard.com/Collaborate/Ultr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hyperlink" Target="https://www.ed.ac.uk/information-services/learning-technology/communic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96000" y="360000"/>
            <a:ext cx="10800000" cy="900000"/>
          </a:xfrm>
        </p:spPr>
        <p:txBody>
          <a:bodyPr anchor="ctr" anchorCtr="0">
            <a:noAutofit/>
          </a:bodyPr>
          <a:lstStyle/>
          <a:p>
            <a:pPr>
              <a:defRPr/>
            </a:pPr>
            <a:r>
              <a:rPr lang="en-US" sz="3200" b="1" dirty="0">
                <a:latin typeface="Arial" panose="020B0604020202020204" pitchFamily="34" charset="0"/>
                <a:cs typeface="Arial" panose="020B0604020202020204" pitchFamily="34" charset="0"/>
              </a:rPr>
              <a:t>W</a:t>
            </a:r>
            <a:r>
              <a:rPr lang="en-US" sz="3200" b="1" dirty="0" smtClean="0">
                <a:latin typeface="Arial" panose="020B0604020202020204" pitchFamily="34" charset="0"/>
                <a:cs typeface="Arial" panose="020B0604020202020204" pitchFamily="34" charset="0"/>
              </a:rPr>
              <a:t>elcome to Learn: </a:t>
            </a:r>
            <a:r>
              <a:rPr lang="en-GB" sz="3200" b="1" dirty="0" smtClean="0">
                <a:latin typeface="Arial" panose="020B0604020202020204" pitchFamily="34" charset="0"/>
                <a:cs typeface="Arial" panose="020B0604020202020204" pitchFamily="34" charset="0"/>
              </a:rPr>
              <a:t>Using </a:t>
            </a:r>
            <a:r>
              <a:rPr lang="en-GB" sz="3200" b="1" dirty="0">
                <a:latin typeface="Arial" panose="020B0604020202020204" pitchFamily="34" charset="0"/>
                <a:cs typeface="Arial" panose="020B0604020202020204" pitchFamily="34" charset="0"/>
              </a:rPr>
              <a:t>Collaborate </a:t>
            </a:r>
            <a:r>
              <a:rPr lang="en-GB" sz="3200" b="1" dirty="0" smtClean="0">
                <a:latin typeface="Arial" panose="020B0604020202020204" pitchFamily="34" charset="0"/>
                <a:cs typeface="Arial" panose="020B0604020202020204" pitchFamily="34" charset="0"/>
              </a:rPr>
              <a:t>in Learn </a:t>
            </a:r>
            <a:endParaRPr lang="en-US" sz="3200" b="1" dirty="0">
              <a:latin typeface="Arial" panose="020B0604020202020204" pitchFamily="34" charset="0"/>
              <a:cs typeface="Arial" panose="020B0604020202020204" pitchFamily="34" charset="0"/>
            </a:endParaRPr>
          </a:p>
        </p:txBody>
      </p:sp>
      <p:sp>
        <p:nvSpPr>
          <p:cNvPr id="4100" name="Subtitle 1"/>
          <p:cNvSpPr txBox="1">
            <a:spLocks/>
          </p:cNvSpPr>
          <p:nvPr/>
        </p:nvSpPr>
        <p:spPr bwMode="auto">
          <a:xfrm>
            <a:off x="923636" y="1109217"/>
            <a:ext cx="10233891"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spcBef>
                <a:spcPct val="20000"/>
              </a:spcBef>
              <a:buFont typeface="Arial" panose="020B0604020202020204" pitchFamily="34" charset="0"/>
              <a:buNone/>
            </a:pPr>
            <a:r>
              <a:rPr lang="en-US" altLang="en-US" sz="2000" dirty="0" smtClean="0">
                <a:solidFill>
                  <a:srgbClr val="09091E"/>
                </a:solidFill>
                <a:latin typeface="Arial" panose="020B0604020202020204" pitchFamily="34" charset="0"/>
                <a:cs typeface="Arial" panose="020B0604020202020204" pitchFamily="34" charset="0"/>
              </a:rPr>
              <a:t>Information Services Group, Educational Design and Engagement Team </a:t>
            </a:r>
            <a:endParaRPr lang="en-US" altLang="en-US" sz="2000" dirty="0">
              <a:solidFill>
                <a:srgbClr val="09091E"/>
              </a:solidFill>
              <a:latin typeface="Arial" panose="020B0604020202020204" pitchFamily="34" charset="0"/>
              <a:cs typeface="Arial" panose="020B0604020202020204" pitchFamily="34" charset="0"/>
            </a:endParaRPr>
          </a:p>
          <a:p>
            <a:pPr eaLnBrk="1" hangingPunct="1">
              <a:spcBef>
                <a:spcPct val="20000"/>
              </a:spcBef>
              <a:buFont typeface="Arial" panose="020B0604020202020204" pitchFamily="34" charset="0"/>
              <a:buNone/>
            </a:pPr>
            <a:endParaRPr lang="en-US" altLang="en-US" sz="2400" dirty="0">
              <a:solidFill>
                <a:srgbClr val="09091E"/>
              </a:solidFill>
              <a:latin typeface="Arial" panose="020B0604020202020204" pitchFamily="34" charset="0"/>
              <a:cs typeface="Arial" panose="020B0604020202020204" pitchFamily="34" charset="0"/>
            </a:endParaRPr>
          </a:p>
        </p:txBody>
      </p:sp>
      <p:sp>
        <p:nvSpPr>
          <p:cNvPr id="4104" name="Subtitle 1"/>
          <p:cNvSpPr txBox="1">
            <a:spLocks/>
          </p:cNvSpPr>
          <p:nvPr/>
        </p:nvSpPr>
        <p:spPr bwMode="auto">
          <a:xfrm>
            <a:off x="1072211" y="1694874"/>
            <a:ext cx="3894137" cy="485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r>
              <a:rPr lang="en-US" altLang="en-US" sz="1600" dirty="0">
                <a:solidFill>
                  <a:srgbClr val="09091E"/>
                </a:solidFill>
                <a:latin typeface="Arial" panose="020B0604020202020204" pitchFamily="34" charset="0"/>
                <a:cs typeface="Arial" panose="020B0604020202020204" pitchFamily="34" charset="0"/>
              </a:rPr>
              <a:t>Please run through the following before we begin: </a:t>
            </a:r>
            <a:endParaRPr lang="en-US" altLang="en-US" sz="1600" dirty="0" smtClean="0">
              <a:solidFill>
                <a:srgbClr val="09091E"/>
              </a:solidFill>
              <a:latin typeface="Arial" panose="020B0604020202020204" pitchFamily="34" charset="0"/>
              <a:cs typeface="Arial" panose="020B0604020202020204" pitchFamily="34" charset="0"/>
            </a:endParaRPr>
          </a:p>
          <a:p>
            <a:pPr>
              <a:defRPr/>
            </a:pPr>
            <a:r>
              <a:rPr lang="en-US" sz="1600" b="1" dirty="0" smtClean="0">
                <a:latin typeface="Arial" panose="020B0604020202020204" pitchFamily="34" charset="0"/>
                <a:ea typeface="ＭＳ Ｐゴシック" charset="0"/>
                <a:cs typeface="Arial" panose="020B0604020202020204" pitchFamily="34" charset="0"/>
              </a:rPr>
              <a:t>Step </a:t>
            </a:r>
            <a:r>
              <a:rPr lang="en-US" sz="1600" b="1" dirty="0">
                <a:latin typeface="Arial" panose="020B0604020202020204" pitchFamily="34" charset="0"/>
                <a:ea typeface="ＭＳ Ｐゴシック" charset="0"/>
                <a:cs typeface="Arial" panose="020B0604020202020204" pitchFamily="34" charset="0"/>
              </a:rPr>
              <a:t>1: Click on the purple tab </a:t>
            </a:r>
            <a:br>
              <a:rPr lang="en-US" sz="1600" b="1" dirty="0">
                <a:latin typeface="Arial" panose="020B0604020202020204" pitchFamily="34" charset="0"/>
                <a:ea typeface="ＭＳ Ｐゴシック" charset="0"/>
                <a:cs typeface="Arial" panose="020B0604020202020204" pitchFamily="34" charset="0"/>
              </a:rPr>
            </a:br>
            <a:r>
              <a:rPr lang="en-US" sz="1600" dirty="0">
                <a:latin typeface="Arial" panose="020B0604020202020204" pitchFamily="34" charset="0"/>
                <a:ea typeface="ＭＳ Ｐゴシック" charset="0"/>
                <a:cs typeface="Arial" panose="020B0604020202020204" pitchFamily="34" charset="0"/>
              </a:rPr>
              <a:t>(bottom right)</a:t>
            </a:r>
            <a:endParaRPr lang="en-US" sz="1600" b="1" dirty="0">
              <a:latin typeface="Arial" panose="020B0604020202020204" pitchFamily="34" charset="0"/>
              <a:ea typeface="ＭＳ Ｐゴシック" charset="0"/>
              <a:cs typeface="Arial" panose="020B0604020202020204" pitchFamily="34" charset="0"/>
            </a:endParaRPr>
          </a:p>
          <a:p>
            <a:pPr>
              <a:defRPr/>
            </a:pPr>
            <a:endParaRPr lang="en-US" sz="1600" b="1" dirty="0">
              <a:latin typeface="Arial" panose="020B0604020202020204" pitchFamily="34" charset="0"/>
              <a:ea typeface="ＭＳ Ｐゴシック" charset="0"/>
              <a:cs typeface="Arial" panose="020B0604020202020204" pitchFamily="34" charset="0"/>
            </a:endParaRPr>
          </a:p>
          <a:p>
            <a:pPr>
              <a:defRPr/>
            </a:pPr>
            <a:r>
              <a:rPr lang="en-US" sz="1600" b="1" dirty="0">
                <a:latin typeface="Arial" panose="020B0604020202020204" pitchFamily="34" charset="0"/>
                <a:ea typeface="ＭＳ Ｐゴシック" charset="0"/>
                <a:cs typeface="Arial" panose="020B0604020202020204" pitchFamily="34" charset="0"/>
              </a:rPr>
              <a:t>Step 2: Set up camera and microphone settings</a:t>
            </a:r>
            <a:endParaRPr lang="en-GB"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600" dirty="0">
                <a:latin typeface="Arial" panose="020B0604020202020204" pitchFamily="34" charset="0"/>
                <a:cs typeface="Arial" panose="020B0604020202020204" pitchFamily="34" charset="0"/>
              </a:rPr>
              <a:t>Open Collaborate Panel Icon at (bottom right) &gt; My Settings icon (looks like a cog).</a:t>
            </a:r>
          </a:p>
          <a:p>
            <a:pPr>
              <a:buFont typeface="Arial" panose="020B0604020202020204" pitchFamily="34" charset="0"/>
              <a:buChar char="•"/>
            </a:pPr>
            <a:r>
              <a:rPr lang="en-GB" sz="1600" dirty="0">
                <a:latin typeface="Arial" panose="020B0604020202020204" pitchFamily="34" charset="0"/>
                <a:cs typeface="Arial" panose="020B0604020202020204" pitchFamily="34" charset="0"/>
              </a:rPr>
              <a:t>Click on </a:t>
            </a:r>
            <a:r>
              <a:rPr lang="en-GB" sz="1600" b="1" dirty="0">
                <a:latin typeface="Arial" panose="020B0604020202020204" pitchFamily="34" charset="0"/>
                <a:cs typeface="Arial" panose="020B0604020202020204" pitchFamily="34" charset="0"/>
              </a:rPr>
              <a:t>Audio and Video Settings</a:t>
            </a:r>
            <a:r>
              <a:rPr lang="en-GB" sz="1600" dirty="0">
                <a:latin typeface="Arial" panose="020B0604020202020204" pitchFamily="34" charset="0"/>
                <a:cs typeface="Arial" panose="020B0604020202020204" pitchFamily="34" charset="0"/>
              </a:rPr>
              <a:t>, then </a:t>
            </a:r>
            <a:r>
              <a:rPr lang="en-GB" sz="1600" b="1" dirty="0">
                <a:latin typeface="Arial" panose="020B0604020202020204" pitchFamily="34" charset="0"/>
                <a:cs typeface="Arial" panose="020B0604020202020204" pitchFamily="34" charset="0"/>
              </a:rPr>
              <a:t>Set Up your Camera and Microphone.</a:t>
            </a:r>
            <a:endParaRPr lang="en-GB"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600" dirty="0">
                <a:latin typeface="Arial" panose="020B0604020202020204" pitchFamily="34" charset="0"/>
                <a:cs typeface="Arial" panose="020B0604020202020204" pitchFamily="34" charset="0"/>
              </a:rPr>
              <a:t>Preview your audio and camera.</a:t>
            </a:r>
          </a:p>
          <a:p>
            <a:pPr algn="ctr"/>
            <a:endParaRPr lang="en-GB" sz="1600" dirty="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Step 3</a:t>
            </a:r>
            <a:r>
              <a:rPr lang="en-GB" sz="1600" b="1" dirty="0">
                <a:latin typeface="Arial" panose="020B0604020202020204" pitchFamily="34" charset="0"/>
                <a:cs typeface="Arial" panose="020B0604020202020204" pitchFamily="34" charset="0"/>
              </a:rPr>
              <a:t>: Set up speaker and microphone volume</a:t>
            </a:r>
          </a:p>
          <a:p>
            <a:pPr>
              <a:buFont typeface="Arial" panose="020B0604020202020204" pitchFamily="34" charset="0"/>
              <a:buChar char="•"/>
            </a:pPr>
            <a:r>
              <a:rPr lang="en-GB" sz="1600" dirty="0">
                <a:latin typeface="Arial" panose="020B0604020202020204" pitchFamily="34" charset="0"/>
                <a:cs typeface="Arial" panose="020B0604020202020204" pitchFamily="34" charset="0"/>
              </a:rPr>
              <a:t>My Settings icon.</a:t>
            </a:r>
          </a:p>
          <a:p>
            <a:pPr>
              <a:buFont typeface="Arial" panose="020B0604020202020204" pitchFamily="34" charset="0"/>
              <a:buChar char="•"/>
            </a:pPr>
            <a:r>
              <a:rPr lang="en-GB" sz="1600" dirty="0">
                <a:latin typeface="Arial" panose="020B0604020202020204" pitchFamily="34" charset="0"/>
                <a:cs typeface="Arial" panose="020B0604020202020204" pitchFamily="34" charset="0"/>
              </a:rPr>
              <a:t>Click on </a:t>
            </a:r>
            <a:r>
              <a:rPr lang="en-GB" sz="1600" b="1" dirty="0">
                <a:latin typeface="Arial" panose="020B0604020202020204" pitchFamily="34" charset="0"/>
                <a:cs typeface="Arial" panose="020B0604020202020204" pitchFamily="34" charset="0"/>
              </a:rPr>
              <a:t>Audio and Video Settings</a:t>
            </a:r>
            <a:r>
              <a:rPr lang="en-GB" sz="1600" dirty="0">
                <a:latin typeface="Arial" panose="020B0604020202020204" pitchFamily="34" charset="0"/>
                <a:cs typeface="Arial" panose="020B0604020202020204" pitchFamily="34" charset="0"/>
              </a:rPr>
              <a:t> and adjust your speaker and microphone volume. </a:t>
            </a:r>
            <a:r>
              <a:rPr lang="en-GB" sz="1600" b="1" dirty="0">
                <a:solidFill>
                  <a:srgbClr val="FF0000"/>
                </a:solidFill>
                <a:latin typeface="Arial" panose="020B0604020202020204" pitchFamily="34" charset="0"/>
                <a:cs typeface="Arial" panose="020B0604020202020204" pitchFamily="34" charset="0"/>
              </a:rPr>
              <a:t> </a:t>
            </a:r>
          </a:p>
          <a:p>
            <a:pPr eaLnBrk="1" hangingPunct="1">
              <a:spcBef>
                <a:spcPct val="20000"/>
              </a:spcBef>
              <a:buFont typeface="Arial" panose="020B0604020202020204" pitchFamily="34" charset="0"/>
              <a:buNone/>
            </a:pPr>
            <a:endParaRPr lang="en-US" altLang="en-US" sz="2000" dirty="0" smtClean="0">
              <a:solidFill>
                <a:srgbClr val="09091E"/>
              </a:solidFill>
              <a:latin typeface="Arial" panose="020B0604020202020204" pitchFamily="34" charset="0"/>
              <a:cs typeface="Arial" panose="020B0604020202020204" pitchFamily="34" charset="0"/>
            </a:endParaRPr>
          </a:p>
          <a:p>
            <a:pPr eaLnBrk="1" hangingPunct="1">
              <a:spcBef>
                <a:spcPct val="20000"/>
              </a:spcBef>
              <a:buFont typeface="Arial" panose="020B0604020202020204" pitchFamily="34" charset="0"/>
              <a:buNone/>
            </a:pPr>
            <a:endParaRPr lang="en-US" altLang="en-US" sz="2400" dirty="0">
              <a:solidFill>
                <a:srgbClr val="09091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94528" y="1759802"/>
            <a:ext cx="5901472" cy="600149"/>
          </a:xfrm>
          <a:prstGeom prst="rect">
            <a:avLst/>
          </a:prstGeom>
          <a:ln>
            <a:solidFill>
              <a:schemeClr val="tx1"/>
            </a:solidFill>
          </a:ln>
        </p:spPr>
      </p:pic>
      <p:sp>
        <p:nvSpPr>
          <p:cNvPr id="5" name="Rectangle 4"/>
          <p:cNvSpPr/>
          <p:nvPr/>
        </p:nvSpPr>
        <p:spPr>
          <a:xfrm>
            <a:off x="10539948" y="1759803"/>
            <a:ext cx="1071309" cy="647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6275505" y="2407741"/>
            <a:ext cx="2318190" cy="3704198"/>
          </a:xfrm>
          <a:prstGeom prst="rect">
            <a:avLst/>
          </a:prstGeom>
          <a:ln>
            <a:solidFill>
              <a:schemeClr val="tx1"/>
            </a:solidFill>
          </a:ln>
        </p:spPr>
      </p:pic>
      <p:cxnSp>
        <p:nvCxnSpPr>
          <p:cNvPr id="11" name="Straight Arrow Connector 10"/>
          <p:cNvCxnSpPr/>
          <p:nvPr/>
        </p:nvCxnSpPr>
        <p:spPr>
          <a:xfrm flipV="1">
            <a:off x="4831397" y="4047956"/>
            <a:ext cx="1622344" cy="980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731207" y="5759341"/>
            <a:ext cx="514625" cy="400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a:stCxn id="19" idx="1"/>
          </p:cNvCxnSpPr>
          <p:nvPr/>
        </p:nvCxnSpPr>
        <p:spPr bwMode="auto">
          <a:xfrm flipH="1">
            <a:off x="8029438" y="5669538"/>
            <a:ext cx="939485" cy="164961"/>
          </a:xfrm>
          <a:prstGeom prst="straightConnector1">
            <a:avLst/>
          </a:prstGeom>
          <a:solidFill>
            <a:srgbClr val="FFFFFF"/>
          </a:solidFill>
          <a:ln w="38100" cap="flat" cmpd="sng" algn="ctr">
            <a:solidFill>
              <a:srgbClr val="FF0000"/>
            </a:solidFill>
            <a:prstDash val="solid"/>
            <a:round/>
            <a:headEnd type="none" w="med" len="med"/>
            <a:tailEnd type="triangle"/>
          </a:ln>
          <a:effectLst>
            <a:outerShdw blurRad="38100" dist="23000" dir="5400000" algn="ctr" rotWithShape="0">
              <a:srgbClr val="000000">
                <a:alpha val="34999"/>
              </a:srgbClr>
            </a:outerShdw>
          </a:effectLst>
        </p:spPr>
      </p:cxnSp>
      <p:sp>
        <p:nvSpPr>
          <p:cNvPr id="19" name="TextBox 18"/>
          <p:cNvSpPr txBox="1"/>
          <p:nvPr/>
        </p:nvSpPr>
        <p:spPr>
          <a:xfrm>
            <a:off x="8968923" y="5531038"/>
            <a:ext cx="1571025" cy="276999"/>
          </a:xfrm>
          <a:prstGeom prst="rect">
            <a:avLst/>
          </a:prstGeom>
          <a:noFill/>
        </p:spPr>
        <p:txBody>
          <a:bodyPr wrap="square" rtlCol="0">
            <a:spAutoFit/>
          </a:bodyPr>
          <a:lstStyle/>
          <a:p>
            <a:r>
              <a:rPr lang="en-GB" sz="1200" b="1" dirty="0" smtClean="0"/>
              <a:t>My Settings Icon</a:t>
            </a:r>
            <a:endParaRPr lang="en-GB" sz="1200" b="1" dirty="0"/>
          </a:p>
        </p:txBody>
      </p:sp>
    </p:spTree>
    <p:extLst>
      <p:ext uri="{BB962C8B-B14F-4D97-AF65-F5344CB8AC3E}">
        <p14:creationId xmlns:p14="http://schemas.microsoft.com/office/powerpoint/2010/main" val="797790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94800" y="360000"/>
            <a:ext cx="10800000" cy="90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GB" altLang="en-US" sz="3200" b="1" dirty="0">
                <a:latin typeface="Arial" panose="020B0604020202020204" pitchFamily="34" charset="0"/>
                <a:cs typeface="Arial" panose="020B0604020202020204" pitchFamily="34" charset="0"/>
              </a:rPr>
              <a:t>Requirements  </a:t>
            </a:r>
          </a:p>
        </p:txBody>
      </p:sp>
      <p:sp>
        <p:nvSpPr>
          <p:cNvPr id="3" name="Content Placeholder 2"/>
          <p:cNvSpPr>
            <a:spLocks noGrp="1"/>
          </p:cNvSpPr>
          <p:nvPr>
            <p:ph idx="1"/>
          </p:nvPr>
        </p:nvSpPr>
        <p:spPr/>
        <p:txBody>
          <a:bodyPr>
            <a:normAutofit/>
          </a:bodyPr>
          <a:lstStyle/>
          <a:p>
            <a:pPr marL="514326" indent="-514326">
              <a:buFont typeface="+mj-lt"/>
              <a:buAutoNum type="arabicPeriod"/>
              <a:defRPr/>
            </a:pPr>
            <a:r>
              <a:rPr lang="en-GB" b="1" dirty="0">
                <a:latin typeface="Arial" panose="020B0604020202020204" pitchFamily="34" charset="0"/>
                <a:cs typeface="Arial" panose="020B0604020202020204" pitchFamily="34" charset="0"/>
                <a:sym typeface="Helvetica" charset="0"/>
              </a:rPr>
              <a:t>Internet connection (preferably wired)</a:t>
            </a:r>
          </a:p>
          <a:p>
            <a:pPr marL="514326" indent="-514326">
              <a:buFont typeface="+mj-lt"/>
              <a:buAutoNum type="arabicPeriod"/>
              <a:defRPr/>
            </a:pPr>
            <a:r>
              <a:rPr lang="en-GB" b="1" dirty="0">
                <a:latin typeface="Arial" panose="020B0604020202020204" pitchFamily="34" charset="0"/>
                <a:cs typeface="Arial" panose="020B0604020202020204" pitchFamily="34" charset="0"/>
                <a:sym typeface="Helvetica" charset="0"/>
              </a:rPr>
              <a:t>Google Chrome </a:t>
            </a:r>
            <a:r>
              <a:rPr lang="en-GB" dirty="0">
                <a:latin typeface="Arial" panose="020B0604020202020204" pitchFamily="34" charset="0"/>
                <a:cs typeface="Arial" panose="020B0604020202020204" pitchFamily="34" charset="0"/>
                <a:sym typeface="Helvetica" charset="0"/>
              </a:rPr>
              <a:t>recommended for best experience</a:t>
            </a:r>
          </a:p>
          <a:p>
            <a:pPr marL="514326" indent="-514326">
              <a:buFont typeface="+mj-lt"/>
              <a:buAutoNum type="arabicPeriod"/>
              <a:defRPr/>
            </a:pPr>
            <a:r>
              <a:rPr lang="en-GB" b="1" dirty="0">
                <a:latin typeface="Arial" panose="020B0604020202020204" pitchFamily="34" charset="0"/>
                <a:cs typeface="Arial" panose="020B0604020202020204" pitchFamily="34" charset="0"/>
                <a:sym typeface="Helvetica" charset="0"/>
              </a:rPr>
              <a:t>Headset (recommended)</a:t>
            </a:r>
          </a:p>
          <a:p>
            <a:pPr marL="514326" indent="-514326">
              <a:buFont typeface="+mj-lt"/>
              <a:buAutoNum type="arabicPeriod"/>
              <a:defRPr/>
            </a:pPr>
            <a:r>
              <a:rPr lang="en-GB" b="1" dirty="0">
                <a:latin typeface="Arial" panose="020B0604020202020204" pitchFamily="34" charset="0"/>
                <a:cs typeface="Arial" panose="020B0604020202020204" pitchFamily="34" charset="0"/>
                <a:sym typeface="Helvetica" charset="0"/>
              </a:rPr>
              <a:t>Computer</a:t>
            </a:r>
            <a:r>
              <a:rPr lang="en-GB" dirty="0">
                <a:latin typeface="Arial" panose="020B0604020202020204" pitchFamily="34" charset="0"/>
                <a:cs typeface="Arial" panose="020B0604020202020204" pitchFamily="34" charset="0"/>
                <a:sym typeface="Helvetica" charset="0"/>
              </a:rPr>
              <a:t> (or </a:t>
            </a:r>
            <a:r>
              <a:rPr lang="en-GB" b="1" dirty="0">
                <a:latin typeface="Arial" panose="020B0604020202020204" pitchFamily="34" charset="0"/>
                <a:cs typeface="Arial" panose="020B0604020202020204" pitchFamily="34" charset="0"/>
                <a:sym typeface="Helvetica" charset="0"/>
              </a:rPr>
              <a:t>mobile device </a:t>
            </a:r>
            <a:r>
              <a:rPr lang="en-GB" dirty="0">
                <a:latin typeface="Arial" panose="020B0604020202020204" pitchFamily="34" charset="0"/>
                <a:cs typeface="Arial" panose="020B0604020202020204" pitchFamily="34" charset="0"/>
                <a:sym typeface="Helvetica" charset="0"/>
              </a:rPr>
              <a:t>for Participants)</a:t>
            </a:r>
          </a:p>
          <a:p>
            <a:pPr marL="0" indent="0">
              <a:buNone/>
              <a:defRPr/>
            </a:pPr>
            <a:endParaRPr lang="en-GB" b="1" dirty="0">
              <a:latin typeface="Arial" panose="020B0604020202020204" pitchFamily="34" charset="0"/>
              <a:cs typeface="Arial" panose="020B0604020202020204" pitchFamily="34" charset="0"/>
              <a:sym typeface="Helvetica" charset="0"/>
            </a:endParaRPr>
          </a:p>
          <a:p>
            <a:pPr marL="0" indent="0">
              <a:buNone/>
              <a:defRPr/>
            </a:pPr>
            <a:r>
              <a:rPr lang="en-GB" b="1" dirty="0">
                <a:latin typeface="Arial" panose="020B0604020202020204" pitchFamily="34" charset="0"/>
                <a:cs typeface="Arial" panose="020B0604020202020204" pitchFamily="34" charset="0"/>
                <a:sym typeface="Helvetica" charset="0"/>
              </a:rPr>
              <a:t>Participants </a:t>
            </a:r>
            <a:r>
              <a:rPr lang="en-GB" dirty="0">
                <a:latin typeface="Arial" panose="020B0604020202020204" pitchFamily="34" charset="0"/>
                <a:cs typeface="Arial" panose="020B0604020202020204" pitchFamily="34" charset="0"/>
                <a:sym typeface="Helvetica" charset="0"/>
              </a:rPr>
              <a:t>and </a:t>
            </a:r>
            <a:r>
              <a:rPr lang="en-GB" b="1" dirty="0">
                <a:latin typeface="Arial" panose="020B0604020202020204" pitchFamily="34" charset="0"/>
                <a:cs typeface="Arial" panose="020B0604020202020204" pitchFamily="34" charset="0"/>
                <a:sym typeface="Helvetica" charset="0"/>
              </a:rPr>
              <a:t>External Guest</a:t>
            </a:r>
          </a:p>
          <a:p>
            <a:pPr marL="400031" lvl="1" indent="0">
              <a:buNone/>
              <a:defRPr/>
            </a:pPr>
            <a:r>
              <a:rPr lang="en-GB" sz="2800" dirty="0">
                <a:latin typeface="Arial" panose="020B0604020202020204" pitchFamily="34" charset="0"/>
                <a:cs typeface="Arial" panose="020B0604020202020204" pitchFamily="34" charset="0"/>
                <a:sym typeface="Helvetica" charset="0"/>
              </a:rPr>
              <a:t>Do not need access to University systems</a:t>
            </a:r>
          </a:p>
          <a:p>
            <a:pPr marL="400031" lvl="1" indent="0">
              <a:buNone/>
              <a:defRPr/>
            </a:pPr>
            <a:r>
              <a:rPr lang="en-GB" sz="2800" dirty="0">
                <a:latin typeface="Arial" panose="020B0604020202020204" pitchFamily="34" charset="0"/>
                <a:cs typeface="Arial" panose="020B0604020202020204" pitchFamily="34" charset="0"/>
                <a:sym typeface="Helvetica" charset="0"/>
              </a:rPr>
              <a:t>Can send them a “guest link/URL” </a:t>
            </a:r>
            <a:endParaRPr lang="en-GB" b="1" dirty="0">
              <a:sym typeface="Helvetica" charset="0"/>
            </a:endParaRPr>
          </a:p>
        </p:txBody>
      </p:sp>
    </p:spTree>
    <p:extLst>
      <p:ext uri="{BB962C8B-B14F-4D97-AF65-F5344CB8AC3E}">
        <p14:creationId xmlns:p14="http://schemas.microsoft.com/office/powerpoint/2010/main" val="339445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Roles &amp; permissions in Collaborate</a:t>
            </a:r>
          </a:p>
        </p:txBody>
      </p:sp>
      <p:sp>
        <p:nvSpPr>
          <p:cNvPr id="3" name="Content Placeholder 2"/>
          <p:cNvSpPr>
            <a:spLocks noGrp="1"/>
          </p:cNvSpPr>
          <p:nvPr>
            <p:ph idx="1"/>
          </p:nvPr>
        </p:nvSpPr>
        <p:spPr/>
        <p:txBody>
          <a:bodyPr>
            <a:normAutofit/>
          </a:bodyPr>
          <a:lstStyle/>
          <a:p>
            <a:r>
              <a:rPr lang="en-GB" b="1" dirty="0">
                <a:latin typeface="Arial" panose="020B0604020202020204" pitchFamily="34" charset="0"/>
                <a:cs typeface="Arial" panose="020B0604020202020204" pitchFamily="34" charset="0"/>
              </a:rPr>
              <a:t>Moderator</a:t>
            </a:r>
            <a:r>
              <a:rPr lang="en-GB" dirty="0">
                <a:latin typeface="Arial" panose="020B0604020202020204" pitchFamily="34" charset="0"/>
                <a:cs typeface="Arial" panose="020B0604020202020204" pitchFamily="34" charset="0"/>
              </a:rPr>
              <a:t>: full control over all content being shared, session settings &amp; can manage </a:t>
            </a:r>
            <a:r>
              <a:rPr lang="en-GB" dirty="0" smtClean="0">
                <a:latin typeface="Arial" panose="020B0604020202020204" pitchFamily="34" charset="0"/>
                <a:cs typeface="Arial" panose="020B0604020202020204" pitchFamily="34" charset="0"/>
              </a:rPr>
              <a:t>attendees.</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Presenter</a:t>
            </a:r>
            <a:r>
              <a:rPr lang="en-GB" dirty="0">
                <a:latin typeface="Arial" panose="020B0604020202020204" pitchFamily="34" charset="0"/>
                <a:cs typeface="Arial" panose="020B0604020202020204" pitchFamily="34" charset="0"/>
              </a:rPr>
              <a:t>: limited control to present. Presenters can upload, share, edit, and stop sharing </a:t>
            </a:r>
            <a:r>
              <a:rPr lang="en-GB" dirty="0" smtClean="0">
                <a:latin typeface="Arial" panose="020B0604020202020204" pitchFamily="34" charset="0"/>
                <a:cs typeface="Arial" panose="020B0604020202020204" pitchFamily="34" charset="0"/>
              </a:rPr>
              <a:t>content.</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Participant</a:t>
            </a:r>
            <a:r>
              <a:rPr lang="en-GB" dirty="0">
                <a:latin typeface="Arial" panose="020B0604020202020204" pitchFamily="34" charset="0"/>
                <a:cs typeface="Arial" panose="020B0604020202020204" pitchFamily="34" charset="0"/>
              </a:rPr>
              <a:t>: watch and listen only unless communication tools are enabled by </a:t>
            </a:r>
            <a:r>
              <a:rPr lang="en-GB" dirty="0" smtClean="0">
                <a:latin typeface="Arial" panose="020B0604020202020204" pitchFamily="34" charset="0"/>
                <a:cs typeface="Arial" panose="020B0604020202020204" pitchFamily="34" charset="0"/>
              </a:rPr>
              <a:t>moderator.</a:t>
            </a:r>
            <a:endParaRPr lang="en-GB" dirty="0">
              <a:latin typeface="Arial" panose="020B0604020202020204" pitchFamily="34" charset="0"/>
              <a:cs typeface="Arial" panose="020B0604020202020204" pitchFamily="34" charset="0"/>
            </a:endParaRPr>
          </a:p>
          <a:p>
            <a:r>
              <a:rPr lang="en-GB" b="1" dirty="0" err="1">
                <a:latin typeface="Arial" panose="020B0604020202020204" pitchFamily="34" charset="0"/>
                <a:cs typeface="Arial" panose="020B0604020202020204" pitchFamily="34" charset="0"/>
              </a:rPr>
              <a:t>Captioner</a:t>
            </a:r>
            <a:r>
              <a:rPr lang="en-GB" dirty="0">
                <a:latin typeface="Arial" panose="020B0604020202020204" pitchFamily="34" charset="0"/>
                <a:cs typeface="Arial" panose="020B0604020202020204" pitchFamily="34" charset="0"/>
              </a:rPr>
              <a:t>: types what is being said in real </a:t>
            </a:r>
            <a:r>
              <a:rPr lang="en-GB" dirty="0" smtClean="0">
                <a:latin typeface="Arial" panose="020B0604020202020204" pitchFamily="34" charset="0"/>
                <a:cs typeface="Arial" panose="020B0604020202020204" pitchFamily="34" charset="0"/>
              </a:rPr>
              <a:t>time.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262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Demo: Setting up a Collaborate session in Learn</a:t>
            </a:r>
          </a:p>
        </p:txBody>
      </p:sp>
    </p:spTree>
    <p:extLst>
      <p:ext uri="{BB962C8B-B14F-4D97-AF65-F5344CB8AC3E}">
        <p14:creationId xmlns:p14="http://schemas.microsoft.com/office/powerpoint/2010/main" val="295762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Poll: Favourite Ice Cream Flavour? </a:t>
            </a:r>
            <a:endParaRPr lang="en-GB" dirty="0"/>
          </a:p>
        </p:txBody>
      </p:sp>
      <p:sp>
        <p:nvSpPr>
          <p:cNvPr id="3" name="Content Placeholder 2"/>
          <p:cNvSpPr>
            <a:spLocks noGrp="1"/>
          </p:cNvSpPr>
          <p:nvPr>
            <p:ph sz="half" idx="1"/>
          </p:nvPr>
        </p:nvSpPr>
        <p:spPr>
          <a:xfrm>
            <a:off x="838200" y="1441469"/>
            <a:ext cx="5181600" cy="4351338"/>
          </a:xfrm>
        </p:spPr>
        <p:txBody>
          <a:bodyPr/>
          <a:lstStyle/>
          <a:p>
            <a:pPr marL="514350" indent="-514350">
              <a:buFont typeface="+mj-lt"/>
              <a:buAutoNum type="arabicParenR"/>
            </a:pPr>
            <a:r>
              <a:rPr lang="en-GB" sz="2400" dirty="0" smtClean="0"/>
              <a:t>Chocolate</a:t>
            </a:r>
          </a:p>
          <a:p>
            <a:pPr marL="514350" indent="-514350">
              <a:buFont typeface="+mj-lt"/>
              <a:buAutoNum type="arabicParenR"/>
            </a:pPr>
            <a:r>
              <a:rPr lang="en-GB" sz="2400" dirty="0" smtClean="0"/>
              <a:t>Vanilla</a:t>
            </a:r>
          </a:p>
          <a:p>
            <a:pPr marL="514350" indent="-514350">
              <a:buFont typeface="+mj-lt"/>
              <a:buAutoNum type="arabicParenR"/>
            </a:pPr>
            <a:r>
              <a:rPr lang="en-GB" sz="2400" dirty="0" smtClean="0"/>
              <a:t>Pistachio</a:t>
            </a:r>
          </a:p>
          <a:p>
            <a:pPr marL="514350" indent="-514350">
              <a:buFont typeface="+mj-lt"/>
              <a:buAutoNum type="arabicParenR"/>
            </a:pPr>
            <a:r>
              <a:rPr lang="en-GB" sz="2400" dirty="0" smtClean="0"/>
              <a:t>Strawberry </a:t>
            </a:r>
          </a:p>
          <a:p>
            <a:pPr marL="514350" indent="-514350">
              <a:buFont typeface="+mj-lt"/>
              <a:buAutoNum type="arabicParenR"/>
            </a:pPr>
            <a:r>
              <a:rPr lang="en-GB" sz="2400" dirty="0" smtClean="0"/>
              <a:t>Other – not an option above </a:t>
            </a:r>
          </a:p>
          <a:p>
            <a:pPr marL="514350" indent="-514350">
              <a:buFont typeface="+mj-lt"/>
              <a:buAutoNum type="arabicParenR"/>
            </a:pPr>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622972"/>
            <a:ext cx="5507141" cy="3502827"/>
          </a:xfrm>
          <a:prstGeom prst="rect">
            <a:avLst/>
          </a:prstGeom>
        </p:spPr>
      </p:pic>
      <p:sp>
        <p:nvSpPr>
          <p:cNvPr id="4" name="TextBox 3"/>
          <p:cNvSpPr txBox="1"/>
          <p:nvPr/>
        </p:nvSpPr>
        <p:spPr>
          <a:xfrm>
            <a:off x="9060873" y="5125799"/>
            <a:ext cx="2047868" cy="307777"/>
          </a:xfrm>
          <a:prstGeom prst="rect">
            <a:avLst/>
          </a:prstGeom>
          <a:noFill/>
        </p:spPr>
        <p:txBody>
          <a:bodyPr wrap="none" rtlCol="0">
            <a:spAutoFit/>
          </a:bodyPr>
          <a:lstStyle/>
          <a:p>
            <a:r>
              <a:rPr lang="en-GB" sz="1400" dirty="0" smtClean="0">
                <a:hlinkClick r:id="rId3"/>
              </a:rPr>
              <a:t>CC0 – assorted ice cream </a:t>
            </a:r>
            <a:endParaRPr lang="en-GB" sz="1400" dirty="0"/>
          </a:p>
        </p:txBody>
      </p:sp>
    </p:spTree>
    <p:extLst>
      <p:ext uri="{BB962C8B-B14F-4D97-AF65-F5344CB8AC3E}">
        <p14:creationId xmlns:p14="http://schemas.microsoft.com/office/powerpoint/2010/main" val="45583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518254"/>
            <a:ext cx="2613872" cy="5932880"/>
          </a:xfrm>
        </p:spPr>
        <p:txBody>
          <a:bodyPr vert="horz" lIns="91440" tIns="45720" rIns="91440" bIns="45720" rtlCol="0" anchor="ctr">
            <a:normAutofit fontScale="90000"/>
          </a:bodyPr>
          <a:lstStyle/>
          <a:p>
            <a:r>
              <a:rPr lang="en-US" sz="2800" dirty="0">
                <a:solidFill>
                  <a:srgbClr val="FFFFFF"/>
                </a:solidFill>
                <a:latin typeface="+mn-lt"/>
              </a:rPr>
              <a:t>There are several options available on the </a:t>
            </a:r>
            <a:r>
              <a:rPr lang="en-US" sz="2800" b="1" dirty="0">
                <a:solidFill>
                  <a:srgbClr val="FFFFFF"/>
                </a:solidFill>
                <a:latin typeface="+mn-lt"/>
              </a:rPr>
              <a:t>Share Content </a:t>
            </a:r>
            <a:r>
              <a:rPr lang="en-US" sz="2800" dirty="0">
                <a:solidFill>
                  <a:srgbClr val="FFFFFF"/>
                </a:solidFill>
                <a:latin typeface="+mn-lt"/>
              </a:rPr>
              <a:t>tab.</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The first is the </a:t>
            </a:r>
            <a:r>
              <a:rPr lang="en-US" sz="2800" b="1" dirty="0">
                <a:solidFill>
                  <a:srgbClr val="FFFFFF"/>
                </a:solidFill>
                <a:latin typeface="+mn-lt"/>
              </a:rPr>
              <a:t>Whiteboard</a:t>
            </a:r>
            <a:r>
              <a:rPr lang="en-US" sz="2800" dirty="0">
                <a:solidFill>
                  <a:srgbClr val="FFFFFF"/>
                </a:solidFill>
                <a:latin typeface="+mn-lt"/>
              </a:rPr>
              <a:t>.</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smtClean="0">
                <a:solidFill>
                  <a:srgbClr val="FFFFFF"/>
                </a:solidFill>
                <a:latin typeface="+mn-lt"/>
              </a:rPr>
              <a:t>This allows drawing, text, shapes, can create multiple whiteboard pages and share with breakout groups</a:t>
            </a: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7"/>
          <p:cNvPicPr>
            <a:picLocks noGrp="1" noChangeAspect="1"/>
          </p:cNvPicPr>
          <p:nvPr>
            <p:ph idx="1"/>
          </p:nvPr>
        </p:nvPicPr>
        <p:blipFill>
          <a:blip r:embed="rId2"/>
          <a:stretch>
            <a:fillRect/>
          </a:stretch>
        </p:blipFill>
        <p:spPr>
          <a:xfrm>
            <a:off x="246658" y="1336430"/>
            <a:ext cx="8592510" cy="4078865"/>
          </a:xfrm>
          <a:prstGeom prst="rect">
            <a:avLst/>
          </a:prstGeom>
        </p:spPr>
      </p:pic>
      <p:sp>
        <p:nvSpPr>
          <p:cNvPr id="5" name="Rectangle 4"/>
          <p:cNvSpPr/>
          <p:nvPr/>
        </p:nvSpPr>
        <p:spPr>
          <a:xfrm>
            <a:off x="616814" y="1336430"/>
            <a:ext cx="1542036" cy="42744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221208" y="1336430"/>
            <a:ext cx="2060557" cy="42744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6281765" y="1896406"/>
            <a:ext cx="2505132" cy="427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58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270"/>
            <a:ext cx="10515600" cy="1325563"/>
          </a:xfrm>
        </p:spPr>
        <p:txBody>
          <a:bodyPr/>
          <a:lstStyle/>
          <a:p>
            <a:pPr algn="ctr"/>
            <a:r>
              <a:rPr lang="en-GB" dirty="0" smtClean="0"/>
              <a:t>Feel free to try out the whiteboard here!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3062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Uploading slides to Collaborate </a:t>
            </a:r>
            <a:br>
              <a:rPr lang="en-GB" sz="4000" b="1"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Share Content tab &gt; Share Files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GB" dirty="0"/>
              <a:t>Advantages:</a:t>
            </a:r>
          </a:p>
          <a:p>
            <a:pPr lvl="1"/>
            <a:r>
              <a:rPr lang="en-GB" dirty="0"/>
              <a:t>Uses less bandwidth – more likely to work if you or attendees have poor internet connection.</a:t>
            </a:r>
          </a:p>
          <a:p>
            <a:pPr lvl="1"/>
            <a:r>
              <a:rPr lang="en-GB" dirty="0"/>
              <a:t>Once uploaded the slides stay in the Collaborate session and can be re-used in the future.</a:t>
            </a:r>
          </a:p>
          <a:p>
            <a:pPr marL="0" indent="0">
              <a:buNone/>
            </a:pPr>
            <a:r>
              <a:rPr lang="en-GB" dirty="0"/>
              <a:t>Disadvantages:</a:t>
            </a:r>
          </a:p>
          <a:p>
            <a:pPr lvl="1"/>
            <a:r>
              <a:rPr lang="en-GB" dirty="0"/>
              <a:t>Slides’ appearance may change when uploaded to Collaborate. Save the slides as PDF in PowerPoint first, then upload the PDF to Collaborate.</a:t>
            </a:r>
          </a:p>
          <a:p>
            <a:pPr lvl="1"/>
            <a:r>
              <a:rPr lang="en-GB" dirty="0"/>
              <a:t>PowerPoint slides uploaded to Collaborate lose all animations, links and audio/video. If you need animations etc. for your presentation, open the slides in PowerPoint on your computer, then share your screen in Collaborate (uses more bandwidth).</a:t>
            </a:r>
          </a:p>
          <a:p>
            <a:pPr lvl="1"/>
            <a:r>
              <a:rPr lang="en-GB" dirty="0"/>
              <a:t>Maximum file size for uploaded files is 60MB per file (125MB total).</a:t>
            </a:r>
          </a:p>
          <a:p>
            <a:endParaRPr lang="en-GB" dirty="0"/>
          </a:p>
        </p:txBody>
      </p:sp>
    </p:spTree>
    <p:extLst>
      <p:ext uri="{BB962C8B-B14F-4D97-AF65-F5344CB8AC3E}">
        <p14:creationId xmlns:p14="http://schemas.microsoft.com/office/powerpoint/2010/main" val="3793167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rmAutofit/>
          </a:bodyPr>
          <a:lstStyle/>
          <a:p>
            <a:r>
              <a:rPr lang="en-GB" sz="3200" b="1" dirty="0">
                <a:latin typeface="Arial" panose="020B0604020202020204" pitchFamily="34" charset="0"/>
                <a:cs typeface="Arial" panose="020B0604020202020204" pitchFamily="34" charset="0"/>
              </a:rPr>
              <a:t>How to manage students 1</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Use etiquette slides to set the expectations of how the session will run.</a:t>
            </a:r>
          </a:p>
          <a:p>
            <a:r>
              <a:rPr lang="en-GB" dirty="0">
                <a:latin typeface="Arial" panose="020B0604020202020204" pitchFamily="34" charset="0"/>
                <a:cs typeface="Arial" panose="020B0604020202020204" pitchFamily="34" charset="0"/>
              </a:rPr>
              <a:t>Apply the Session Settings to limit interaction, as appropriate.</a:t>
            </a:r>
          </a:p>
          <a:p>
            <a:r>
              <a:rPr lang="en-GB" dirty="0">
                <a:latin typeface="Arial" panose="020B0604020202020204" pitchFamily="34" charset="0"/>
                <a:cs typeface="Arial" panose="020B0604020202020204" pitchFamily="34" charset="0"/>
              </a:rPr>
              <a:t>Use Raise Hands to create an ordered queue for questions.</a:t>
            </a:r>
          </a:p>
          <a:p>
            <a:endParaRPr lang="en-GB" dirty="0"/>
          </a:p>
        </p:txBody>
      </p:sp>
      <p:pic>
        <p:nvPicPr>
          <p:cNvPr id="5" name="Content Placeholder 4"/>
          <p:cNvPicPr>
            <a:picLocks noGrp="1" noChangeAspect="1"/>
          </p:cNvPicPr>
          <p:nvPr>
            <p:ph sz="half" idx="2"/>
          </p:nvPr>
        </p:nvPicPr>
        <p:blipFill>
          <a:blip r:embed="rId2"/>
          <a:stretch>
            <a:fillRect/>
          </a:stretch>
        </p:blipFill>
        <p:spPr>
          <a:xfrm>
            <a:off x="6255932" y="1421475"/>
            <a:ext cx="2551894" cy="4854147"/>
          </a:xfrm>
          <a:prstGeom prst="rect">
            <a:avLst/>
          </a:prstGeom>
          <a:ln>
            <a:solidFill>
              <a:schemeClr val="tx1"/>
            </a:solidFill>
          </a:ln>
        </p:spPr>
      </p:pic>
      <p:cxnSp>
        <p:nvCxnSpPr>
          <p:cNvPr id="7" name="Straight Arrow Connector 6"/>
          <p:cNvCxnSpPr>
            <a:cxnSpLocks/>
          </p:cNvCxnSpPr>
          <p:nvPr/>
        </p:nvCxnSpPr>
        <p:spPr>
          <a:xfrm>
            <a:off x="5936069" y="3429000"/>
            <a:ext cx="439564" cy="1614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Rectangle 5">
            <a:extLst>
              <a:ext uri="{FF2B5EF4-FFF2-40B4-BE49-F238E27FC236}">
                <a16:creationId xmlns:a16="http://schemas.microsoft.com/office/drawing/2014/main" id="{624D45ED-2B12-4AAC-BAE5-07FF16D9440B}"/>
              </a:ext>
            </a:extLst>
          </p:cNvPr>
          <p:cNvSpPr/>
          <p:nvPr/>
        </p:nvSpPr>
        <p:spPr>
          <a:xfrm>
            <a:off x="6391469" y="4394717"/>
            <a:ext cx="2220686" cy="132494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8643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rmAutofit/>
          </a:bodyPr>
          <a:lstStyle/>
          <a:p>
            <a:r>
              <a:rPr lang="en-GB" sz="3200" b="1" dirty="0">
                <a:latin typeface="Arial" panose="020B0604020202020204" pitchFamily="34" charset="0"/>
                <a:cs typeface="Arial" panose="020B0604020202020204" pitchFamily="34" charset="0"/>
              </a:rPr>
              <a:t>Raise Hands functionality</a:t>
            </a:r>
          </a:p>
        </p:txBody>
      </p:sp>
      <p:pic>
        <p:nvPicPr>
          <p:cNvPr id="8" name="Content Placeholder 7" descr="A screenshot of a cell phone&#10;&#10;Description automatically generated">
            <a:extLst>
              <a:ext uri="{FF2B5EF4-FFF2-40B4-BE49-F238E27FC236}">
                <a16:creationId xmlns:a16="http://schemas.microsoft.com/office/drawing/2014/main" id="{CAE216E8-896A-4223-8A31-92A5ECC7A7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43292" y="1690688"/>
            <a:ext cx="8105415" cy="4156075"/>
          </a:xfrm>
        </p:spPr>
      </p:pic>
    </p:spTree>
    <p:extLst>
      <p:ext uri="{BB962C8B-B14F-4D97-AF65-F5344CB8AC3E}">
        <p14:creationId xmlns:p14="http://schemas.microsoft.com/office/powerpoint/2010/main" val="427366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rmAutofit/>
          </a:bodyPr>
          <a:lstStyle/>
          <a:p>
            <a:r>
              <a:rPr lang="en-GB" sz="3200" b="1" dirty="0">
                <a:latin typeface="Arial" panose="020B0604020202020204" pitchFamily="34" charset="0"/>
                <a:cs typeface="Arial" panose="020B0604020202020204" pitchFamily="34" charset="0"/>
              </a:rPr>
              <a:t>How to manage students 2 </a:t>
            </a:r>
            <a:endParaRPr lang="en-GB" sz="3200" b="1" dirty="0"/>
          </a:p>
        </p:txBody>
      </p:sp>
      <p:sp>
        <p:nvSpPr>
          <p:cNvPr id="3" name="Content Placeholder 2"/>
          <p:cNvSpPr>
            <a:spLocks noGrp="1"/>
          </p:cNvSpPr>
          <p:nvPr>
            <p:ph sz="half" idx="1"/>
          </p:nvPr>
        </p:nvSpPr>
        <p:spPr>
          <a:xfrm>
            <a:off x="838200" y="1825625"/>
            <a:ext cx="4781204" cy="4351338"/>
          </a:xfrm>
        </p:spPr>
        <p:txBody>
          <a:bodyPr/>
          <a:lstStyle/>
          <a:p>
            <a:r>
              <a:rPr lang="en-GB" sz="2400" b="1" dirty="0">
                <a:latin typeface="Arial" panose="020B0604020202020204" pitchFamily="34" charset="0"/>
                <a:cs typeface="Arial" panose="020B0604020202020204" pitchFamily="34" charset="0"/>
              </a:rPr>
              <a:t>Mute individual attendees: </a:t>
            </a:r>
            <a:r>
              <a:rPr lang="en-GB" sz="2400" dirty="0">
                <a:latin typeface="Arial" panose="020B0604020202020204" pitchFamily="34" charset="0"/>
                <a:cs typeface="Arial" panose="020B0604020202020204" pitchFamily="34" charset="0"/>
              </a:rPr>
              <a:t>From the Attendees panel, point to an attendee with their audio on. Select Attendee controls. Select Mute.</a:t>
            </a:r>
          </a:p>
          <a:p>
            <a:pPr marL="0" indent="0">
              <a:buNone/>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Mute all attendees: </a:t>
            </a:r>
            <a:r>
              <a:rPr lang="en-GB" sz="2400" dirty="0">
                <a:latin typeface="Arial" panose="020B0604020202020204" pitchFamily="34" charset="0"/>
                <a:cs typeface="Arial" panose="020B0604020202020204" pitchFamily="34" charset="0"/>
              </a:rPr>
              <a:t>Select More options at the top of the Attendees panel. Select Mute All.</a:t>
            </a:r>
          </a:p>
          <a:p>
            <a:endParaRPr lang="en-GB" dirty="0"/>
          </a:p>
        </p:txBody>
      </p:sp>
      <p:pic>
        <p:nvPicPr>
          <p:cNvPr id="5" name="Content Placeholder 4"/>
          <p:cNvPicPr>
            <a:picLocks noGrp="1" noChangeAspect="1"/>
          </p:cNvPicPr>
          <p:nvPr>
            <p:ph sz="half" idx="2"/>
          </p:nvPr>
        </p:nvPicPr>
        <p:blipFill>
          <a:blip r:embed="rId2"/>
          <a:stretch>
            <a:fillRect/>
          </a:stretch>
        </p:blipFill>
        <p:spPr>
          <a:xfrm>
            <a:off x="5986028" y="2152997"/>
            <a:ext cx="5522123" cy="3099312"/>
          </a:xfrm>
          <a:prstGeom prst="rect">
            <a:avLst/>
          </a:prstGeom>
          <a:ln>
            <a:solidFill>
              <a:schemeClr val="tx1"/>
            </a:solidFill>
          </a:ln>
        </p:spPr>
      </p:pic>
    </p:spTree>
    <p:extLst>
      <p:ext uri="{BB962C8B-B14F-4D97-AF65-F5344CB8AC3E}">
        <p14:creationId xmlns:p14="http://schemas.microsoft.com/office/powerpoint/2010/main" val="145281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696000" y="360000"/>
            <a:ext cx="10800000" cy="90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noAutofit/>
          </a:bodyPr>
          <a:lstStyle/>
          <a:p>
            <a:r>
              <a:rPr lang="en-GB" altLang="en-US" sz="3200" b="1" dirty="0">
                <a:latin typeface="Arial" panose="020B0604020202020204" pitchFamily="34" charset="0"/>
                <a:ea typeface="ＭＳ Ｐゴシック" panose="020B0600070205080204" pitchFamily="34" charset="-128"/>
                <a:cs typeface="Arial" panose="020B0604020202020204" pitchFamily="34" charset="0"/>
              </a:rPr>
              <a:t>Audio Check</a:t>
            </a:r>
          </a:p>
        </p:txBody>
      </p:sp>
      <p:pic>
        <p:nvPicPr>
          <p:cNvPr id="51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5146" y="1979692"/>
            <a:ext cx="3233738" cy="3675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17700" y="1979692"/>
            <a:ext cx="3619155" cy="3785652"/>
          </a:xfrm>
          <a:prstGeom prst="rect">
            <a:avLst/>
          </a:prstGeom>
          <a:noFill/>
        </p:spPr>
        <p:txBody>
          <a:bodyPr wrap="square">
            <a:spAutoFit/>
          </a:bodyPr>
          <a:lstStyle/>
          <a:p>
            <a:pPr>
              <a:defRPr/>
            </a:pPr>
            <a:r>
              <a:rPr lang="en-GB" sz="2400" b="1" dirty="0">
                <a:solidFill>
                  <a:prstClr val="black"/>
                </a:solidFill>
                <a:latin typeface="Arial" panose="020B0604020202020204" pitchFamily="34" charset="0"/>
                <a:cs typeface="Arial" panose="020B0604020202020204" pitchFamily="34" charset="0"/>
              </a:rPr>
              <a:t>I’m now talking - Can you hear me ok?</a:t>
            </a:r>
          </a:p>
          <a:p>
            <a:pPr algn="ctr">
              <a:defRPr/>
            </a:pPr>
            <a:endParaRPr lang="en-GB" sz="2400" b="1" dirty="0">
              <a:solidFill>
                <a:prstClr val="black"/>
              </a:solidFill>
              <a:latin typeface="Arial" panose="020B0604020202020204" pitchFamily="34" charset="0"/>
              <a:cs typeface="Arial" panose="020B0604020202020204" pitchFamily="34" charset="0"/>
            </a:endParaRPr>
          </a:p>
          <a:p>
            <a:pPr>
              <a:defRPr/>
            </a:pPr>
            <a:r>
              <a:rPr lang="en-GB" sz="2400" b="1" dirty="0">
                <a:solidFill>
                  <a:prstClr val="black"/>
                </a:solidFill>
                <a:latin typeface="Arial" panose="020B0604020202020204" pitchFamily="34" charset="0"/>
                <a:cs typeface="Arial" panose="020B0604020202020204" pitchFamily="34" charset="0"/>
              </a:rPr>
              <a:t>Please indicate yes or no using the text chat tool. </a:t>
            </a:r>
          </a:p>
          <a:p>
            <a:pPr>
              <a:defRPr/>
            </a:pPr>
            <a:endParaRPr lang="en-GB" sz="2400" b="1" dirty="0">
              <a:solidFill>
                <a:prstClr val="black"/>
              </a:solidFill>
              <a:latin typeface="Arial" panose="020B0604020202020204" pitchFamily="34" charset="0"/>
              <a:cs typeface="Arial" panose="020B0604020202020204" pitchFamily="34" charset="0"/>
            </a:endParaRPr>
          </a:p>
          <a:p>
            <a:pPr>
              <a:defRPr/>
            </a:pPr>
            <a:r>
              <a:rPr lang="en-GB" sz="2400" b="1" dirty="0">
                <a:solidFill>
                  <a:prstClr val="black"/>
                </a:solidFill>
                <a:latin typeface="Arial" panose="020B0604020202020204" pitchFamily="34" charset="0"/>
                <a:cs typeface="Arial" panose="020B0604020202020204" pitchFamily="34" charset="0"/>
              </a:rPr>
              <a:t>The Chat is accessed via the purple tab in the bottom right corner.</a:t>
            </a:r>
          </a:p>
        </p:txBody>
      </p:sp>
    </p:spTree>
    <p:extLst>
      <p:ext uri="{BB962C8B-B14F-4D97-AF65-F5344CB8AC3E}">
        <p14:creationId xmlns:p14="http://schemas.microsoft.com/office/powerpoint/2010/main" val="122469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rmAutofit/>
          </a:bodyPr>
          <a:lstStyle/>
          <a:p>
            <a:r>
              <a:rPr lang="en-GB" sz="3200" b="1" dirty="0">
                <a:latin typeface="Arial" panose="020B0604020202020204" pitchFamily="34" charset="0"/>
                <a:cs typeface="Arial" panose="020B0604020202020204" pitchFamily="34" charset="0"/>
              </a:rPr>
              <a:t>Tips for running a session 1</a:t>
            </a:r>
          </a:p>
        </p:txBody>
      </p:sp>
      <p:sp>
        <p:nvSpPr>
          <p:cNvPr id="3" name="Content Placeholder 2"/>
          <p:cNvSpPr>
            <a:spLocks noGrp="1"/>
          </p:cNvSpPr>
          <p:nvPr>
            <p:ph idx="1"/>
          </p:nvPr>
        </p:nvSpPr>
        <p:spPr>
          <a:xfrm>
            <a:off x="838200" y="1422400"/>
            <a:ext cx="10515600" cy="4754563"/>
          </a:xfrm>
        </p:spPr>
        <p:txBody>
          <a:bodyPr>
            <a:normAutofit/>
          </a:bodyPr>
          <a:lstStyle/>
          <a:p>
            <a:pPr marL="285737" indent="-285737">
              <a:buFont typeface="Arial" pitchFamily="34" charset="0"/>
              <a:buChar char="•"/>
              <a:defRPr/>
            </a:pPr>
            <a:r>
              <a:rPr lang="en-GB" dirty="0">
                <a:latin typeface="Arial" panose="020B0604020202020204" pitchFamily="34" charset="0"/>
                <a:cs typeface="Arial" panose="020B0604020202020204" pitchFamily="34" charset="0"/>
              </a:rPr>
              <a:t>U</a:t>
            </a:r>
            <a:r>
              <a:rPr lang="en-GB" sz="2800" dirty="0">
                <a:latin typeface="Arial" panose="020B0604020202020204" pitchFamily="34" charset="0"/>
                <a:cs typeface="Arial" panose="020B0604020202020204" pitchFamily="34" charset="0"/>
              </a:rPr>
              <a:t>se </a:t>
            </a:r>
            <a:r>
              <a:rPr lang="en-GB" dirty="0">
                <a:latin typeface="Arial" panose="020B0604020202020204" pitchFamily="34" charset="0"/>
                <a:cs typeface="Arial" panose="020B0604020202020204" pitchFamily="34" charset="0"/>
              </a:rPr>
              <a:t>latest stable version of </a:t>
            </a:r>
            <a:r>
              <a:rPr lang="en-GB" sz="2800" dirty="0">
                <a:latin typeface="Arial" panose="020B0604020202020204" pitchFamily="34" charset="0"/>
                <a:cs typeface="Arial" panose="020B0604020202020204" pitchFamily="34" charset="0"/>
              </a:rPr>
              <a:t>Google Chrome </a:t>
            </a:r>
            <a:r>
              <a:rPr lang="en-GB" dirty="0">
                <a:latin typeface="Arial" panose="020B0604020202020204" pitchFamily="34" charset="0"/>
                <a:cs typeface="Arial" panose="020B0604020202020204" pitchFamily="34" charset="0"/>
              </a:rPr>
              <a:t>(preferred browser)</a:t>
            </a:r>
            <a:endParaRPr lang="en-GB" sz="2800" dirty="0">
              <a:latin typeface="Arial" panose="020B0604020202020204" pitchFamily="34" charset="0"/>
              <a:cs typeface="Arial" panose="020B0604020202020204" pitchFamily="34" charset="0"/>
            </a:endParaRPr>
          </a:p>
          <a:p>
            <a:pPr marL="285737" indent="-285737">
              <a:buFont typeface="Arial" pitchFamily="34" charset="0"/>
              <a:buChar char="•"/>
              <a:defRPr/>
            </a:pPr>
            <a:r>
              <a:rPr lang="en-GB" dirty="0">
                <a:latin typeface="Arial" panose="020B0604020202020204" pitchFamily="34" charset="0"/>
                <a:cs typeface="Arial" panose="020B0604020202020204" pitchFamily="34" charset="0"/>
              </a:rPr>
              <a:t>R</a:t>
            </a:r>
            <a:r>
              <a:rPr lang="en-GB" sz="2800" dirty="0">
                <a:latin typeface="Arial" panose="020B0604020202020204" pitchFamily="34" charset="0"/>
                <a:cs typeface="Arial" panose="020B0604020202020204" pitchFamily="34" charset="0"/>
              </a:rPr>
              <a:t>un the ‘Set up your camera and microphone” check at the start.</a:t>
            </a:r>
          </a:p>
          <a:p>
            <a:pPr marL="342882" indent="-342882">
              <a:buFont typeface="Arial" panose="020B0604020202020204" pitchFamily="34" charset="0"/>
              <a:buChar char="•"/>
              <a:defRPr/>
            </a:pPr>
            <a:r>
              <a:rPr lang="en-GB" sz="2800" dirty="0">
                <a:latin typeface="Arial" panose="020B0604020202020204" pitchFamily="34" charset="0"/>
                <a:cs typeface="Arial" panose="020B0604020202020204" pitchFamily="34" charset="0"/>
              </a:rPr>
              <a:t>To talk select “Share Audio”                 turn off mic when done speaking to prevent feedback. </a:t>
            </a:r>
          </a:p>
          <a:p>
            <a:pPr marL="285737" indent="-285737">
              <a:buFont typeface="Arial" pitchFamily="34" charset="0"/>
              <a:buChar char="•"/>
              <a:defRPr/>
            </a:pPr>
            <a:r>
              <a:rPr lang="en-GB" sz="2800" dirty="0">
                <a:latin typeface="Arial" panose="020B0604020202020204" pitchFamily="34" charset="0"/>
                <a:cs typeface="Arial" panose="020B0604020202020204" pitchFamily="34" charset="0"/>
              </a:rPr>
              <a:t>To display webcam select “Share Video”</a:t>
            </a:r>
          </a:p>
          <a:p>
            <a:pPr marL="285737" indent="-285737">
              <a:buFont typeface="Arial" pitchFamily="34" charset="0"/>
              <a:buChar char="•"/>
              <a:defRPr/>
            </a:pPr>
            <a:r>
              <a:rPr lang="en-GB" sz="2800" dirty="0">
                <a:latin typeface="Arial" panose="020B0604020202020204" pitchFamily="34" charset="0"/>
                <a:cs typeface="Arial" panose="020B0604020202020204" pitchFamily="34" charset="0"/>
              </a:rPr>
              <a:t>Go into the </a:t>
            </a:r>
            <a:r>
              <a:rPr lang="en-GB" sz="2800" dirty="0" smtClean="0">
                <a:latin typeface="Arial" panose="020B0604020202020204" pitchFamily="34" charset="0"/>
                <a:cs typeface="Arial" panose="020B0604020202020204" pitchFamily="34" charset="0"/>
              </a:rPr>
              <a:t>session</a:t>
            </a:r>
            <a:r>
              <a:rPr lang="en-GB"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early </a:t>
            </a:r>
            <a:r>
              <a:rPr lang="en-GB" sz="2800" dirty="0">
                <a:latin typeface="Arial" panose="020B0604020202020204" pitchFamily="34" charset="0"/>
                <a:cs typeface="Arial" panose="020B0604020202020204" pitchFamily="34" charset="0"/>
              </a:rPr>
              <a:t>to upload your slides (PPT </a:t>
            </a:r>
            <a:r>
              <a:rPr lang="en-GB" dirty="0">
                <a:latin typeface="Arial" panose="020B0604020202020204" pitchFamily="34" charset="0"/>
                <a:cs typeface="Arial" panose="020B0604020202020204" pitchFamily="34" charset="0"/>
              </a:rPr>
              <a:t>or PDF) </a:t>
            </a:r>
            <a:r>
              <a:rPr lang="en-GB" sz="2800" dirty="0">
                <a:latin typeface="Arial" panose="020B0604020202020204" pitchFamily="34" charset="0"/>
                <a:cs typeface="Arial" panose="020B0604020202020204" pitchFamily="34" charset="0"/>
              </a:rPr>
              <a:t>and troubleshoot any issues.  </a:t>
            </a:r>
          </a:p>
          <a:p>
            <a:pPr marL="285737" indent="-285737">
              <a:defRPr/>
            </a:pPr>
            <a:r>
              <a:rPr lang="en-GB" dirty="0">
                <a:latin typeface="Arial" panose="020B0604020202020204" pitchFamily="34" charset="0"/>
                <a:cs typeface="Arial" panose="020B0604020202020204" pitchFamily="34" charset="0"/>
                <a:sym typeface="Helvetica" charset="0"/>
              </a:rPr>
              <a:t>Close all programs </a:t>
            </a:r>
            <a:r>
              <a:rPr lang="en-GB" dirty="0" smtClean="0">
                <a:latin typeface="Arial" panose="020B0604020202020204" pitchFamily="34" charset="0"/>
                <a:cs typeface="Arial" panose="020B0604020202020204" pitchFamily="34" charset="0"/>
                <a:sym typeface="Helvetica" charset="0"/>
              </a:rPr>
              <a:t>or streaming </a:t>
            </a:r>
            <a:r>
              <a:rPr lang="en-GB" dirty="0">
                <a:latin typeface="Arial" panose="020B0604020202020204" pitchFamily="34" charset="0"/>
                <a:cs typeface="Arial" panose="020B0604020202020204" pitchFamily="34" charset="0"/>
                <a:sym typeface="Helvetica" charset="0"/>
              </a:rPr>
              <a:t>services not required</a:t>
            </a:r>
            <a:r>
              <a:rPr lang="en-GB" dirty="0" smtClean="0">
                <a:latin typeface="Arial" panose="020B0604020202020204" pitchFamily="34" charset="0"/>
                <a:cs typeface="Arial" panose="020B0604020202020204" pitchFamily="34" charset="0"/>
                <a:sym typeface="Helvetica" charset="0"/>
              </a:rPr>
              <a:t>. (MS Teams)</a:t>
            </a:r>
            <a:endParaRPr lang="en-GB" dirty="0">
              <a:latin typeface="Arial" panose="020B0604020202020204" pitchFamily="34" charset="0"/>
              <a:cs typeface="Arial" panose="020B0604020202020204" pitchFamily="34" charset="0"/>
              <a:sym typeface="Helvetica" charset="0"/>
            </a:endParaRPr>
          </a:p>
          <a:p>
            <a:pPr marL="285737" indent="-285737">
              <a:buFont typeface="Arial" pitchFamily="34" charset="0"/>
              <a:buChar char="•"/>
              <a:defRPr/>
            </a:pPr>
            <a:endParaRPr lang="en-GB" sz="2800" dirty="0">
              <a:latin typeface="Arial" panose="020B0604020202020204" pitchFamily="34" charset="0"/>
              <a:cs typeface="Arial" panose="020B0604020202020204" pitchFamily="34" charset="0"/>
            </a:endParaRPr>
          </a:p>
          <a:p>
            <a:endParaRPr lang="en-GB" dirty="0"/>
          </a:p>
        </p:txBody>
      </p:sp>
      <p:pic>
        <p:nvPicPr>
          <p:cNvPr id="4" name="Picture 2" descr="Share audio icon indicating audio is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546" y="2830928"/>
            <a:ext cx="512652" cy="5126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504065" y="2837296"/>
            <a:ext cx="499915" cy="499915"/>
          </a:xfrm>
          <a:prstGeom prst="rect">
            <a:avLst/>
          </a:prstGeom>
        </p:spPr>
      </p:pic>
      <p:pic>
        <p:nvPicPr>
          <p:cNvPr id="6" name="Picture 8" descr="Share video icon indicating video is 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014" y="3722428"/>
            <a:ext cx="400051" cy="400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hare video icon indicating video is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8297" y="3722428"/>
            <a:ext cx="400051" cy="40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6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rmAutofit/>
          </a:bodyPr>
          <a:lstStyle/>
          <a:p>
            <a:r>
              <a:rPr lang="en-GB" sz="3200" b="1" dirty="0">
                <a:latin typeface="Arial" panose="020B0604020202020204" pitchFamily="34" charset="0"/>
                <a:cs typeface="Arial" panose="020B0604020202020204" pitchFamily="34" charset="0"/>
              </a:rPr>
              <a:t>Tips for running a session 2</a:t>
            </a:r>
          </a:p>
        </p:txBody>
      </p:sp>
      <p:sp>
        <p:nvSpPr>
          <p:cNvPr id="3" name="Content Placeholder 2"/>
          <p:cNvSpPr>
            <a:spLocks noGrp="1"/>
          </p:cNvSpPr>
          <p:nvPr>
            <p:ph idx="1"/>
          </p:nvPr>
        </p:nvSpPr>
        <p:spPr>
          <a:xfrm>
            <a:off x="838200" y="1644073"/>
            <a:ext cx="10515600" cy="4532890"/>
          </a:xfrm>
        </p:spPr>
        <p:txBody>
          <a:bodyPr>
            <a:normAutofit/>
          </a:bodyPr>
          <a:lstStyle/>
          <a:p>
            <a:pPr marL="285737" indent="-285737">
              <a:buFont typeface="Arial" pitchFamily="34" charset="0"/>
              <a:buChar char="•"/>
              <a:defRPr/>
            </a:pPr>
            <a:r>
              <a:rPr lang="en-GB" dirty="0">
                <a:latin typeface="Arial" panose="020B0604020202020204" pitchFamily="34" charset="0"/>
                <a:cs typeface="Arial" panose="020B0604020202020204" pitchFamily="34" charset="0"/>
              </a:rPr>
              <a:t>Put up a welcome slide </a:t>
            </a:r>
          </a:p>
          <a:p>
            <a:pPr marL="285737" indent="-285737">
              <a:buFont typeface="Arial" pitchFamily="34" charset="0"/>
              <a:buChar char="•"/>
              <a:defRPr/>
            </a:pPr>
            <a:r>
              <a:rPr lang="en-GB" dirty="0">
                <a:latin typeface="Arial" panose="020B0604020202020204" pitchFamily="34" charset="0"/>
                <a:cs typeface="Arial" panose="020B0604020202020204" pitchFamily="34" charset="0"/>
              </a:rPr>
              <a:t>Welcome people to the session using the text chat </a:t>
            </a:r>
          </a:p>
          <a:p>
            <a:pPr marL="285737" indent="-285737">
              <a:buFont typeface="Arial" pitchFamily="34" charset="0"/>
              <a:buChar char="•"/>
              <a:defRPr/>
            </a:pPr>
            <a:r>
              <a:rPr lang="en-GB" dirty="0">
                <a:latin typeface="Arial" panose="020B0604020202020204" pitchFamily="34" charset="0"/>
                <a:cs typeface="Arial" panose="020B0604020202020204" pitchFamily="34" charset="0"/>
              </a:rPr>
              <a:t>Make sure everyone can hear you</a:t>
            </a:r>
          </a:p>
          <a:p>
            <a:pPr marL="285737" indent="-285737">
              <a:buFont typeface="Arial" pitchFamily="34" charset="0"/>
              <a:buChar char="•"/>
              <a:defRPr/>
            </a:pPr>
            <a:r>
              <a:rPr lang="en-GB" dirty="0">
                <a:latin typeface="Arial" panose="020B0604020202020204" pitchFamily="34" charset="0"/>
                <a:cs typeface="Arial" panose="020B0604020202020204" pitchFamily="34" charset="0"/>
              </a:rPr>
              <a:t>Limit video use</a:t>
            </a:r>
          </a:p>
          <a:p>
            <a:pPr marL="285737" indent="-285737">
              <a:buFont typeface="Arial" pitchFamily="34" charset="0"/>
              <a:buChar char="•"/>
              <a:defRPr/>
            </a:pPr>
            <a:r>
              <a:rPr lang="en-GB" dirty="0">
                <a:latin typeface="Arial" panose="020B0604020202020204" pitchFamily="34" charset="0"/>
                <a:cs typeface="Arial" panose="020B0604020202020204" pitchFamily="34" charset="0"/>
              </a:rPr>
              <a:t>Limit application sharing</a:t>
            </a:r>
          </a:p>
          <a:p>
            <a:pPr marL="285737" indent="-285737">
              <a:buFont typeface="Arial" pitchFamily="34" charset="0"/>
              <a:buChar char="•"/>
              <a:defRPr/>
            </a:pPr>
            <a:r>
              <a:rPr lang="en-GB" dirty="0">
                <a:latin typeface="Arial" panose="020B0604020202020204" pitchFamily="34" charset="0"/>
                <a:cs typeface="Arial" panose="020B0604020202020204" pitchFamily="34" charset="0"/>
              </a:rPr>
              <a:t>Use polls or groups to break up the session</a:t>
            </a:r>
          </a:p>
          <a:p>
            <a:pPr marL="285737" indent="-285737">
              <a:buFont typeface="Arial" pitchFamily="34" charset="0"/>
              <a:buChar char="•"/>
              <a:defRPr/>
            </a:pPr>
            <a:r>
              <a:rPr lang="en-GB" dirty="0">
                <a:latin typeface="Arial" panose="020B0604020202020204" pitchFamily="34" charset="0"/>
                <a:cs typeface="Arial" panose="020B0604020202020204" pitchFamily="34" charset="0"/>
              </a:rPr>
              <a:t>Send link to </a:t>
            </a:r>
            <a:r>
              <a:rPr lang="en-GB" dirty="0">
                <a:latin typeface="Arial" panose="020B0604020202020204" pitchFamily="34" charset="0"/>
                <a:cs typeface="Arial" panose="020B0604020202020204" pitchFamily="34" charset="0"/>
                <a:hlinkClick r:id="rId2"/>
              </a:rPr>
              <a:t>Troubleshooting webpage </a:t>
            </a:r>
            <a:r>
              <a:rPr lang="en-GB" dirty="0">
                <a:latin typeface="Arial" panose="020B0604020202020204" pitchFamily="34" charset="0"/>
                <a:cs typeface="Arial" panose="020B0604020202020204" pitchFamily="34" charset="0"/>
              </a:rPr>
              <a:t>if people have issues hearing </a:t>
            </a:r>
            <a:r>
              <a:rPr lang="en-GB" dirty="0" smtClean="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(will post in chat)</a:t>
            </a:r>
          </a:p>
          <a:p>
            <a:pPr marL="285737" indent="-285737">
              <a:buFont typeface="Arial" pitchFamily="34" charset="0"/>
              <a:buChar char="•"/>
              <a:defRPr/>
            </a:pPr>
            <a:r>
              <a:rPr lang="en-GB" dirty="0" smtClean="0">
                <a:latin typeface="Arial" panose="020B0604020202020204" pitchFamily="34" charset="0"/>
                <a:cs typeface="Arial" panose="020B0604020202020204" pitchFamily="34" charset="0"/>
              </a:rPr>
              <a:t>Have </a:t>
            </a:r>
            <a:r>
              <a:rPr lang="en-GB" dirty="0">
                <a:latin typeface="Arial" panose="020B0604020202020204" pitchFamily="34" charset="0"/>
                <a:cs typeface="Arial" panose="020B0604020202020204" pitchFamily="34" charset="0"/>
              </a:rPr>
              <a:t>an extra moderator to manage chat</a:t>
            </a:r>
            <a:endParaRPr lang="en-GB" dirty="0"/>
          </a:p>
        </p:txBody>
      </p:sp>
    </p:spTree>
    <p:extLst>
      <p:ext uri="{BB962C8B-B14F-4D97-AF65-F5344CB8AC3E}">
        <p14:creationId xmlns:p14="http://schemas.microsoft.com/office/powerpoint/2010/main" val="373349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rmAutofit/>
          </a:bodyPr>
          <a:lstStyle/>
          <a:p>
            <a:r>
              <a:rPr lang="en-GB" sz="3200" b="1" dirty="0">
                <a:latin typeface="Arial" panose="020B0604020202020204" pitchFamily="34" charset="0"/>
                <a:cs typeface="Arial" panose="020B0604020202020204" pitchFamily="34" charset="0"/>
              </a:rPr>
              <a:t>Q &amp; A </a:t>
            </a:r>
          </a:p>
        </p:txBody>
      </p:sp>
      <p:pic>
        <p:nvPicPr>
          <p:cNvPr id="4" name="Content Placeholder 3"/>
          <p:cNvPicPr>
            <a:picLocks noGrp="1" noChangeAspect="1"/>
          </p:cNvPicPr>
          <p:nvPr>
            <p:ph idx="1"/>
          </p:nvPr>
        </p:nvPicPr>
        <p:blipFill>
          <a:blip r:embed="rId2"/>
          <a:stretch>
            <a:fillRect/>
          </a:stretch>
        </p:blipFill>
        <p:spPr>
          <a:xfrm>
            <a:off x="3702492" y="2644795"/>
            <a:ext cx="4787016" cy="3203714"/>
          </a:xfrm>
          <a:prstGeom prst="rect">
            <a:avLst/>
          </a:prstGeom>
        </p:spPr>
      </p:pic>
      <p:sp>
        <p:nvSpPr>
          <p:cNvPr id="5" name="TextBox 4"/>
          <p:cNvSpPr txBox="1"/>
          <p:nvPr/>
        </p:nvSpPr>
        <p:spPr>
          <a:xfrm>
            <a:off x="3806045" y="5942568"/>
            <a:ext cx="4787016" cy="369332"/>
          </a:xfrm>
          <a:prstGeom prst="rect">
            <a:avLst/>
          </a:prstGeom>
          <a:noFill/>
        </p:spPr>
        <p:txBody>
          <a:bodyPr wrap="none" rtlCol="0">
            <a:spAutoFit/>
          </a:bodyPr>
          <a:lstStyle/>
          <a:p>
            <a:r>
              <a:rPr lang="en-GB" dirty="0">
                <a:hlinkClick r:id="rId3"/>
              </a:rPr>
              <a:t>What? </a:t>
            </a:r>
            <a:r>
              <a:rPr lang="en-GB" dirty="0"/>
              <a:t>By Véronique Debord-Lazaro </a:t>
            </a:r>
            <a:r>
              <a:rPr lang="en-GB" dirty="0">
                <a:hlinkClick r:id="rId4"/>
              </a:rPr>
              <a:t>CC-BY-SA 2.0</a:t>
            </a:r>
            <a:endParaRPr lang="en-GB" dirty="0"/>
          </a:p>
        </p:txBody>
      </p:sp>
      <p:sp>
        <p:nvSpPr>
          <p:cNvPr id="6" name="Rectangle 5"/>
          <p:cNvSpPr/>
          <p:nvPr/>
        </p:nvSpPr>
        <p:spPr>
          <a:xfrm>
            <a:off x="694800" y="1475344"/>
            <a:ext cx="10800000" cy="954107"/>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Please write your questions in the chat or raise your hand if you’d like to ask a question using the audio.</a:t>
            </a:r>
          </a:p>
        </p:txBody>
      </p:sp>
    </p:spTree>
    <p:extLst>
      <p:ext uri="{BB962C8B-B14F-4D97-AF65-F5344CB8AC3E}">
        <p14:creationId xmlns:p14="http://schemas.microsoft.com/office/powerpoint/2010/main" val="66657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rmAutofit/>
          </a:bodyPr>
          <a:lstStyle/>
          <a:p>
            <a:r>
              <a:rPr lang="en-GB" sz="3200" b="1" dirty="0">
                <a:latin typeface="Arial" panose="020B0604020202020204" pitchFamily="34" charset="0"/>
                <a:cs typeface="Arial" panose="020B0604020202020204" pitchFamily="34" charset="0"/>
              </a:rPr>
              <a:t>Further Resources </a:t>
            </a:r>
          </a:p>
        </p:txBody>
      </p:sp>
      <p:sp>
        <p:nvSpPr>
          <p:cNvPr id="3" name="Content Placeholder 2"/>
          <p:cNvSpPr>
            <a:spLocks noGrp="1"/>
          </p:cNvSpPr>
          <p:nvPr>
            <p:ph idx="1"/>
          </p:nvPr>
        </p:nvSpPr>
        <p:spPr>
          <a:xfrm>
            <a:off x="838200" y="1825625"/>
            <a:ext cx="10515600" cy="4224193"/>
          </a:xfrm>
        </p:spPr>
        <p:txBody>
          <a:bodyPr>
            <a:normAutofit fontScale="92500" lnSpcReduction="10000"/>
          </a:bodyPr>
          <a:lstStyle/>
          <a:p>
            <a:r>
              <a:rPr lang="en-GB" dirty="0">
                <a:latin typeface="Arial" panose="020B0604020202020204" pitchFamily="34" charset="0"/>
                <a:cs typeface="Arial" panose="020B0604020202020204" pitchFamily="34" charset="0"/>
              </a:rPr>
              <a:t>University’s Teaching Continuity Preparation webpages: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hlinkClick r:id="rId2"/>
              </a:rPr>
              <a:t>https://www.ed.ac.uk/information-services/learning-technology/more/teaching-continuity</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University’s </a:t>
            </a:r>
            <a:r>
              <a:rPr lang="en-GB" dirty="0">
                <a:latin typeface="Arial" panose="020B0604020202020204" pitchFamily="34" charset="0"/>
                <a:cs typeface="Arial" panose="020B0604020202020204" pitchFamily="34" charset="0"/>
              </a:rPr>
              <a:t>Collaborate webpages: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hlinkClick r:id="rId3"/>
              </a:rPr>
              <a:t>https://www.ed.ac.uk/information-services/learning-technology/communication</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Blackboard Collaborate Support Portal:</a:t>
            </a:r>
            <a:br>
              <a:rPr lang="en-GB"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hlinkClick r:id="rId4"/>
              </a:rPr>
              <a:t>https://en-us.help.blackboard.com/Collaborate/Ultra</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Session Best Practices:</a:t>
            </a:r>
            <a:br>
              <a:rPr lang="en-GB" dirty="0">
                <a:latin typeface="Arial" panose="020B0604020202020204" pitchFamily="34" charset="0"/>
                <a:cs typeface="Arial" panose="020B0604020202020204" pitchFamily="34" charset="0"/>
              </a:rPr>
            </a:br>
            <a:r>
              <a:rPr lang="en-GB" dirty="0">
                <a:hlinkClick r:id="rId5"/>
              </a:rPr>
              <a:t>https://</a:t>
            </a:r>
            <a:r>
              <a:rPr lang="en-GB" dirty="0" smtClean="0">
                <a:hlinkClick r:id="rId5"/>
              </a:rPr>
              <a:t>www.ed.ac.uk/information-services/learning-technology/communication/good-practice</a:t>
            </a:r>
            <a:r>
              <a:rPr lang="en-GB" dirty="0" smtClean="0"/>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498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2209800" y="304800"/>
            <a:ext cx="7772400" cy="1143000"/>
          </a:xfrm>
          <a:noFill/>
        </p:spPr>
        <p:txBody>
          <a:bodyPr/>
          <a:lstStyle/>
          <a:p>
            <a:pPr eaLnBrk="1" hangingPunct="1"/>
            <a:r>
              <a:rPr lang="en-US" dirty="0">
                <a:solidFill>
                  <a:schemeClr val="accent2"/>
                </a:solidFill>
              </a:rPr>
              <a:t>Thank you!</a:t>
            </a:r>
            <a:endParaRPr lang="en-US" dirty="0"/>
          </a:p>
        </p:txBody>
      </p:sp>
      <p:sp>
        <p:nvSpPr>
          <p:cNvPr id="5122" name="Rectangle 2"/>
          <p:cNvSpPr>
            <a:spLocks noGrp="1" noChangeArrowheads="1"/>
          </p:cNvSpPr>
          <p:nvPr>
            <p:ph type="subTitle" idx="1"/>
          </p:nvPr>
        </p:nvSpPr>
        <p:spPr>
          <a:xfrm>
            <a:off x="2895600" y="1340768"/>
            <a:ext cx="6400800" cy="1224136"/>
          </a:xfrm>
        </p:spPr>
        <p:txBody>
          <a:bodyPr/>
          <a:lstStyle/>
          <a:p>
            <a:pPr eaLnBrk="1" hangingPunct="1"/>
            <a:r>
              <a:rPr lang="en-US" dirty="0"/>
              <a:t>When the session is over and you are ready to leave </a:t>
            </a:r>
            <a:r>
              <a:rPr lang="en-GB" dirty="0"/>
              <a:t>click on the browser’s Close button or </a:t>
            </a:r>
            <a:r>
              <a:rPr lang="en-US" dirty="0"/>
              <a:t> </a:t>
            </a:r>
            <a:r>
              <a:rPr lang="en-US" b="1" dirty="0">
                <a:solidFill>
                  <a:schemeClr val="accent2"/>
                </a:solidFill>
              </a:rPr>
              <a:t>Leave Session </a:t>
            </a:r>
            <a:r>
              <a:rPr lang="en-US" dirty="0">
                <a:solidFill>
                  <a:schemeClr val="accent2"/>
                </a:solidFill>
              </a:rPr>
              <a:t>icon</a:t>
            </a:r>
          </a:p>
          <a:p>
            <a:pPr algn="l" eaLnBrk="1" hangingPunct="1"/>
            <a:endParaRPr lang="en-US" dirty="0"/>
          </a:p>
        </p:txBody>
      </p:sp>
      <p:pic>
        <p:nvPicPr>
          <p:cNvPr id="3" name="Picture 2"/>
          <p:cNvPicPr>
            <a:picLocks noChangeAspect="1"/>
          </p:cNvPicPr>
          <p:nvPr/>
        </p:nvPicPr>
        <p:blipFill>
          <a:blip r:embed="rId2"/>
          <a:stretch>
            <a:fillRect/>
          </a:stretch>
        </p:blipFill>
        <p:spPr>
          <a:xfrm>
            <a:off x="2233248" y="2460849"/>
            <a:ext cx="7442768" cy="3519705"/>
          </a:xfrm>
          <a:prstGeom prst="rect">
            <a:avLst/>
          </a:prstGeom>
        </p:spPr>
      </p:pic>
      <p:sp>
        <p:nvSpPr>
          <p:cNvPr id="4" name="Rectangle 3"/>
          <p:cNvSpPr/>
          <p:nvPr/>
        </p:nvSpPr>
        <p:spPr bwMode="auto">
          <a:xfrm>
            <a:off x="2209800" y="5635485"/>
            <a:ext cx="1944216" cy="35213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n>
                <a:solidFill>
                  <a:srgbClr val="FF0000"/>
                </a:solidFill>
              </a:ln>
              <a:noFill/>
              <a:latin typeface="Arial" charset="0"/>
              <a:ea typeface="ヒラギノ角ゴ Pro W3" pitchFamily="28" charset="-128"/>
            </a:endParaRPr>
          </a:p>
        </p:txBody>
      </p:sp>
    </p:spTree>
    <p:extLst>
      <p:ext uri="{BB962C8B-B14F-4D97-AF65-F5344CB8AC3E}">
        <p14:creationId xmlns:p14="http://schemas.microsoft.com/office/powerpoint/2010/main" val="339395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BECEFDD-4EB9-4585-A8E7-E75AB3DBE89B}"/>
              </a:ext>
            </a:extLst>
          </p:cNvPr>
          <p:cNvSpPr>
            <a:spLocks noGrp="1"/>
          </p:cNvSpPr>
          <p:nvPr>
            <p:ph type="ctrTitle"/>
          </p:nvPr>
        </p:nvSpPr>
        <p:spPr>
          <a:xfrm>
            <a:off x="3045368" y="2043663"/>
            <a:ext cx="6105194" cy="2031055"/>
          </a:xfrm>
        </p:spPr>
        <p:txBody>
          <a:bodyPr>
            <a:normAutofit/>
          </a:bodyPr>
          <a:lstStyle/>
          <a:p>
            <a:r>
              <a:rPr lang="en-GB" dirty="0">
                <a:solidFill>
                  <a:srgbClr val="FFFFFF"/>
                </a:solidFill>
              </a:rPr>
              <a:t>Contingency Slides</a:t>
            </a:r>
          </a:p>
        </p:txBody>
      </p:sp>
      <p:sp>
        <p:nvSpPr>
          <p:cNvPr id="3" name="Subtitle 2">
            <a:extLst>
              <a:ext uri="{FF2B5EF4-FFF2-40B4-BE49-F238E27FC236}">
                <a16:creationId xmlns:a16="http://schemas.microsoft.com/office/drawing/2014/main" id="{CE915C9D-78E8-4C7F-8EB0-EFB646B04C0D}"/>
              </a:ext>
            </a:extLst>
          </p:cNvPr>
          <p:cNvSpPr>
            <a:spLocks noGrp="1"/>
          </p:cNvSpPr>
          <p:nvPr>
            <p:ph type="subTitle" idx="1"/>
          </p:nvPr>
        </p:nvSpPr>
        <p:spPr>
          <a:xfrm>
            <a:off x="3045368" y="4074718"/>
            <a:ext cx="6105194" cy="682079"/>
          </a:xfrm>
        </p:spPr>
        <p:txBody>
          <a:bodyPr>
            <a:normAutofit/>
          </a:bodyPr>
          <a:lstStyle/>
          <a:p>
            <a:r>
              <a:rPr lang="en-GB" dirty="0">
                <a:solidFill>
                  <a:srgbClr val="FFFFFF"/>
                </a:solidFill>
              </a:rPr>
              <a:t>If required to replace live demo of Collaborate</a:t>
            </a:r>
          </a:p>
        </p:txBody>
      </p:sp>
    </p:spTree>
    <p:extLst>
      <p:ext uri="{BB962C8B-B14F-4D97-AF65-F5344CB8AC3E}">
        <p14:creationId xmlns:p14="http://schemas.microsoft.com/office/powerpoint/2010/main" val="4122334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Demo: Setting up a Collaborate session in Learn</a:t>
            </a:r>
          </a:p>
        </p:txBody>
      </p:sp>
    </p:spTree>
    <p:extLst>
      <p:ext uri="{BB962C8B-B14F-4D97-AF65-F5344CB8AC3E}">
        <p14:creationId xmlns:p14="http://schemas.microsoft.com/office/powerpoint/2010/main" val="1087795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8AADF-422B-4440-AC9A-88580DE3670A}"/>
              </a:ext>
            </a:extLst>
          </p:cNvPr>
          <p:cNvSpPr>
            <a:spLocks noGrp="1"/>
          </p:cNvSpPr>
          <p:nvPr>
            <p:ph type="title"/>
          </p:nvPr>
        </p:nvSpPr>
        <p:spPr>
          <a:xfrm>
            <a:off x="9105267" y="484632"/>
            <a:ext cx="2602101" cy="2459904"/>
          </a:xfrm>
        </p:spPr>
        <p:txBody>
          <a:bodyPr vert="horz" lIns="91440" tIns="45720" rIns="91440" bIns="45720" rtlCol="0" anchor="ctr">
            <a:normAutofit/>
          </a:bodyPr>
          <a:lstStyle/>
          <a:p>
            <a:r>
              <a:rPr lang="en-US" sz="2800" dirty="0">
                <a:solidFill>
                  <a:srgbClr val="FFFFFF"/>
                </a:solidFill>
                <a:latin typeface="+mn-lt"/>
              </a:rPr>
              <a:t>Choose a content area in Learn to which you will add the link to Collaborate.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15600704-20B5-4B7D-ABFA-64AA3B2D7B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3285"/>
          <a:stretch/>
        </p:blipFill>
        <p:spPr>
          <a:xfrm>
            <a:off x="976251" y="942538"/>
            <a:ext cx="7163222" cy="4808332"/>
          </a:xfrm>
          <a:prstGeom prst="rect">
            <a:avLst/>
          </a:prstGeom>
          <a:effectLst/>
        </p:spPr>
      </p:pic>
    </p:spTree>
    <p:extLst>
      <p:ext uri="{BB962C8B-B14F-4D97-AF65-F5344CB8AC3E}">
        <p14:creationId xmlns:p14="http://schemas.microsoft.com/office/powerpoint/2010/main" val="1533042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314115-30C4-48CA-BFD8-B3F34B4A9F2E}"/>
              </a:ext>
            </a:extLst>
          </p:cNvPr>
          <p:cNvSpPr>
            <a:spLocks noGrp="1"/>
          </p:cNvSpPr>
          <p:nvPr>
            <p:ph type="title"/>
          </p:nvPr>
        </p:nvSpPr>
        <p:spPr>
          <a:xfrm>
            <a:off x="9100249" y="511379"/>
            <a:ext cx="2613872" cy="3594090"/>
          </a:xfrm>
        </p:spPr>
        <p:txBody>
          <a:bodyPr vert="horz" lIns="91440" tIns="45720" rIns="91440" bIns="45720" rtlCol="0" anchor="ctr">
            <a:normAutofit/>
          </a:bodyPr>
          <a:lstStyle/>
          <a:p>
            <a:r>
              <a:rPr lang="en-US" sz="2800" dirty="0">
                <a:solidFill>
                  <a:srgbClr val="FFFFFF"/>
                </a:solidFill>
                <a:latin typeface="+mn-lt"/>
              </a:rPr>
              <a:t>To add the link:</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Hover over </a:t>
            </a:r>
            <a:r>
              <a:rPr lang="en-US" sz="2800" b="1" dirty="0">
                <a:solidFill>
                  <a:srgbClr val="FFFFFF"/>
                </a:solidFill>
                <a:latin typeface="+mn-lt"/>
              </a:rPr>
              <a:t>Tools</a:t>
            </a: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Click </a:t>
            </a:r>
            <a:r>
              <a:rPr lang="en-US" sz="2800" b="1" dirty="0">
                <a:solidFill>
                  <a:srgbClr val="FFFFFF"/>
                </a:solidFill>
                <a:latin typeface="+mn-lt"/>
              </a:rPr>
              <a:t>More Tools</a:t>
            </a: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Click </a:t>
            </a:r>
            <a:r>
              <a:rPr lang="en-US" sz="2800" b="1" dirty="0">
                <a:solidFill>
                  <a:srgbClr val="FFFFFF"/>
                </a:solidFill>
                <a:latin typeface="+mn-lt"/>
              </a:rPr>
              <a:t>Blackboard Collaborate Ultra</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987CDED0-1BBE-409D-BFEB-B4D48DC2A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49" r="2" b="2"/>
          <a:stretch/>
        </p:blipFill>
        <p:spPr>
          <a:xfrm>
            <a:off x="976251" y="942538"/>
            <a:ext cx="7163222" cy="4808332"/>
          </a:xfrm>
          <a:prstGeom prst="rect">
            <a:avLst/>
          </a:prstGeom>
          <a:effectLst/>
        </p:spPr>
      </p:pic>
    </p:spTree>
    <p:extLst>
      <p:ext uri="{BB962C8B-B14F-4D97-AF65-F5344CB8AC3E}">
        <p14:creationId xmlns:p14="http://schemas.microsoft.com/office/powerpoint/2010/main" val="3939884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6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B5EE11-3368-4C59-9C35-EBA2EA05C3F7}"/>
              </a:ext>
            </a:extLst>
          </p:cNvPr>
          <p:cNvSpPr>
            <a:spLocks noGrp="1"/>
          </p:cNvSpPr>
          <p:nvPr>
            <p:ph type="title"/>
          </p:nvPr>
        </p:nvSpPr>
        <p:spPr>
          <a:xfrm>
            <a:off x="9100249" y="484632"/>
            <a:ext cx="2613872" cy="4074617"/>
          </a:xfrm>
        </p:spPr>
        <p:txBody>
          <a:bodyPr vert="horz" lIns="91440" tIns="45720" rIns="91440" bIns="45720" rtlCol="0" anchor="ctr">
            <a:normAutofit/>
          </a:bodyPr>
          <a:lstStyle/>
          <a:p>
            <a:r>
              <a:rPr lang="en-US" sz="2800" dirty="0">
                <a:solidFill>
                  <a:srgbClr val="FFFFFF"/>
                </a:solidFill>
                <a:latin typeface="+mn-lt"/>
              </a:rPr>
              <a:t>Change Link Name, if desired.</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Add some text as signposting for the students.</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Example text on next slide.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FDFAD26E-AA97-4DBB-82EB-EA85514EF5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299"/>
          <a:stretch/>
        </p:blipFill>
        <p:spPr>
          <a:xfrm>
            <a:off x="976251" y="942538"/>
            <a:ext cx="7163222" cy="4808332"/>
          </a:xfrm>
          <a:prstGeom prst="rect">
            <a:avLst/>
          </a:prstGeom>
          <a:effectLst/>
        </p:spPr>
      </p:pic>
    </p:spTree>
    <p:extLst>
      <p:ext uri="{BB962C8B-B14F-4D97-AF65-F5344CB8AC3E}">
        <p14:creationId xmlns:p14="http://schemas.microsoft.com/office/powerpoint/2010/main" val="283980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6000" y="360001"/>
            <a:ext cx="10800000" cy="900000"/>
          </a:xfrm>
        </p:spPr>
        <p:txBody>
          <a:bodyPr>
            <a:noAutofit/>
          </a:bodyPr>
          <a:lstStyle/>
          <a:p>
            <a:pPr>
              <a:defRPr/>
            </a:pPr>
            <a:r>
              <a:rPr lang="en-GB" sz="3200" b="1" dirty="0">
                <a:latin typeface="Arial" panose="020B0604020202020204" pitchFamily="34" charset="0"/>
                <a:cs typeface="Arial" panose="020B0604020202020204" pitchFamily="34" charset="0"/>
              </a:rPr>
              <a:t>Your Notification Settings </a:t>
            </a:r>
          </a:p>
        </p:txBody>
      </p:sp>
      <p:sp>
        <p:nvSpPr>
          <p:cNvPr id="5" name="Content Placeholder 4"/>
          <p:cNvSpPr>
            <a:spLocks noGrp="1"/>
          </p:cNvSpPr>
          <p:nvPr>
            <p:ph sz="half" idx="2"/>
          </p:nvPr>
        </p:nvSpPr>
        <p:spPr>
          <a:xfrm>
            <a:off x="6941874" y="1686786"/>
            <a:ext cx="4684498" cy="4351338"/>
          </a:xfrm>
        </p:spPr>
        <p:txBody>
          <a:bodyPr>
            <a:normAutofit/>
          </a:bodyPr>
          <a:lstStyle/>
          <a:p>
            <a:pPr marL="0" indent="0">
              <a:buNone/>
            </a:pPr>
            <a:r>
              <a:rPr lang="en-GB" sz="2400" dirty="0">
                <a:latin typeface="Arial" panose="020B0604020202020204" pitchFamily="34" charset="0"/>
                <a:cs typeface="Arial" panose="020B0604020202020204" pitchFamily="34" charset="0"/>
              </a:rPr>
              <a:t>To change your notification settings go to the  Collaborate panel (purple button at bottom right)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Select My Settings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Select Notifications Settings.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Switch off all audio notifications.</a:t>
            </a:r>
          </a:p>
        </p:txBody>
      </p:sp>
      <p:pic>
        <p:nvPicPr>
          <p:cNvPr id="1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3493" y="1260001"/>
            <a:ext cx="3081929" cy="4937599"/>
          </a:xfrm>
          <a:ln>
            <a:solidFill>
              <a:schemeClr val="tx1"/>
            </a:solidFill>
          </a:ln>
        </p:spPr>
      </p:pic>
      <p:pic>
        <p:nvPicPr>
          <p:cNvPr id="7" name="Picture 6"/>
          <p:cNvPicPr>
            <a:picLocks noChangeAspect="1"/>
          </p:cNvPicPr>
          <p:nvPr/>
        </p:nvPicPr>
        <p:blipFill rotWithShape="1">
          <a:blip r:embed="rId3"/>
          <a:srcRect l="24844" t="12756" r="17336" b="14459"/>
          <a:stretch/>
        </p:blipFill>
        <p:spPr>
          <a:xfrm>
            <a:off x="9708440" y="3510453"/>
            <a:ext cx="507902" cy="501112"/>
          </a:xfrm>
          <a:prstGeom prst="rect">
            <a:avLst/>
          </a:prstGeom>
        </p:spPr>
      </p:pic>
      <p:pic>
        <p:nvPicPr>
          <p:cNvPr id="8" name="Picture 7"/>
          <p:cNvPicPr>
            <a:picLocks noChangeAspect="1"/>
          </p:cNvPicPr>
          <p:nvPr/>
        </p:nvPicPr>
        <p:blipFill>
          <a:blip r:embed="rId4"/>
          <a:stretch>
            <a:fillRect/>
          </a:stretch>
        </p:blipFill>
        <p:spPr>
          <a:xfrm>
            <a:off x="7962213" y="2826281"/>
            <a:ext cx="383766" cy="372136"/>
          </a:xfrm>
          <a:prstGeom prst="rect">
            <a:avLst/>
          </a:prstGeom>
        </p:spPr>
      </p:pic>
      <p:pic>
        <p:nvPicPr>
          <p:cNvPr id="9" name="Picture 8"/>
          <p:cNvPicPr>
            <a:picLocks noChangeAspect="1"/>
          </p:cNvPicPr>
          <p:nvPr/>
        </p:nvPicPr>
        <p:blipFill>
          <a:blip r:embed="rId5"/>
          <a:stretch>
            <a:fillRect/>
          </a:stretch>
        </p:blipFill>
        <p:spPr>
          <a:xfrm>
            <a:off x="4053886" y="1700107"/>
            <a:ext cx="2615415" cy="3804891"/>
          </a:xfrm>
          <a:prstGeom prst="rect">
            <a:avLst/>
          </a:prstGeom>
          <a:noFill/>
          <a:ln>
            <a:solidFill>
              <a:schemeClr val="tx1"/>
            </a:solidFill>
          </a:ln>
        </p:spPr>
      </p:pic>
      <p:sp>
        <p:nvSpPr>
          <p:cNvPr id="2" name="Rectangle 1"/>
          <p:cNvSpPr/>
          <p:nvPr/>
        </p:nvSpPr>
        <p:spPr>
          <a:xfrm>
            <a:off x="2678545" y="5680364"/>
            <a:ext cx="692728" cy="58189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95568" y="3020661"/>
            <a:ext cx="3059854" cy="6277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815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878B-056C-407A-84FA-71380CFD0325}"/>
              </a:ext>
            </a:extLst>
          </p:cNvPr>
          <p:cNvSpPr>
            <a:spLocks noGrp="1"/>
          </p:cNvSpPr>
          <p:nvPr>
            <p:ph type="title"/>
          </p:nvPr>
        </p:nvSpPr>
        <p:spPr/>
        <p:txBody>
          <a:bodyPr/>
          <a:lstStyle/>
          <a:p>
            <a:r>
              <a:rPr lang="en-GB" dirty="0"/>
              <a:t>Example advice to give to students</a:t>
            </a:r>
          </a:p>
        </p:txBody>
      </p:sp>
      <p:sp>
        <p:nvSpPr>
          <p:cNvPr id="3" name="Content Placeholder 2">
            <a:extLst>
              <a:ext uri="{FF2B5EF4-FFF2-40B4-BE49-F238E27FC236}">
                <a16:creationId xmlns:a16="http://schemas.microsoft.com/office/drawing/2014/main" id="{406EB7DC-07CE-4C77-B676-20D335704D59}"/>
              </a:ext>
            </a:extLst>
          </p:cNvPr>
          <p:cNvSpPr>
            <a:spLocks noGrp="1"/>
          </p:cNvSpPr>
          <p:nvPr>
            <p:ph idx="1"/>
          </p:nvPr>
        </p:nvSpPr>
        <p:spPr>
          <a:xfrm>
            <a:off x="1041400" y="1622425"/>
            <a:ext cx="10515600" cy="4351338"/>
          </a:xfrm>
        </p:spPr>
        <p:txBody>
          <a:bodyPr>
            <a:normAutofit fontScale="92500" lnSpcReduction="10000"/>
          </a:bodyPr>
          <a:lstStyle/>
          <a:p>
            <a:pPr marL="0" indent="0">
              <a:buNone/>
            </a:pPr>
            <a:r>
              <a:rPr lang="en-GB" dirty="0"/>
              <a:t>Click on this link to enter Collaborate. Once there you will see a list of upcoming sessions. You will also be able to access recordings of previous sessions – just click on the icon in the top left to switch the view from sessions to recordings.</a:t>
            </a:r>
          </a:p>
          <a:p>
            <a:pPr marL="0" indent="0">
              <a:buNone/>
            </a:pPr>
            <a:r>
              <a:rPr lang="en-GB" dirty="0"/>
              <a:t>To get the best experience with Collaborate use:</a:t>
            </a:r>
          </a:p>
          <a:p>
            <a:pPr lvl="1"/>
            <a:r>
              <a:rPr lang="en-GB" dirty="0"/>
              <a:t>Wired connection (if possible)</a:t>
            </a:r>
          </a:p>
          <a:p>
            <a:pPr lvl="1"/>
            <a:r>
              <a:rPr lang="en-GB" dirty="0"/>
              <a:t>Chrome is the preferred browser but you can also use Firefox, Edge (Chromium) or Safari.</a:t>
            </a:r>
          </a:p>
          <a:p>
            <a:pPr lvl="1"/>
            <a:r>
              <a:rPr lang="en-GB" dirty="0"/>
              <a:t>Headset (optional but recommended)</a:t>
            </a:r>
          </a:p>
          <a:p>
            <a:pPr lvl="1"/>
            <a:r>
              <a:rPr lang="en-GB" dirty="0"/>
              <a:t>PC/laptop/mobile device</a:t>
            </a:r>
          </a:p>
          <a:p>
            <a:pPr marL="0" indent="0">
              <a:buNone/>
            </a:pPr>
            <a:r>
              <a:rPr lang="en-GB" dirty="0"/>
              <a:t>For help see our web pages: </a:t>
            </a:r>
            <a:r>
              <a:rPr lang="en-GB" u="sng" dirty="0">
                <a:hlinkClick r:id="rId2"/>
              </a:rPr>
              <a:t>Collaborate web pages</a:t>
            </a:r>
            <a:r>
              <a:rPr lang="en-GB" dirty="0"/>
              <a:t> </a:t>
            </a:r>
          </a:p>
          <a:p>
            <a:pPr marL="0" indent="0">
              <a:buNone/>
            </a:pPr>
            <a:r>
              <a:rPr lang="en-GB" dirty="0"/>
              <a:t>Or contact IS.Helpline@ed.ac.uk</a:t>
            </a:r>
          </a:p>
          <a:p>
            <a:endParaRPr lang="en-GB" dirty="0"/>
          </a:p>
        </p:txBody>
      </p:sp>
    </p:spTree>
    <p:extLst>
      <p:ext uri="{BB962C8B-B14F-4D97-AF65-F5344CB8AC3E}">
        <p14:creationId xmlns:p14="http://schemas.microsoft.com/office/powerpoint/2010/main" val="242865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518254"/>
            <a:ext cx="2613872" cy="5253371"/>
          </a:xfrm>
        </p:spPr>
        <p:txBody>
          <a:bodyPr vert="horz" lIns="91440" tIns="45720" rIns="91440" bIns="45720" rtlCol="0" anchor="ctr">
            <a:normAutofit/>
          </a:bodyPr>
          <a:lstStyle/>
          <a:p>
            <a:r>
              <a:rPr lang="en-US" sz="2800" dirty="0">
                <a:solidFill>
                  <a:srgbClr val="FFFFFF"/>
                </a:solidFill>
                <a:latin typeface="+mn-lt"/>
              </a:rPr>
              <a:t>Each course has an open Course Room.</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Created sessions can be for particular dates and times.</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Click </a:t>
            </a:r>
            <a:r>
              <a:rPr lang="en-US" sz="2800" b="1" dirty="0">
                <a:solidFill>
                  <a:srgbClr val="FFFFFF"/>
                </a:solidFill>
                <a:latin typeface="+mn-lt"/>
              </a:rPr>
              <a:t>Create Session </a:t>
            </a:r>
            <a:r>
              <a:rPr lang="en-US" sz="2800" dirty="0">
                <a:solidFill>
                  <a:srgbClr val="FFFFFF"/>
                </a:solidFill>
                <a:latin typeface="+mn-lt"/>
              </a:rPr>
              <a:t>to create your own.</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2680DFB6-5C93-4DF4-A09B-A7AE80BA0C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108" y="1071907"/>
            <a:ext cx="8102262" cy="4143906"/>
          </a:xfrm>
        </p:spPr>
      </p:pic>
    </p:spTree>
    <p:extLst>
      <p:ext uri="{BB962C8B-B14F-4D97-AF65-F5344CB8AC3E}">
        <p14:creationId xmlns:p14="http://schemas.microsoft.com/office/powerpoint/2010/main" val="3078952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6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B5EE11-3368-4C59-9C35-EBA2EA05C3F7}"/>
              </a:ext>
            </a:extLst>
          </p:cNvPr>
          <p:cNvSpPr>
            <a:spLocks noGrp="1"/>
          </p:cNvSpPr>
          <p:nvPr>
            <p:ph type="title"/>
          </p:nvPr>
        </p:nvSpPr>
        <p:spPr>
          <a:xfrm>
            <a:off x="9100249" y="484632"/>
            <a:ext cx="2613872" cy="5148524"/>
          </a:xfrm>
        </p:spPr>
        <p:txBody>
          <a:bodyPr vert="horz" lIns="91440" tIns="45720" rIns="91440" bIns="45720" rtlCol="0" anchor="ctr">
            <a:noAutofit/>
          </a:bodyPr>
          <a:lstStyle/>
          <a:p>
            <a:r>
              <a:rPr lang="en-US" sz="2800" dirty="0">
                <a:solidFill>
                  <a:srgbClr val="FFFFFF"/>
                </a:solidFill>
                <a:latin typeface="+mn-lt"/>
              </a:rPr>
              <a:t>Recordings are accessed from the same area.</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Click on the hamburger icon and select </a:t>
            </a:r>
            <a:r>
              <a:rPr lang="en-US" sz="2800" b="1" dirty="0">
                <a:solidFill>
                  <a:srgbClr val="FFFFFF"/>
                </a:solidFill>
                <a:latin typeface="+mn-lt"/>
              </a:rPr>
              <a:t>Recordings</a:t>
            </a:r>
            <a:r>
              <a:rPr lang="en-US" sz="2800" dirty="0">
                <a:solidFill>
                  <a:srgbClr val="FFFFFF"/>
                </a:solidFill>
                <a:latin typeface="+mn-lt"/>
              </a:rPr>
              <a:t> to view.</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Click on recording name to watch online.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CD36CE9C-5B05-4BF0-9023-C1248D07A1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696" y="1738489"/>
            <a:ext cx="8129016" cy="3207230"/>
          </a:xfrm>
        </p:spPr>
      </p:pic>
    </p:spTree>
    <p:extLst>
      <p:ext uri="{BB962C8B-B14F-4D97-AF65-F5344CB8AC3E}">
        <p14:creationId xmlns:p14="http://schemas.microsoft.com/office/powerpoint/2010/main" val="3383976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8AADF-422B-4440-AC9A-88580DE3670A}"/>
              </a:ext>
            </a:extLst>
          </p:cNvPr>
          <p:cNvSpPr>
            <a:spLocks noGrp="1"/>
          </p:cNvSpPr>
          <p:nvPr>
            <p:ph type="title"/>
          </p:nvPr>
        </p:nvSpPr>
        <p:spPr>
          <a:xfrm>
            <a:off x="9105267" y="484632"/>
            <a:ext cx="2602101" cy="3634362"/>
          </a:xfrm>
        </p:spPr>
        <p:txBody>
          <a:bodyPr vert="horz" lIns="91440" tIns="45720" rIns="91440" bIns="45720" rtlCol="0" anchor="ctr">
            <a:normAutofit/>
          </a:bodyPr>
          <a:lstStyle/>
          <a:p>
            <a:r>
              <a:rPr lang="en-US" sz="2800" dirty="0">
                <a:solidFill>
                  <a:srgbClr val="FFFFFF"/>
                </a:solidFill>
                <a:latin typeface="+mn-lt"/>
              </a:rPr>
              <a:t>Name your session clearly as all sessions are visible.</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A Guest link is available if Guest Access is selected.</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A screenshot of a cell phone&#10;&#10;Description automatically generated">
            <a:extLst>
              <a:ext uri="{FF2B5EF4-FFF2-40B4-BE49-F238E27FC236}">
                <a16:creationId xmlns:a16="http://schemas.microsoft.com/office/drawing/2014/main" id="{41A99CAB-2A1B-4D8D-B806-986A690A3710}"/>
              </a:ext>
            </a:extLst>
          </p:cNvPr>
          <p:cNvPicPr>
            <a:picLocks noChangeAspect="1"/>
          </p:cNvPicPr>
          <p:nvPr/>
        </p:nvPicPr>
        <p:blipFill rotWithShape="1">
          <a:blip r:embed="rId2">
            <a:extLst>
              <a:ext uri="{28A0092B-C50C-407E-A947-70E740481C1C}">
                <a14:useLocalDpi xmlns:a14="http://schemas.microsoft.com/office/drawing/2010/main" val="0"/>
              </a:ext>
            </a:extLst>
          </a:blip>
          <a:srcRect r="5688" b="-1"/>
          <a:stretch/>
        </p:blipFill>
        <p:spPr>
          <a:xfrm>
            <a:off x="976251" y="942538"/>
            <a:ext cx="7163222" cy="4808332"/>
          </a:xfrm>
          <a:prstGeom prst="rect">
            <a:avLst/>
          </a:prstGeom>
          <a:effectLst/>
        </p:spPr>
      </p:pic>
    </p:spTree>
    <p:extLst>
      <p:ext uri="{BB962C8B-B14F-4D97-AF65-F5344CB8AC3E}">
        <p14:creationId xmlns:p14="http://schemas.microsoft.com/office/powerpoint/2010/main" val="410269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518254"/>
            <a:ext cx="2613872" cy="5932880"/>
          </a:xfrm>
        </p:spPr>
        <p:txBody>
          <a:bodyPr vert="horz" lIns="91440" tIns="45720" rIns="91440" bIns="45720" rtlCol="0" anchor="ctr">
            <a:normAutofit/>
          </a:bodyPr>
          <a:lstStyle/>
          <a:p>
            <a:r>
              <a:rPr lang="en-US" sz="2800" dirty="0">
                <a:solidFill>
                  <a:srgbClr val="FFFFFF"/>
                </a:solidFill>
                <a:latin typeface="+mn-lt"/>
              </a:rPr>
              <a:t>Set date and </a:t>
            </a:r>
            <a:r>
              <a:rPr lang="en-US" sz="2800" b="1" dirty="0">
                <a:solidFill>
                  <a:srgbClr val="FFFFFF"/>
                </a:solidFill>
                <a:latin typeface="+mn-lt"/>
              </a:rPr>
              <a:t>Start</a:t>
            </a:r>
            <a:r>
              <a:rPr lang="en-US" sz="2800" dirty="0">
                <a:solidFill>
                  <a:srgbClr val="FFFFFF"/>
                </a:solidFill>
                <a:latin typeface="+mn-lt"/>
              </a:rPr>
              <a:t> and </a:t>
            </a:r>
            <a:r>
              <a:rPr lang="en-US" sz="2800" b="1" dirty="0">
                <a:solidFill>
                  <a:srgbClr val="FFFFFF"/>
                </a:solidFill>
                <a:latin typeface="+mn-lt"/>
              </a:rPr>
              <a:t>End</a:t>
            </a:r>
            <a:r>
              <a:rPr lang="en-US" sz="2800" dirty="0">
                <a:solidFill>
                  <a:srgbClr val="FFFFFF"/>
                </a:solidFill>
                <a:latin typeface="+mn-lt"/>
              </a:rPr>
              <a:t> times as appropriate.</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Use </a:t>
            </a:r>
            <a:r>
              <a:rPr lang="en-US" sz="2800" b="1" dirty="0">
                <a:solidFill>
                  <a:srgbClr val="FFFFFF"/>
                </a:solidFill>
                <a:latin typeface="+mn-lt"/>
              </a:rPr>
              <a:t>Repeat session </a:t>
            </a:r>
            <a:r>
              <a:rPr lang="en-US" sz="2800" dirty="0">
                <a:solidFill>
                  <a:srgbClr val="FFFFFF"/>
                </a:solidFill>
                <a:latin typeface="+mn-lt"/>
              </a:rPr>
              <a:t>option for sessions that repeat on a daily, weekly or monthly basis.</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Set </a:t>
            </a:r>
            <a:r>
              <a:rPr lang="en-US" sz="2800" b="1" dirty="0">
                <a:solidFill>
                  <a:srgbClr val="FFFFFF"/>
                </a:solidFill>
                <a:latin typeface="+mn-lt"/>
              </a:rPr>
              <a:t>Early Entry </a:t>
            </a:r>
            <a:r>
              <a:rPr lang="en-US" sz="2800" dirty="0">
                <a:solidFill>
                  <a:srgbClr val="FFFFFF"/>
                </a:solidFill>
                <a:latin typeface="+mn-lt"/>
              </a:rPr>
              <a:t>to allow set up in advance.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4FE5F3DD-544D-4AA7-94F1-2C403102BA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467" y="482079"/>
            <a:ext cx="5054932" cy="5724144"/>
          </a:xfrm>
        </p:spPr>
      </p:pic>
    </p:spTree>
    <p:extLst>
      <p:ext uri="{BB962C8B-B14F-4D97-AF65-F5344CB8AC3E}">
        <p14:creationId xmlns:p14="http://schemas.microsoft.com/office/powerpoint/2010/main" val="2709338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72682-C916-4833-96AD-433EBCD50C24}"/>
              </a:ext>
            </a:extLst>
          </p:cNvPr>
          <p:cNvSpPr>
            <a:spLocks noGrp="1"/>
          </p:cNvSpPr>
          <p:nvPr>
            <p:ph type="title"/>
          </p:nvPr>
        </p:nvSpPr>
        <p:spPr>
          <a:xfrm>
            <a:off x="9100249" y="484632"/>
            <a:ext cx="2613872" cy="6511786"/>
          </a:xfrm>
        </p:spPr>
        <p:txBody>
          <a:bodyPr vert="horz" lIns="91440" tIns="45720" rIns="91440" bIns="45720" rtlCol="0" anchor="ctr">
            <a:normAutofit fontScale="90000"/>
          </a:bodyPr>
          <a:lstStyle/>
          <a:p>
            <a:r>
              <a:rPr lang="en-US" sz="3100" dirty="0">
                <a:solidFill>
                  <a:srgbClr val="FFFFFF"/>
                </a:solidFill>
                <a:latin typeface="+mn-lt"/>
              </a:rPr>
              <a:t>Check the options if you want to allow downloads of recordings or anonymise the chat window.</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Choose the functions Participants have on entering the room. Click on </a:t>
            </a:r>
            <a:r>
              <a:rPr lang="en-US" sz="3100" b="1" dirty="0">
                <a:solidFill>
                  <a:srgbClr val="FFFFFF"/>
                </a:solidFill>
                <a:latin typeface="+mn-lt"/>
              </a:rPr>
              <a:t>Save</a:t>
            </a:r>
            <a:r>
              <a:rPr lang="en-US" sz="3100" dirty="0">
                <a:solidFill>
                  <a:srgbClr val="FFFFFF"/>
                </a:solidFill>
                <a:latin typeface="+mn-lt"/>
              </a:rPr>
              <a:t> when finished.</a:t>
            </a: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7" descr="A screenshot of a cell phone&#10;&#10;Description automatically generated">
            <a:extLst>
              <a:ext uri="{FF2B5EF4-FFF2-40B4-BE49-F238E27FC236}">
                <a16:creationId xmlns:a16="http://schemas.microsoft.com/office/drawing/2014/main" id="{EAB79DF7-1C71-406C-AE9D-DA4FD499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045" y="483165"/>
            <a:ext cx="3729084" cy="5724144"/>
          </a:xfrm>
          <a:prstGeom prst="rect">
            <a:avLst/>
          </a:prstGeom>
        </p:spPr>
      </p:pic>
    </p:spTree>
    <p:extLst>
      <p:ext uri="{BB962C8B-B14F-4D97-AF65-F5344CB8AC3E}">
        <p14:creationId xmlns:p14="http://schemas.microsoft.com/office/powerpoint/2010/main" val="153217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8AADF-422B-4440-AC9A-88580DE3670A}"/>
              </a:ext>
            </a:extLst>
          </p:cNvPr>
          <p:cNvSpPr>
            <a:spLocks noGrp="1"/>
          </p:cNvSpPr>
          <p:nvPr>
            <p:ph type="title"/>
          </p:nvPr>
        </p:nvSpPr>
        <p:spPr>
          <a:xfrm>
            <a:off x="9105267" y="484629"/>
            <a:ext cx="2602101" cy="5194717"/>
          </a:xfrm>
        </p:spPr>
        <p:txBody>
          <a:bodyPr vert="horz" lIns="91440" tIns="45720" rIns="91440" bIns="45720" rtlCol="0" anchor="ctr">
            <a:normAutofit/>
          </a:bodyPr>
          <a:lstStyle/>
          <a:p>
            <a:r>
              <a:rPr lang="en-US" sz="2800" dirty="0">
                <a:solidFill>
                  <a:srgbClr val="FFFFFF"/>
                </a:solidFill>
                <a:latin typeface="+mn-lt"/>
              </a:rPr>
              <a:t>To enter your session on the day.</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Go to the Content area in Learn where you added the link to Collaborate.</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Click on the link to enter Collaborate.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automatically generated">
            <a:extLst>
              <a:ext uri="{FF2B5EF4-FFF2-40B4-BE49-F238E27FC236}">
                <a16:creationId xmlns:a16="http://schemas.microsoft.com/office/drawing/2014/main" id="{1D58C2C5-429E-4D31-85FE-E4B299E12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54" y="1371578"/>
            <a:ext cx="8105934" cy="4114844"/>
          </a:xfrm>
          <a:prstGeom prst="rect">
            <a:avLst/>
          </a:prstGeom>
        </p:spPr>
      </p:pic>
    </p:spTree>
    <p:extLst>
      <p:ext uri="{BB962C8B-B14F-4D97-AF65-F5344CB8AC3E}">
        <p14:creationId xmlns:p14="http://schemas.microsoft.com/office/powerpoint/2010/main" val="2455236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44504-5ADC-4699-A140-9B838B444AF1}"/>
              </a:ext>
            </a:extLst>
          </p:cNvPr>
          <p:cNvSpPr>
            <a:spLocks noGrp="1"/>
          </p:cNvSpPr>
          <p:nvPr>
            <p:ph type="title"/>
          </p:nvPr>
        </p:nvSpPr>
        <p:spPr>
          <a:xfrm>
            <a:off x="9100249" y="484633"/>
            <a:ext cx="2613872" cy="4607484"/>
          </a:xfrm>
        </p:spPr>
        <p:txBody>
          <a:bodyPr vert="horz" lIns="91440" tIns="45720" rIns="91440" bIns="45720" rtlCol="0" anchor="ctr">
            <a:normAutofit fontScale="90000"/>
          </a:bodyPr>
          <a:lstStyle/>
          <a:p>
            <a:r>
              <a:rPr lang="en-US" sz="3100" dirty="0">
                <a:solidFill>
                  <a:srgbClr val="FFFFFF"/>
                </a:solidFill>
                <a:latin typeface="+mn-lt"/>
              </a:rPr>
              <a:t>Click on the active session.</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In the panel that appears, click on </a:t>
            </a:r>
            <a:r>
              <a:rPr lang="en-US" sz="3100" b="1" dirty="0">
                <a:solidFill>
                  <a:srgbClr val="FFFFFF"/>
                </a:solidFill>
                <a:latin typeface="+mn-lt"/>
              </a:rPr>
              <a:t>Join session</a:t>
            </a:r>
            <a:r>
              <a:rPr lang="en-US" sz="3100" dirty="0">
                <a:solidFill>
                  <a:srgbClr val="FFFFFF"/>
                </a:solidFill>
                <a:latin typeface="+mn-lt"/>
              </a:rPr>
              <a:t>.</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This will open the session in a new browser tab.</a:t>
            </a:r>
            <a:r>
              <a:rPr lang="en-US" sz="2800" dirty="0">
                <a:solidFill>
                  <a:srgbClr val="FFFFFF"/>
                </a:solidFill>
                <a:latin typeface="+mn-lt"/>
              </a:rPr>
              <a:t/>
            </a:r>
            <a:br>
              <a:rPr lang="en-US" sz="28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4" descr="A screenshot of a cell phone&#10;&#10;Description automatically generated">
            <a:extLst>
              <a:ext uri="{FF2B5EF4-FFF2-40B4-BE49-F238E27FC236}">
                <a16:creationId xmlns:a16="http://schemas.microsoft.com/office/drawing/2014/main" id="{C8172E74-9EB5-4181-99F1-81DF79F17A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895" y="1838131"/>
            <a:ext cx="8127475" cy="3017718"/>
          </a:xfrm>
        </p:spPr>
      </p:pic>
    </p:spTree>
    <p:extLst>
      <p:ext uri="{BB962C8B-B14F-4D97-AF65-F5344CB8AC3E}">
        <p14:creationId xmlns:p14="http://schemas.microsoft.com/office/powerpoint/2010/main" val="3223821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6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B5EE11-3368-4C59-9C35-EBA2EA05C3F7}"/>
              </a:ext>
            </a:extLst>
          </p:cNvPr>
          <p:cNvSpPr>
            <a:spLocks noGrp="1"/>
          </p:cNvSpPr>
          <p:nvPr>
            <p:ph type="title"/>
          </p:nvPr>
        </p:nvSpPr>
        <p:spPr>
          <a:xfrm>
            <a:off x="9100249" y="484632"/>
            <a:ext cx="2613872" cy="6134282"/>
          </a:xfrm>
        </p:spPr>
        <p:txBody>
          <a:bodyPr vert="horz" lIns="91440" tIns="45720" rIns="91440" bIns="45720" rtlCol="0" anchor="ctr">
            <a:noAutofit/>
          </a:bodyPr>
          <a:lstStyle/>
          <a:p>
            <a:r>
              <a:rPr lang="en-US" sz="2800" dirty="0">
                <a:solidFill>
                  <a:srgbClr val="FFFFFF"/>
                </a:solidFill>
                <a:latin typeface="+mn-lt"/>
              </a:rPr>
              <a:t>Open the Session menu and select </a:t>
            </a:r>
            <a:r>
              <a:rPr lang="en-US" sz="2800" b="1" dirty="0">
                <a:solidFill>
                  <a:srgbClr val="FFFFFF"/>
                </a:solidFill>
                <a:latin typeface="+mn-lt"/>
              </a:rPr>
              <a:t>Start Recording</a:t>
            </a:r>
            <a:r>
              <a:rPr lang="en-US" sz="2800" dirty="0">
                <a:solidFill>
                  <a:srgbClr val="FFFFFF"/>
                </a:solidFill>
                <a:latin typeface="+mn-lt"/>
              </a:rPr>
              <a:t>. </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To finish recording, open the Session menu and select </a:t>
            </a:r>
            <a:r>
              <a:rPr lang="en-US" sz="2800" b="1" dirty="0">
                <a:solidFill>
                  <a:srgbClr val="FFFFFF"/>
                </a:solidFill>
                <a:latin typeface="+mn-lt"/>
              </a:rPr>
              <a:t>Stop Recording</a:t>
            </a:r>
            <a:r>
              <a:rPr lang="en-US" sz="2800" dirty="0">
                <a:solidFill>
                  <a:srgbClr val="FFFFFF"/>
                </a:solidFill>
                <a:latin typeface="+mn-lt"/>
              </a:rPr>
              <a:t>.</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It will show up in the Learn course some time after the session is over.</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5FAC49F2-9918-4A11-83BD-28D637926E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226" y="484632"/>
            <a:ext cx="6136814" cy="5724144"/>
          </a:xfrm>
        </p:spPr>
      </p:pic>
    </p:spTree>
    <p:extLst>
      <p:ext uri="{BB962C8B-B14F-4D97-AF65-F5344CB8AC3E}">
        <p14:creationId xmlns:p14="http://schemas.microsoft.com/office/powerpoint/2010/main" val="1767081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000" y="360000"/>
            <a:ext cx="10800000" cy="900000"/>
          </a:xfrm>
        </p:spPr>
        <p:txBody>
          <a:bodyPr anchor="ctr" anchorCtr="0">
            <a:noAutofit/>
          </a:bodyPr>
          <a:lstStyle/>
          <a:p>
            <a:pPr algn="l">
              <a:defRPr/>
            </a:pPr>
            <a:r>
              <a:rPr lang="en-GB" sz="3200" b="1" dirty="0">
                <a:latin typeface="Arial" panose="020B0604020202020204" pitchFamily="34" charset="0"/>
                <a:cs typeface="Arial" panose="020B0604020202020204" pitchFamily="34" charset="0"/>
              </a:rPr>
              <a:t>Emoticons and Feedback </a:t>
            </a:r>
          </a:p>
        </p:txBody>
      </p:sp>
      <p:pic>
        <p:nvPicPr>
          <p:cNvPr id="71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1773239"/>
            <a:ext cx="4751388"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5280025"/>
            <a:ext cx="308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47914" y="2996991"/>
            <a:ext cx="2592387" cy="16303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Then choose your emoji Happy / Agree. This will then appear next to your name for 10 seconds.</a:t>
            </a:r>
          </a:p>
        </p:txBody>
      </p:sp>
      <p:sp>
        <p:nvSpPr>
          <p:cNvPr id="8" name="Subtitle 7"/>
          <p:cNvSpPr>
            <a:spLocks noGrp="1"/>
          </p:cNvSpPr>
          <p:nvPr>
            <p:ph type="subTitle" idx="1"/>
          </p:nvPr>
        </p:nvSpPr>
        <p:spPr>
          <a:xfrm>
            <a:off x="2347914" y="1718373"/>
            <a:ext cx="2884486" cy="702565"/>
          </a:xfrm>
        </p:spPr>
        <p:txBody>
          <a:bodyPr/>
          <a:lstStyle/>
          <a:p>
            <a:pPr algn="l">
              <a:defRPr/>
            </a:pPr>
            <a:r>
              <a:rPr lang="en-GB" sz="2000" kern="0" dirty="0">
                <a:solidFill>
                  <a:srgbClr val="000000"/>
                </a:solidFill>
                <a:latin typeface="Arial" panose="020B0604020202020204" pitchFamily="34" charset="0"/>
                <a:ea typeface="+mn-ea"/>
                <a:cs typeface="Arial" panose="020B0604020202020204" pitchFamily="34" charset="0"/>
              </a:rPr>
              <a:t>Click on the green tick </a:t>
            </a:r>
          </a:p>
          <a:p>
            <a:pPr>
              <a:defRPr/>
            </a:pPr>
            <a:endParaRPr lang="en-GB" dirty="0"/>
          </a:p>
        </p:txBody>
      </p:sp>
      <p:cxnSp>
        <p:nvCxnSpPr>
          <p:cNvPr id="10" name="Straight Arrow Connector 9"/>
          <p:cNvCxnSpPr>
            <a:cxnSpLocks/>
          </p:cNvCxnSpPr>
          <p:nvPr/>
        </p:nvCxnSpPr>
        <p:spPr>
          <a:xfrm>
            <a:off x="5008228" y="1988191"/>
            <a:ext cx="1677798" cy="4327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a:cxnSpLocks/>
            <a:stCxn id="7" idx="3"/>
          </p:cNvCxnSpPr>
          <p:nvPr/>
        </p:nvCxnSpPr>
        <p:spPr>
          <a:xfrm flipV="1">
            <a:off x="4940301" y="3789365"/>
            <a:ext cx="1443038" cy="2280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a:cxnSpLocks/>
          </p:cNvCxnSpPr>
          <p:nvPr/>
        </p:nvCxnSpPr>
        <p:spPr>
          <a:xfrm>
            <a:off x="4872038" y="4364038"/>
            <a:ext cx="1655762" cy="12160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1" name="TextBox 10">
            <a:extLst>
              <a:ext uri="{FF2B5EF4-FFF2-40B4-BE49-F238E27FC236}">
                <a16:creationId xmlns:a16="http://schemas.microsoft.com/office/drawing/2014/main" id="{681ADA7C-2CFB-49DB-8D0C-7ABC4ABFCBC7}"/>
              </a:ext>
            </a:extLst>
          </p:cNvPr>
          <p:cNvSpPr txBox="1"/>
          <p:nvPr/>
        </p:nvSpPr>
        <p:spPr>
          <a:xfrm>
            <a:off x="2347914" y="4938713"/>
            <a:ext cx="2592387" cy="10156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View reactions across the cohort in the Attendee list.</a:t>
            </a:r>
          </a:p>
        </p:txBody>
      </p:sp>
    </p:spTree>
    <p:extLst>
      <p:ext uri="{BB962C8B-B14F-4D97-AF65-F5344CB8AC3E}">
        <p14:creationId xmlns:p14="http://schemas.microsoft.com/office/powerpoint/2010/main" val="352373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bwMode="auto">
          <a:xfrm>
            <a:off x="2057401" y="1839914"/>
            <a:ext cx="497522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l"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Use the </a:t>
            </a:r>
            <a:r>
              <a:rPr lang="en-US" altLang="en-US" u="sng" dirty="0">
                <a:latin typeface="Arial" panose="020B0604020202020204" pitchFamily="34" charset="0"/>
                <a:ea typeface="ＭＳ Ｐゴシック" panose="020B0600070205080204" pitchFamily="34" charset="-128"/>
                <a:cs typeface="Arial" panose="020B0604020202020204" pitchFamily="34" charset="0"/>
              </a:rPr>
              <a:t>hand raise icon</a:t>
            </a:r>
            <a:r>
              <a:rPr lang="en-US" altLang="en-US" dirty="0">
                <a:latin typeface="Arial" panose="020B0604020202020204" pitchFamily="34" charset="0"/>
                <a:ea typeface="ＭＳ Ｐゴシック" panose="020B0600070205080204" pitchFamily="34" charset="-128"/>
                <a:cs typeface="Arial" panose="020B0604020202020204" pitchFamily="34" charset="0"/>
              </a:rPr>
              <a:t> to queue up your question. </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When called upon to ask your question </a:t>
            </a:r>
            <a:r>
              <a:rPr lang="en-US" altLang="en-US" u="sng" dirty="0">
                <a:latin typeface="Arial" panose="020B0604020202020204" pitchFamily="34" charset="0"/>
                <a:ea typeface="ＭＳ Ｐゴシック" panose="020B0600070205080204" pitchFamily="34" charset="-128"/>
                <a:cs typeface="Arial" panose="020B0604020202020204" pitchFamily="34" charset="0"/>
              </a:rPr>
              <a:t>type a question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in the Chat.</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Or click on the Audio icon then </a:t>
            </a:r>
            <a:r>
              <a:rPr lang="en-US" altLang="en-US" u="sng" dirty="0">
                <a:latin typeface="Arial" panose="020B0604020202020204" pitchFamily="34" charset="0"/>
                <a:ea typeface="ＭＳ Ｐゴシック" panose="020B0600070205080204" pitchFamily="34" charset="-128"/>
                <a:cs typeface="Arial" panose="020B0604020202020204" pitchFamily="34" charset="0"/>
              </a:rPr>
              <a:t>speak your question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p:txBody>
      </p:sp>
      <p:pic>
        <p:nvPicPr>
          <p:cNvPr id="61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6438" y="1960564"/>
            <a:ext cx="2774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9170989" y="1960563"/>
            <a:ext cx="636587" cy="70961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z="2400" dirty="0">
              <a:ea typeface="ヒラギノ角ゴ Pro W3"/>
              <a:cs typeface="ヒラギノ角ゴ Pro W3"/>
            </a:endParaRPr>
          </a:p>
        </p:txBody>
      </p:sp>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26" y="4722813"/>
            <a:ext cx="26876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1"/>
          <p:cNvSpPr>
            <a:spLocks noChangeArrowheads="1"/>
          </p:cNvSpPr>
          <p:nvPr/>
        </p:nvSpPr>
        <p:spPr bwMode="auto">
          <a:xfrm>
            <a:off x="7803357" y="4722813"/>
            <a:ext cx="573088" cy="6858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z="2400" dirty="0">
              <a:ea typeface="ヒラギノ角ゴ Pro W3"/>
              <a:cs typeface="ヒラギノ角ゴ Pro W3"/>
            </a:endParaRPr>
          </a:p>
        </p:txBody>
      </p:sp>
      <p:pic>
        <p:nvPicPr>
          <p:cNvPr id="615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8026" y="3163888"/>
            <a:ext cx="3338513" cy="1014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2" name="Rectangle 12"/>
          <p:cNvSpPr>
            <a:spLocks noChangeArrowheads="1"/>
          </p:cNvSpPr>
          <p:nvPr/>
        </p:nvSpPr>
        <p:spPr bwMode="auto">
          <a:xfrm>
            <a:off x="7070726" y="3708401"/>
            <a:ext cx="652463" cy="461963"/>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z="2400" dirty="0">
              <a:ea typeface="ヒラギノ角ゴ Pro W3"/>
              <a:cs typeface="ヒラギノ角ゴ Pro W3"/>
            </a:endParaRPr>
          </a:p>
        </p:txBody>
      </p:sp>
      <p:sp>
        <p:nvSpPr>
          <p:cNvPr id="6" name="Title 5"/>
          <p:cNvSpPr>
            <a:spLocks noGrp="1"/>
          </p:cNvSpPr>
          <p:nvPr>
            <p:ph type="ctrTitle"/>
          </p:nvPr>
        </p:nvSpPr>
        <p:spPr>
          <a:xfrm>
            <a:off x="696000" y="360000"/>
            <a:ext cx="10800000" cy="900000"/>
          </a:xfrm>
        </p:spPr>
        <p:txBody>
          <a:bodyPr anchor="ctr" anchorCtr="0">
            <a:noAutofit/>
          </a:bodyPr>
          <a:lstStyle/>
          <a:p>
            <a:pPr algn="l">
              <a:defRPr/>
            </a:pPr>
            <a:r>
              <a:rPr lang="en-GB" sz="3200" b="1" dirty="0">
                <a:latin typeface="Arial" panose="020B0604020202020204" pitchFamily="34" charset="0"/>
                <a:cs typeface="Arial" panose="020B0604020202020204" pitchFamily="34" charset="0"/>
              </a:rPr>
              <a:t>During the Q&amp;A Session</a:t>
            </a:r>
          </a:p>
        </p:txBody>
      </p:sp>
    </p:spTree>
    <p:extLst>
      <p:ext uri="{BB962C8B-B14F-4D97-AF65-F5344CB8AC3E}">
        <p14:creationId xmlns:p14="http://schemas.microsoft.com/office/powerpoint/2010/main" val="3973396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72682-C916-4833-96AD-433EBCD50C24}"/>
              </a:ext>
            </a:extLst>
          </p:cNvPr>
          <p:cNvSpPr>
            <a:spLocks noGrp="1"/>
          </p:cNvSpPr>
          <p:nvPr>
            <p:ph type="title"/>
          </p:nvPr>
        </p:nvSpPr>
        <p:spPr>
          <a:xfrm>
            <a:off x="9100249" y="484632"/>
            <a:ext cx="2613872" cy="5639331"/>
          </a:xfrm>
        </p:spPr>
        <p:txBody>
          <a:bodyPr vert="horz" lIns="91440" tIns="45720" rIns="91440" bIns="45720" rtlCol="0" anchor="ctr">
            <a:normAutofit fontScale="90000"/>
          </a:bodyPr>
          <a:lstStyle/>
          <a:p>
            <a:r>
              <a:rPr lang="en-US" sz="3100" dirty="0">
                <a:solidFill>
                  <a:srgbClr val="FFFFFF"/>
                </a:solidFill>
                <a:latin typeface="+mn-lt"/>
              </a:rPr>
              <a:t>Chat via the </a:t>
            </a:r>
            <a:r>
              <a:rPr lang="en-US" sz="3100" b="1" dirty="0">
                <a:solidFill>
                  <a:srgbClr val="FFFFFF"/>
                </a:solidFill>
                <a:latin typeface="+mn-lt"/>
              </a:rPr>
              <a:t>Collaborate Panel </a:t>
            </a:r>
            <a:r>
              <a:rPr lang="en-US" sz="3100" dirty="0">
                <a:solidFill>
                  <a:srgbClr val="FFFFFF"/>
                </a:solidFill>
                <a:latin typeface="+mn-lt"/>
              </a:rPr>
              <a:t>– purple tab in the bottom right.</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The </a:t>
            </a:r>
            <a:r>
              <a:rPr lang="en-US" sz="3100" b="1" dirty="0">
                <a:solidFill>
                  <a:srgbClr val="FFFFFF"/>
                </a:solidFill>
                <a:latin typeface="+mn-lt"/>
              </a:rPr>
              <a:t>Everyone</a:t>
            </a:r>
            <a:r>
              <a:rPr lang="en-US" sz="3100" dirty="0">
                <a:solidFill>
                  <a:srgbClr val="FFFFFF"/>
                </a:solidFill>
                <a:latin typeface="+mn-lt"/>
              </a:rPr>
              <a:t> chat area is the main chat room. </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There is also a private chat area for Moderators.</a:t>
            </a: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automatically generated">
            <a:extLst>
              <a:ext uri="{FF2B5EF4-FFF2-40B4-BE49-F238E27FC236}">
                <a16:creationId xmlns:a16="http://schemas.microsoft.com/office/drawing/2014/main" id="{E660B2C1-C1A1-4000-B68A-9FBC50DDD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191" y="488601"/>
            <a:ext cx="5142909" cy="5720175"/>
          </a:xfrm>
          <a:prstGeom prst="rect">
            <a:avLst/>
          </a:prstGeom>
        </p:spPr>
      </p:pic>
    </p:spTree>
    <p:extLst>
      <p:ext uri="{BB962C8B-B14F-4D97-AF65-F5344CB8AC3E}">
        <p14:creationId xmlns:p14="http://schemas.microsoft.com/office/powerpoint/2010/main" val="3076810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518254"/>
            <a:ext cx="2613872" cy="5932880"/>
          </a:xfrm>
        </p:spPr>
        <p:txBody>
          <a:bodyPr vert="horz" lIns="91440" tIns="45720" rIns="91440" bIns="45720" rtlCol="0" anchor="ctr">
            <a:normAutofit/>
          </a:bodyPr>
          <a:lstStyle/>
          <a:p>
            <a:r>
              <a:rPr lang="en-US" sz="2800" dirty="0">
                <a:solidFill>
                  <a:srgbClr val="FFFFFF"/>
                </a:solidFill>
                <a:latin typeface="+mn-lt"/>
              </a:rPr>
              <a:t>Once in a chat area, click on the text area at the bottom and start typing your message.</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Press the return key to send the message to the room.</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A range of emojis are also available.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screenshot&#10;&#10;Description automatically generated">
            <a:extLst>
              <a:ext uri="{FF2B5EF4-FFF2-40B4-BE49-F238E27FC236}">
                <a16:creationId xmlns:a16="http://schemas.microsoft.com/office/drawing/2014/main" id="{85ED35B8-FDD6-4175-84F0-50849EB5BA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442" y="484632"/>
            <a:ext cx="3554508" cy="5724144"/>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337" y="608811"/>
            <a:ext cx="3619500" cy="3162300"/>
          </a:xfrm>
          <a:prstGeom prst="rect">
            <a:avLst/>
          </a:prstGeom>
        </p:spPr>
      </p:pic>
    </p:spTree>
    <p:extLst>
      <p:ext uri="{BB962C8B-B14F-4D97-AF65-F5344CB8AC3E}">
        <p14:creationId xmlns:p14="http://schemas.microsoft.com/office/powerpoint/2010/main" val="2663405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518254"/>
            <a:ext cx="2613872" cy="5932880"/>
          </a:xfrm>
        </p:spPr>
        <p:txBody>
          <a:bodyPr vert="horz" lIns="91440" tIns="45720" rIns="91440" bIns="45720" rtlCol="0" anchor="ctr">
            <a:normAutofit fontScale="90000"/>
          </a:bodyPr>
          <a:lstStyle/>
          <a:p>
            <a:r>
              <a:rPr lang="en-US" sz="2800" dirty="0">
                <a:solidFill>
                  <a:srgbClr val="FFFFFF"/>
                </a:solidFill>
                <a:latin typeface="+mn-lt"/>
              </a:rPr>
              <a:t>Once in a chat area, click on the text area at the bottom and start typing your message.</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smtClean="0">
                <a:solidFill>
                  <a:srgbClr val="FFFFFF"/>
                </a:solidFill>
                <a:latin typeface="+mn-lt"/>
              </a:rPr>
              <a:t>Click the @ button and type the name </a:t>
            </a:r>
            <a:br>
              <a:rPr lang="en-US" sz="2800" dirty="0" smtClean="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smtClean="0">
                <a:solidFill>
                  <a:srgbClr val="FFFFFF"/>
                </a:solidFill>
                <a:latin typeface="+mn-lt"/>
              </a:rPr>
              <a:t>hit return and the person will get a notification of the </a:t>
            </a:r>
            <a:r>
              <a:rPr lang="en-US" sz="2800" dirty="0" err="1" smtClean="0">
                <a:solidFill>
                  <a:srgbClr val="FFFFFF"/>
                </a:solidFill>
                <a:latin typeface="+mn-lt"/>
              </a:rPr>
              <a:t>messsag</a:t>
            </a:r>
            <a:r>
              <a:rPr lang="en-US" sz="2800" dirty="0" smtClean="0">
                <a:solidFill>
                  <a:srgbClr val="FFFFFF"/>
                </a:solidFill>
                <a:latin typeface="+mn-lt"/>
              </a:rPr>
              <a:t> </a:t>
            </a: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930" y="633045"/>
            <a:ext cx="5971408" cy="31544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307" y="1259954"/>
            <a:ext cx="2303796" cy="4582821"/>
          </a:xfrm>
          <a:prstGeom prst="rect">
            <a:avLst/>
          </a:prstGeom>
        </p:spPr>
      </p:pic>
    </p:spTree>
    <p:extLst>
      <p:ext uri="{BB962C8B-B14F-4D97-AF65-F5344CB8AC3E}">
        <p14:creationId xmlns:p14="http://schemas.microsoft.com/office/powerpoint/2010/main" val="3935409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8AADF-422B-4440-AC9A-88580DE3670A}"/>
              </a:ext>
            </a:extLst>
          </p:cNvPr>
          <p:cNvSpPr>
            <a:spLocks noGrp="1"/>
          </p:cNvSpPr>
          <p:nvPr>
            <p:ph type="title"/>
          </p:nvPr>
        </p:nvSpPr>
        <p:spPr>
          <a:xfrm>
            <a:off x="9105267" y="484628"/>
            <a:ext cx="2602101" cy="5849060"/>
          </a:xfrm>
        </p:spPr>
        <p:txBody>
          <a:bodyPr vert="horz" lIns="91440" tIns="45720" rIns="91440" bIns="45720" rtlCol="0" anchor="ctr">
            <a:noAutofit/>
          </a:bodyPr>
          <a:lstStyle/>
          <a:p>
            <a:r>
              <a:rPr lang="en-US" sz="2800" dirty="0">
                <a:solidFill>
                  <a:srgbClr val="FFFFFF"/>
                </a:solidFill>
                <a:latin typeface="+mn-lt"/>
              </a:rPr>
              <a:t>The second tab is the </a:t>
            </a:r>
            <a:r>
              <a:rPr lang="en-US" sz="2800" b="1" dirty="0">
                <a:solidFill>
                  <a:srgbClr val="FFFFFF"/>
                </a:solidFill>
                <a:latin typeface="+mn-lt"/>
              </a:rPr>
              <a:t>Attendees</a:t>
            </a:r>
            <a:r>
              <a:rPr lang="en-US" sz="2800" dirty="0">
                <a:solidFill>
                  <a:srgbClr val="FFFFFF"/>
                </a:solidFill>
                <a:latin typeface="+mn-lt"/>
              </a:rPr>
              <a:t> tab.</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For an individual attendee, you can change their role within the session.</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You can also mute their microphone if it has been left open.</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E332CA8D-4DCB-4914-9503-8E6D9CAA4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935" y="478232"/>
            <a:ext cx="4076284" cy="5724143"/>
          </a:xfrm>
          <a:prstGeom prst="rect">
            <a:avLst/>
          </a:prstGeom>
        </p:spPr>
      </p:pic>
    </p:spTree>
    <p:extLst>
      <p:ext uri="{BB962C8B-B14F-4D97-AF65-F5344CB8AC3E}">
        <p14:creationId xmlns:p14="http://schemas.microsoft.com/office/powerpoint/2010/main" val="3637587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44504-5ADC-4699-A140-9B838B444AF1}"/>
              </a:ext>
            </a:extLst>
          </p:cNvPr>
          <p:cNvSpPr>
            <a:spLocks noGrp="1"/>
          </p:cNvSpPr>
          <p:nvPr>
            <p:ph type="title"/>
          </p:nvPr>
        </p:nvSpPr>
        <p:spPr>
          <a:xfrm>
            <a:off x="9100249" y="484633"/>
            <a:ext cx="2613872" cy="5393653"/>
          </a:xfrm>
        </p:spPr>
        <p:txBody>
          <a:bodyPr vert="horz" lIns="91440" tIns="45720" rIns="91440" bIns="45720" rtlCol="0" anchor="ctr">
            <a:normAutofit fontScale="90000"/>
          </a:bodyPr>
          <a:lstStyle/>
          <a:p>
            <a:r>
              <a:rPr lang="en-US" sz="3100" dirty="0">
                <a:solidFill>
                  <a:srgbClr val="FFFFFF"/>
                </a:solidFill>
                <a:latin typeface="+mn-lt"/>
              </a:rPr>
              <a:t>If there is a lot of background noise, you can also choose to mute all attendees.</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You can also detach the attendee panel so that it is visible beside the Chat.</a:t>
            </a:r>
            <a:r>
              <a:rPr lang="en-US" sz="2800" dirty="0">
                <a:solidFill>
                  <a:srgbClr val="FFFFFF"/>
                </a:solidFill>
                <a:latin typeface="+mn-lt"/>
              </a:rPr>
              <a:t/>
            </a:r>
            <a:br>
              <a:rPr lang="en-US" sz="28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4092FDCC-45B4-4A42-AEDD-AF009B80E7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330" y="484633"/>
            <a:ext cx="6347066" cy="5724144"/>
          </a:xfrm>
        </p:spPr>
      </p:pic>
    </p:spTree>
    <p:extLst>
      <p:ext uri="{BB962C8B-B14F-4D97-AF65-F5344CB8AC3E}">
        <p14:creationId xmlns:p14="http://schemas.microsoft.com/office/powerpoint/2010/main" val="1904805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72682-C916-4833-96AD-433EBCD50C24}"/>
              </a:ext>
            </a:extLst>
          </p:cNvPr>
          <p:cNvSpPr>
            <a:spLocks noGrp="1"/>
          </p:cNvSpPr>
          <p:nvPr>
            <p:ph type="title"/>
          </p:nvPr>
        </p:nvSpPr>
        <p:spPr>
          <a:xfrm>
            <a:off x="9100249" y="484632"/>
            <a:ext cx="2613872" cy="4590707"/>
          </a:xfrm>
        </p:spPr>
        <p:txBody>
          <a:bodyPr vert="horz" lIns="91440" tIns="45720" rIns="91440" bIns="45720" rtlCol="0" anchor="ctr">
            <a:normAutofit fontScale="90000"/>
          </a:bodyPr>
          <a:lstStyle/>
          <a:p>
            <a:r>
              <a:rPr lang="en-US" sz="3100" dirty="0">
                <a:solidFill>
                  <a:srgbClr val="FFFFFF"/>
                </a:solidFill>
                <a:latin typeface="+mn-lt"/>
              </a:rPr>
              <a:t>The Attendee tab is where you can see the participant feedback.</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You can see an aggregated count as well as individual responses.</a:t>
            </a:r>
            <a:br>
              <a:rPr lang="en-US" sz="31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CBCB0DD5-4052-4FA1-8868-ED68AA8CB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183" y="484631"/>
            <a:ext cx="5279548" cy="5724143"/>
          </a:xfrm>
          <a:prstGeom prst="rect">
            <a:avLst/>
          </a:prstGeom>
        </p:spPr>
      </p:pic>
    </p:spTree>
    <p:extLst>
      <p:ext uri="{BB962C8B-B14F-4D97-AF65-F5344CB8AC3E}">
        <p14:creationId xmlns:p14="http://schemas.microsoft.com/office/powerpoint/2010/main" val="1627485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518254"/>
            <a:ext cx="2613872" cy="5932880"/>
          </a:xfrm>
        </p:spPr>
        <p:txBody>
          <a:bodyPr vert="horz" lIns="91440" tIns="45720" rIns="91440" bIns="45720" rtlCol="0" anchor="ctr">
            <a:normAutofit fontScale="90000"/>
          </a:bodyPr>
          <a:lstStyle/>
          <a:p>
            <a:r>
              <a:rPr lang="en-US" sz="2800" dirty="0">
                <a:solidFill>
                  <a:srgbClr val="FFFFFF"/>
                </a:solidFill>
                <a:latin typeface="+mn-lt"/>
              </a:rPr>
              <a:t>There are several options available on the </a:t>
            </a:r>
            <a:r>
              <a:rPr lang="en-US" sz="2800" b="1" dirty="0">
                <a:solidFill>
                  <a:srgbClr val="FFFFFF"/>
                </a:solidFill>
                <a:latin typeface="+mn-lt"/>
              </a:rPr>
              <a:t>Share Content </a:t>
            </a:r>
            <a:r>
              <a:rPr lang="en-US" sz="2800" dirty="0">
                <a:solidFill>
                  <a:srgbClr val="FFFFFF"/>
                </a:solidFill>
                <a:latin typeface="+mn-lt"/>
              </a:rPr>
              <a:t>tab.</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The first is the </a:t>
            </a:r>
            <a:r>
              <a:rPr lang="en-US" sz="2800" b="1" dirty="0">
                <a:solidFill>
                  <a:srgbClr val="FFFFFF"/>
                </a:solidFill>
                <a:latin typeface="+mn-lt"/>
              </a:rPr>
              <a:t>Whiteboard</a:t>
            </a:r>
            <a:r>
              <a:rPr lang="en-US" sz="2800" dirty="0">
                <a:solidFill>
                  <a:srgbClr val="FFFFFF"/>
                </a:solidFill>
                <a:latin typeface="+mn-lt"/>
              </a:rPr>
              <a:t>.</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smtClean="0">
                <a:solidFill>
                  <a:srgbClr val="FFFFFF"/>
                </a:solidFill>
                <a:latin typeface="+mn-lt"/>
              </a:rPr>
              <a:t>This allows drawing, text, shapes, can create multiple whiteboard pages and share with breakout groups</a:t>
            </a: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p:cNvPicPr>
            <a:picLocks noGrp="1" noChangeAspect="1"/>
          </p:cNvPicPr>
          <p:nvPr>
            <p:ph idx="1"/>
          </p:nvPr>
        </p:nvPicPr>
        <p:blipFill>
          <a:blip r:embed="rId2"/>
          <a:stretch>
            <a:fillRect/>
          </a:stretch>
        </p:blipFill>
        <p:spPr>
          <a:xfrm>
            <a:off x="246658" y="1336430"/>
            <a:ext cx="8592510" cy="4078865"/>
          </a:xfrm>
          <a:prstGeom prst="rect">
            <a:avLst/>
          </a:prstGeom>
        </p:spPr>
      </p:pic>
      <p:sp>
        <p:nvSpPr>
          <p:cNvPr id="5" name="Rectangle 4"/>
          <p:cNvSpPr/>
          <p:nvPr/>
        </p:nvSpPr>
        <p:spPr>
          <a:xfrm>
            <a:off x="616814" y="1336430"/>
            <a:ext cx="1542036" cy="42744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221208" y="1336430"/>
            <a:ext cx="2060557" cy="42744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281765" y="1896406"/>
            <a:ext cx="2505132" cy="427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8589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8AADF-422B-4440-AC9A-88580DE3670A}"/>
              </a:ext>
            </a:extLst>
          </p:cNvPr>
          <p:cNvSpPr>
            <a:spLocks noGrp="1"/>
          </p:cNvSpPr>
          <p:nvPr>
            <p:ph type="title"/>
          </p:nvPr>
        </p:nvSpPr>
        <p:spPr>
          <a:xfrm>
            <a:off x="9105267" y="484628"/>
            <a:ext cx="2602101" cy="5849060"/>
          </a:xfrm>
        </p:spPr>
        <p:txBody>
          <a:bodyPr vert="horz" lIns="91440" tIns="45720" rIns="91440" bIns="45720" rtlCol="0" anchor="ctr">
            <a:noAutofit/>
          </a:bodyPr>
          <a:lstStyle/>
          <a:p>
            <a:r>
              <a:rPr lang="en-US" sz="2800" dirty="0">
                <a:solidFill>
                  <a:srgbClr val="FFFFFF"/>
                </a:solidFill>
                <a:latin typeface="+mn-lt"/>
              </a:rPr>
              <a:t>The second sharing option is </a:t>
            </a:r>
            <a:r>
              <a:rPr lang="en-US" sz="2800" b="1" dirty="0">
                <a:solidFill>
                  <a:srgbClr val="FFFFFF"/>
                </a:solidFill>
                <a:latin typeface="+mn-lt"/>
              </a:rPr>
              <a:t>Share Application/ Screen</a:t>
            </a:r>
            <a:r>
              <a:rPr lang="en-US" sz="2800" dirty="0">
                <a:solidFill>
                  <a:srgbClr val="FFFFFF"/>
                </a:solidFill>
                <a:latin typeface="+mn-lt"/>
              </a:rPr>
              <a:t>.</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You can choose to share </a:t>
            </a:r>
            <a:r>
              <a:rPr lang="en-US" sz="2800" b="1" dirty="0">
                <a:solidFill>
                  <a:srgbClr val="FFFFFF"/>
                </a:solidFill>
                <a:latin typeface="+mn-lt"/>
              </a:rPr>
              <a:t>Your Entire Screen</a:t>
            </a:r>
            <a:r>
              <a:rPr lang="en-US" sz="2800" dirty="0">
                <a:solidFill>
                  <a:srgbClr val="FFFFFF"/>
                </a:solidFill>
                <a:latin typeface="+mn-lt"/>
              </a:rPr>
              <a:t>.</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With </a:t>
            </a:r>
            <a:r>
              <a:rPr lang="en-US" sz="2800" b="1" dirty="0">
                <a:solidFill>
                  <a:srgbClr val="FFFFFF"/>
                </a:solidFill>
                <a:latin typeface="+mn-lt"/>
              </a:rPr>
              <a:t>Share Audio </a:t>
            </a:r>
            <a:r>
              <a:rPr lang="en-US" sz="2800" dirty="0">
                <a:solidFill>
                  <a:srgbClr val="FFFFFF"/>
                </a:solidFill>
                <a:latin typeface="+mn-lt"/>
              </a:rPr>
              <a:t>enabled, you can play audio or video files.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01120FD5-B454-4656-9141-A6A60175A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259555"/>
            <a:ext cx="8141606" cy="4338890"/>
          </a:xfrm>
          <a:prstGeom prst="rect">
            <a:avLst/>
          </a:prstGeom>
        </p:spPr>
      </p:pic>
    </p:spTree>
    <p:extLst>
      <p:ext uri="{BB962C8B-B14F-4D97-AF65-F5344CB8AC3E}">
        <p14:creationId xmlns:p14="http://schemas.microsoft.com/office/powerpoint/2010/main" val="3168758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44504-5ADC-4699-A140-9B838B444AF1}"/>
              </a:ext>
            </a:extLst>
          </p:cNvPr>
          <p:cNvSpPr>
            <a:spLocks noGrp="1"/>
          </p:cNvSpPr>
          <p:nvPr>
            <p:ph type="title"/>
          </p:nvPr>
        </p:nvSpPr>
        <p:spPr>
          <a:xfrm>
            <a:off x="9100249" y="484633"/>
            <a:ext cx="2613872" cy="5724143"/>
          </a:xfrm>
        </p:spPr>
        <p:txBody>
          <a:bodyPr vert="horz" lIns="91440" tIns="45720" rIns="91440" bIns="45720" rtlCol="0" anchor="ctr">
            <a:normAutofit fontScale="90000"/>
          </a:bodyPr>
          <a:lstStyle/>
          <a:p>
            <a:r>
              <a:rPr lang="en-US" sz="3100" dirty="0">
                <a:solidFill>
                  <a:srgbClr val="FFFFFF"/>
                </a:solidFill>
                <a:latin typeface="+mn-lt"/>
              </a:rPr>
              <a:t>A second option is to share any open application on your device.</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This restricts the view to just the application.</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This prevents attendees seeing any system or app notifications.</a:t>
            </a:r>
            <a:r>
              <a:rPr lang="en-US" sz="2800" dirty="0">
                <a:solidFill>
                  <a:srgbClr val="FFFFFF"/>
                </a:solidFill>
                <a:latin typeface="+mn-lt"/>
              </a:rPr>
              <a:t/>
            </a:r>
            <a:br>
              <a:rPr lang="en-US" sz="28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8488785E-9A8F-412F-9593-73D78B084D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354" y="1244223"/>
            <a:ext cx="8129016" cy="4369553"/>
          </a:xfrm>
        </p:spPr>
      </p:pic>
    </p:spTree>
    <p:extLst>
      <p:ext uri="{BB962C8B-B14F-4D97-AF65-F5344CB8AC3E}">
        <p14:creationId xmlns:p14="http://schemas.microsoft.com/office/powerpoint/2010/main" val="3874474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72682-C916-4833-96AD-433EBCD50C24}"/>
              </a:ext>
            </a:extLst>
          </p:cNvPr>
          <p:cNvSpPr>
            <a:spLocks noGrp="1"/>
          </p:cNvSpPr>
          <p:nvPr>
            <p:ph type="title"/>
          </p:nvPr>
        </p:nvSpPr>
        <p:spPr>
          <a:xfrm>
            <a:off x="9100249" y="484632"/>
            <a:ext cx="2613872" cy="4590707"/>
          </a:xfrm>
        </p:spPr>
        <p:txBody>
          <a:bodyPr vert="horz" lIns="91440" tIns="45720" rIns="91440" bIns="45720" rtlCol="0" anchor="ctr">
            <a:normAutofit fontScale="90000"/>
          </a:bodyPr>
          <a:lstStyle/>
          <a:p>
            <a:r>
              <a:rPr lang="en-US" sz="3100" dirty="0">
                <a:solidFill>
                  <a:srgbClr val="FFFFFF"/>
                </a:solidFill>
                <a:latin typeface="+mn-lt"/>
              </a:rPr>
              <a:t>The third option is to share another open tab in Chrome.</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With </a:t>
            </a:r>
            <a:r>
              <a:rPr lang="en-US" sz="3100" b="1" dirty="0">
                <a:solidFill>
                  <a:srgbClr val="FFFFFF"/>
                </a:solidFill>
                <a:latin typeface="+mn-lt"/>
              </a:rPr>
              <a:t>Share Audio </a:t>
            </a:r>
            <a:r>
              <a:rPr lang="en-US" sz="3100" dirty="0">
                <a:solidFill>
                  <a:srgbClr val="FFFFFF"/>
                </a:solidFill>
                <a:latin typeface="+mn-lt"/>
              </a:rPr>
              <a:t>enabled, you can play audio or video files on Media Hopper.</a:t>
            </a:r>
            <a:br>
              <a:rPr lang="en-US" sz="31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automatically generated">
            <a:extLst>
              <a:ext uri="{FF2B5EF4-FFF2-40B4-BE49-F238E27FC236}">
                <a16:creationId xmlns:a16="http://schemas.microsoft.com/office/drawing/2014/main" id="{E7603A64-E476-41A5-A556-461FC13E4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91" y="1184987"/>
            <a:ext cx="8143339" cy="4348065"/>
          </a:xfrm>
          <a:prstGeom prst="rect">
            <a:avLst/>
          </a:prstGeom>
        </p:spPr>
      </p:pic>
    </p:spTree>
    <p:extLst>
      <p:ext uri="{BB962C8B-B14F-4D97-AF65-F5344CB8AC3E}">
        <p14:creationId xmlns:p14="http://schemas.microsoft.com/office/powerpoint/2010/main" val="145611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82112" y="4664015"/>
            <a:ext cx="8785726" cy="2062103"/>
          </a:xfrm>
          <a:prstGeom prst="rect">
            <a:avLst/>
          </a:prstGeom>
          <a:solidFill>
            <a:schemeClr val="bg1"/>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b="1" dirty="0">
                <a:solidFill>
                  <a:schemeClr val="tx1"/>
                </a:solidFill>
              </a:rPr>
              <a:t>Your lecturer will tell you whenever recording starts and stops.</a:t>
            </a:r>
          </a:p>
          <a:p>
            <a:r>
              <a:rPr lang="en-GB" sz="1600" b="1" dirty="0">
                <a:solidFill>
                  <a:schemeClr val="tx1"/>
                </a:solidFill>
              </a:rPr>
              <a:t>Who can view the recording? </a:t>
            </a:r>
            <a:r>
              <a:rPr lang="en-GB" sz="1600" dirty="0">
                <a:solidFill>
                  <a:schemeClr val="tx1"/>
                </a:solidFill>
              </a:rPr>
              <a:t> Only the students and staff on this Course. You must not share it further.  </a:t>
            </a:r>
          </a:p>
          <a:p>
            <a:r>
              <a:rPr lang="en-GB" sz="1600" dirty="0">
                <a:solidFill>
                  <a:schemeClr val="tx1"/>
                </a:solidFill>
              </a:rPr>
              <a:t>To do so would breach University regulations, copyright law and, perhaps most importantly, the trust that’s required between us all to keep your learning environment safe. </a:t>
            </a:r>
            <a:endParaRPr lang="en-GB" sz="1600" b="1" dirty="0">
              <a:solidFill>
                <a:schemeClr val="tx1"/>
              </a:solidFill>
            </a:endParaRPr>
          </a:p>
          <a:p>
            <a:r>
              <a:rPr lang="en-GB" sz="1600" b="1" dirty="0">
                <a:solidFill>
                  <a:schemeClr val="tx1"/>
                </a:solidFill>
              </a:rPr>
              <a:t>What if I don’t want to be recorded? </a:t>
            </a:r>
            <a:r>
              <a:rPr lang="en-GB" sz="1600" dirty="0">
                <a:solidFill>
                  <a:schemeClr val="tx1"/>
                </a:solidFill>
              </a:rPr>
              <a:t> You can ask the lecturer in advance of the lecture, or during it, to stop recording while you contribute.</a:t>
            </a:r>
            <a:endParaRPr lang="en-GB" sz="1600" b="1" dirty="0">
              <a:solidFill>
                <a:schemeClr val="tx1"/>
              </a:solidFill>
            </a:endParaRPr>
          </a:p>
          <a:p>
            <a:r>
              <a:rPr lang="en-GB" sz="1600" b="1" dirty="0">
                <a:solidFill>
                  <a:schemeClr val="tx1"/>
                </a:solidFill>
              </a:rPr>
              <a:t>Is the text chat recorded? </a:t>
            </a:r>
            <a:r>
              <a:rPr lang="en-GB" sz="1600" dirty="0">
                <a:solidFill>
                  <a:schemeClr val="tx1"/>
                </a:solidFill>
              </a:rPr>
              <a:t> Normally, yes. The lecturer or facilitator will tell you whether the chat is anonymous or identifiable.</a:t>
            </a:r>
          </a:p>
        </p:txBody>
      </p:sp>
      <p:pic>
        <p:nvPicPr>
          <p:cNvPr id="19" name="Picture 18" descr="An icon of a recording reel, to represent recording of virtual classrooms" title="Recording reel icon">
            <a:extLst>
              <a:ext uri="{FF2B5EF4-FFF2-40B4-BE49-F238E27FC236}">
                <a16:creationId xmlns:a16="http://schemas.microsoft.com/office/drawing/2014/main" id="{805A651C-7A1B-4E46-905D-71C3F2066FC2}"/>
              </a:ext>
            </a:extLst>
          </p:cNvPr>
          <p:cNvPicPr>
            <a:picLocks noChangeAspect="1"/>
          </p:cNvPicPr>
          <p:nvPr/>
        </p:nvPicPr>
        <p:blipFill>
          <a:blip r:embed="rId2">
            <a:alphaModFix amt="16000"/>
            <a:extLst>
              <a:ext uri="{28A0092B-C50C-407E-A947-70E740481C1C}">
                <a14:useLocalDpi xmlns:a14="http://schemas.microsoft.com/office/drawing/2010/main" val="0"/>
              </a:ext>
            </a:extLst>
          </a:blip>
          <a:stretch>
            <a:fillRect/>
          </a:stretch>
        </p:blipFill>
        <p:spPr>
          <a:xfrm>
            <a:off x="838754" y="5861523"/>
            <a:ext cx="1337606" cy="592369"/>
          </a:xfrm>
          <a:prstGeom prst="rect">
            <a:avLst/>
          </a:prstGeom>
        </p:spPr>
      </p:pic>
      <p:sp>
        <p:nvSpPr>
          <p:cNvPr id="6" name="TextBox 5">
            <a:extLst>
              <a:ext uri="{FF2B5EF4-FFF2-40B4-BE49-F238E27FC236}">
                <a16:creationId xmlns:a16="http://schemas.microsoft.com/office/drawing/2014/main" id="{555F9774-F018-AB40-87B6-59A0A283AC43}"/>
              </a:ext>
            </a:extLst>
          </p:cNvPr>
          <p:cNvSpPr txBox="1"/>
          <p:nvPr/>
        </p:nvSpPr>
        <p:spPr>
          <a:xfrm>
            <a:off x="0" y="4803491"/>
            <a:ext cx="2892667" cy="1354217"/>
          </a:xfrm>
          <a:prstGeom prst="rect">
            <a:avLst/>
          </a:prstGeom>
          <a:noFill/>
        </p:spPr>
        <p:txBody>
          <a:bodyPr wrap="square" rtlCol="0">
            <a:spAutoFit/>
          </a:bodyPr>
          <a:lstStyle/>
          <a:p>
            <a:pPr algn="ctr"/>
            <a:r>
              <a:rPr lang="en-GB" sz="3200" dirty="0">
                <a:solidFill>
                  <a:schemeClr val="tx1">
                    <a:lumMod val="65000"/>
                    <a:lumOff val="35000"/>
                  </a:schemeClr>
                </a:solidFill>
              </a:rPr>
              <a:t>This class may be recorded</a:t>
            </a:r>
          </a:p>
          <a:p>
            <a:endParaRPr lang="en-US" dirty="0"/>
          </a:p>
        </p:txBody>
      </p:sp>
      <p:sp>
        <p:nvSpPr>
          <p:cNvPr id="8" name="TextBox 7"/>
          <p:cNvSpPr txBox="1"/>
          <p:nvPr/>
        </p:nvSpPr>
        <p:spPr>
          <a:xfrm>
            <a:off x="3182112" y="2681624"/>
            <a:ext cx="8785726" cy="1815882"/>
          </a:xfrm>
          <a:prstGeom prst="rect">
            <a:avLst/>
          </a:prstGeom>
          <a:solidFill>
            <a:schemeClr val="bg1"/>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600" b="1" dirty="0">
                <a:solidFill>
                  <a:schemeClr val="tx1"/>
                </a:solidFill>
              </a:rPr>
              <a:t>Why is my name displayed?</a:t>
            </a:r>
            <a:r>
              <a:rPr lang="en-GB" sz="1600" dirty="0">
                <a:solidFill>
                  <a:schemeClr val="tx1"/>
                </a:solidFill>
              </a:rPr>
              <a:t>  </a:t>
            </a:r>
            <a:br>
              <a:rPr lang="en-GB" sz="1600" dirty="0">
                <a:solidFill>
                  <a:schemeClr val="tx1"/>
                </a:solidFill>
              </a:rPr>
            </a:br>
            <a:r>
              <a:rPr lang="en-GB" sz="1600" dirty="0">
                <a:solidFill>
                  <a:schemeClr val="tx1"/>
                </a:solidFill>
              </a:rPr>
              <a:t>Your name is displayed to the lecturer or facilitator and the other students and you are able to see their names. This is to help keep the learning space secure, support academic community and student engagement, and run the session effectively. </a:t>
            </a:r>
          </a:p>
          <a:p>
            <a:r>
              <a:rPr lang="en-GB" sz="1600" b="1" dirty="0">
                <a:solidFill>
                  <a:schemeClr val="tx1"/>
                </a:solidFill>
              </a:rPr>
              <a:t>Do I have to turn my video on? </a:t>
            </a:r>
            <a:r>
              <a:rPr lang="en-GB" sz="1600" dirty="0">
                <a:solidFill>
                  <a:schemeClr val="tx1"/>
                </a:solidFill>
              </a:rPr>
              <a:t> </a:t>
            </a:r>
            <a:br>
              <a:rPr lang="en-GB" sz="1600" dirty="0">
                <a:solidFill>
                  <a:schemeClr val="tx1"/>
                </a:solidFill>
              </a:rPr>
            </a:br>
            <a:r>
              <a:rPr lang="en-GB" sz="1600" dirty="0">
                <a:solidFill>
                  <a:schemeClr val="tx1"/>
                </a:solidFill>
              </a:rPr>
              <a:t>No, you don’t have to.  However turning your video on when you speak can make it easier for us to get to know each other and work together.</a:t>
            </a:r>
          </a:p>
        </p:txBody>
      </p:sp>
      <p:pic>
        <p:nvPicPr>
          <p:cNvPr id="21" name="Picture 20" descr="An outline of a person's head and shoulders, to represent identity." title="Person icon">
            <a:extLst>
              <a:ext uri="{FF2B5EF4-FFF2-40B4-BE49-F238E27FC236}">
                <a16:creationId xmlns:a16="http://schemas.microsoft.com/office/drawing/2014/main" id="{4BFC3DDE-2C0B-DE4C-BF34-6FB874BFFA66}"/>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1079211" y="3622600"/>
            <a:ext cx="698196" cy="734943"/>
          </a:xfrm>
          <a:prstGeom prst="rect">
            <a:avLst/>
          </a:prstGeom>
        </p:spPr>
      </p:pic>
      <p:sp>
        <p:nvSpPr>
          <p:cNvPr id="3" name="TextBox 2">
            <a:extLst>
              <a:ext uri="{FF2B5EF4-FFF2-40B4-BE49-F238E27FC236}">
                <a16:creationId xmlns:a16="http://schemas.microsoft.com/office/drawing/2014/main" id="{E2718B81-5AD8-6941-AA01-8DAD6E5D1C2C}"/>
              </a:ext>
            </a:extLst>
          </p:cNvPr>
          <p:cNvSpPr txBox="1"/>
          <p:nvPr/>
        </p:nvSpPr>
        <p:spPr>
          <a:xfrm>
            <a:off x="-2" y="2953008"/>
            <a:ext cx="2892669" cy="584775"/>
          </a:xfrm>
          <a:prstGeom prst="rect">
            <a:avLst/>
          </a:prstGeom>
          <a:noFill/>
        </p:spPr>
        <p:txBody>
          <a:bodyPr wrap="square" rtlCol="0">
            <a:spAutoFit/>
          </a:bodyPr>
          <a:lstStyle/>
          <a:p>
            <a:pPr algn="ctr"/>
            <a:r>
              <a:rPr lang="en-GB" sz="3200" dirty="0">
                <a:solidFill>
                  <a:schemeClr val="tx1">
                    <a:lumMod val="65000"/>
                    <a:lumOff val="35000"/>
                  </a:schemeClr>
                </a:solidFill>
              </a:rPr>
              <a:t>Identity</a:t>
            </a:r>
          </a:p>
        </p:txBody>
      </p:sp>
      <p:sp>
        <p:nvSpPr>
          <p:cNvPr id="7" name="TextBox 6"/>
          <p:cNvSpPr txBox="1"/>
          <p:nvPr/>
        </p:nvSpPr>
        <p:spPr>
          <a:xfrm>
            <a:off x="3182112" y="1448627"/>
            <a:ext cx="8785726" cy="1077218"/>
          </a:xfrm>
          <a:prstGeom prst="rect">
            <a:avLst/>
          </a:prstGeom>
          <a:solidFill>
            <a:schemeClr val="bg1"/>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600" dirty="0">
                <a:solidFill>
                  <a:schemeClr val="tx1"/>
                </a:solidFill>
              </a:rPr>
              <a:t>During discussions, please use the </a:t>
            </a:r>
            <a:r>
              <a:rPr lang="en-GB" sz="1600" b="1" dirty="0">
                <a:solidFill>
                  <a:schemeClr val="tx1"/>
                </a:solidFill>
              </a:rPr>
              <a:t>raise your hand </a:t>
            </a:r>
            <a:r>
              <a:rPr lang="en-GB" sz="1600" dirty="0">
                <a:solidFill>
                  <a:schemeClr val="tx1"/>
                </a:solidFill>
              </a:rPr>
              <a:t>function and wait for the lecturer or facilitator to ask you to speak.  </a:t>
            </a:r>
          </a:p>
          <a:p>
            <a:r>
              <a:rPr lang="en-GB" sz="1600" b="1" dirty="0">
                <a:solidFill>
                  <a:schemeClr val="tx1"/>
                </a:solidFill>
              </a:rPr>
              <a:t>Mute your microphone </a:t>
            </a:r>
            <a:r>
              <a:rPr lang="en-GB" sz="1600" dirty="0">
                <a:solidFill>
                  <a:schemeClr val="tx1"/>
                </a:solidFill>
              </a:rPr>
              <a:t>unless it’s your turn to speak.  </a:t>
            </a:r>
          </a:p>
          <a:p>
            <a:r>
              <a:rPr lang="en-GB" sz="1600" b="1" dirty="0">
                <a:solidFill>
                  <a:schemeClr val="tx1"/>
                </a:solidFill>
              </a:rPr>
              <a:t>You can type a question or comment at any time</a:t>
            </a:r>
            <a:r>
              <a:rPr lang="en-GB" sz="1600" dirty="0">
                <a:solidFill>
                  <a:schemeClr val="tx1"/>
                </a:solidFill>
              </a:rPr>
              <a:t> in the text chat.</a:t>
            </a:r>
          </a:p>
        </p:txBody>
      </p:sp>
      <p:pic>
        <p:nvPicPr>
          <p:cNvPr id="15" name="Picture 14" descr="A microphone icon to represent virtual classroom etiquette." title="Microphone icon">
            <a:extLst>
              <a:ext uri="{FF2B5EF4-FFF2-40B4-BE49-F238E27FC236}">
                <a16:creationId xmlns:a16="http://schemas.microsoft.com/office/drawing/2014/main" id="{98A2D8F4-0EDC-6E46-81E3-F644048C57DE}"/>
              </a:ext>
            </a:extLst>
          </p:cNvPr>
          <p:cNvPicPr>
            <a:picLocks noChangeAspect="1"/>
          </p:cNvPicPr>
          <p:nvPr/>
        </p:nvPicPr>
        <p:blipFill>
          <a:blip r:embed="rId4" cstate="print">
            <a:alphaModFix amt="28000"/>
            <a:extLst>
              <a:ext uri="{28A0092B-C50C-407E-A947-70E740481C1C}">
                <a14:useLocalDpi xmlns:a14="http://schemas.microsoft.com/office/drawing/2010/main" val="0"/>
              </a:ext>
            </a:extLst>
          </a:blip>
          <a:stretch>
            <a:fillRect/>
          </a:stretch>
        </p:blipFill>
        <p:spPr>
          <a:xfrm>
            <a:off x="1153358" y="1816460"/>
            <a:ext cx="585950" cy="802498"/>
          </a:xfrm>
          <a:prstGeom prst="rect">
            <a:avLst/>
          </a:prstGeom>
        </p:spPr>
      </p:pic>
      <p:sp>
        <p:nvSpPr>
          <p:cNvPr id="2" name="TextBox 1">
            <a:extLst>
              <a:ext uri="{FF2B5EF4-FFF2-40B4-BE49-F238E27FC236}">
                <a16:creationId xmlns:a16="http://schemas.microsoft.com/office/drawing/2014/main" id="{1361A460-25CC-4644-8B47-D049DA686B2C}"/>
              </a:ext>
            </a:extLst>
          </p:cNvPr>
          <p:cNvSpPr txBox="1"/>
          <p:nvPr/>
        </p:nvSpPr>
        <p:spPr>
          <a:xfrm>
            <a:off x="1618" y="1239042"/>
            <a:ext cx="2892668" cy="861774"/>
          </a:xfrm>
          <a:prstGeom prst="rect">
            <a:avLst/>
          </a:prstGeom>
          <a:noFill/>
        </p:spPr>
        <p:txBody>
          <a:bodyPr wrap="square" rtlCol="0">
            <a:spAutoFit/>
          </a:bodyPr>
          <a:lstStyle/>
          <a:p>
            <a:pPr algn="ctr"/>
            <a:r>
              <a:rPr lang="en-GB" sz="3200" dirty="0">
                <a:solidFill>
                  <a:schemeClr val="tx1">
                    <a:lumMod val="65000"/>
                    <a:lumOff val="35000"/>
                  </a:schemeClr>
                </a:solidFill>
              </a:rPr>
              <a:t>Etiquette</a:t>
            </a:r>
          </a:p>
          <a:p>
            <a:endParaRPr lang="en-US" dirty="0"/>
          </a:p>
        </p:txBody>
      </p:sp>
      <p:pic>
        <p:nvPicPr>
          <p:cNvPr id="4" name="Picture 3" descr="This presentation is by members of staff from the University of Edinburgh." title="The University of Edinburgh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005" y="211010"/>
            <a:ext cx="3470144" cy="830997"/>
          </a:xfrm>
          <a:prstGeom prst="rect">
            <a:avLst/>
          </a:prstGeom>
        </p:spPr>
      </p:pic>
      <p:sp>
        <p:nvSpPr>
          <p:cNvPr id="11" name="Title 10"/>
          <p:cNvSpPr>
            <a:spLocks noGrp="1"/>
          </p:cNvSpPr>
          <p:nvPr>
            <p:ph type="title"/>
          </p:nvPr>
        </p:nvSpPr>
        <p:spPr>
          <a:xfrm>
            <a:off x="1012536" y="304261"/>
            <a:ext cx="7110449" cy="707408"/>
          </a:xfrm>
        </p:spPr>
        <p:txBody>
          <a:bodyPr>
            <a:noAutofit/>
          </a:bodyPr>
          <a:lstStyle/>
          <a:p>
            <a:r>
              <a:rPr lang="en-GB" sz="4800" b="1" spc="300" dirty="0">
                <a:solidFill>
                  <a:schemeClr val="accent2"/>
                </a:solidFill>
                <a:latin typeface="+mn-lt"/>
              </a:rPr>
              <a:t>VIRTUAL CLASSROOMS</a:t>
            </a:r>
            <a:endParaRPr lang="en-GB" sz="4800" b="1" dirty="0">
              <a:latin typeface="+mn-lt"/>
            </a:endParaRPr>
          </a:p>
        </p:txBody>
      </p:sp>
    </p:spTree>
    <p:extLst>
      <p:ext uri="{BB962C8B-B14F-4D97-AF65-F5344CB8AC3E}">
        <p14:creationId xmlns:p14="http://schemas.microsoft.com/office/powerpoint/2010/main" val="854276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518254"/>
            <a:ext cx="2613872" cy="5932880"/>
          </a:xfrm>
        </p:spPr>
        <p:txBody>
          <a:bodyPr vert="horz" lIns="91440" tIns="45720" rIns="91440" bIns="45720" rtlCol="0" anchor="ctr">
            <a:normAutofit/>
          </a:bodyPr>
          <a:lstStyle/>
          <a:p>
            <a:r>
              <a:rPr lang="en-US" sz="2800" dirty="0">
                <a:solidFill>
                  <a:srgbClr val="FFFFFF"/>
                </a:solidFill>
                <a:latin typeface="+mn-lt"/>
              </a:rPr>
              <a:t>The third content sharing option is </a:t>
            </a:r>
            <a:r>
              <a:rPr lang="en-US" sz="2800" b="1" dirty="0">
                <a:solidFill>
                  <a:srgbClr val="FFFFFF"/>
                </a:solidFill>
                <a:latin typeface="+mn-lt"/>
              </a:rPr>
              <a:t>Share Files</a:t>
            </a:r>
            <a:r>
              <a:rPr lang="en-US" sz="2800" dirty="0">
                <a:solidFill>
                  <a:srgbClr val="FFFFFF"/>
                </a:solidFill>
                <a:latin typeface="+mn-lt"/>
              </a:rPr>
              <a:t>.</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You can share image, PowerPoint or PDF files.</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Select an uploaded file and click </a:t>
            </a:r>
            <a:r>
              <a:rPr lang="en-US" sz="2800" b="1" dirty="0">
                <a:solidFill>
                  <a:srgbClr val="FFFFFF"/>
                </a:solidFill>
                <a:latin typeface="+mn-lt"/>
              </a:rPr>
              <a:t>Share Now</a:t>
            </a:r>
            <a:r>
              <a:rPr lang="en-US" sz="2800" dirty="0">
                <a:solidFill>
                  <a:srgbClr val="FFFFFF"/>
                </a:solidFill>
                <a:latin typeface="+mn-lt"/>
              </a:rPr>
              <a:t>.</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569446B0-CA7C-4EE0-ABB9-F1CB05FF2F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6460" y="484632"/>
            <a:ext cx="4282804" cy="5702833"/>
          </a:xfrm>
        </p:spPr>
      </p:pic>
    </p:spTree>
    <p:extLst>
      <p:ext uri="{BB962C8B-B14F-4D97-AF65-F5344CB8AC3E}">
        <p14:creationId xmlns:p14="http://schemas.microsoft.com/office/powerpoint/2010/main" val="2810834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8AADF-422B-4440-AC9A-88580DE3670A}"/>
              </a:ext>
            </a:extLst>
          </p:cNvPr>
          <p:cNvSpPr>
            <a:spLocks noGrp="1"/>
          </p:cNvSpPr>
          <p:nvPr>
            <p:ph type="title"/>
          </p:nvPr>
        </p:nvSpPr>
        <p:spPr>
          <a:xfrm>
            <a:off x="9105267" y="484628"/>
            <a:ext cx="2602101" cy="3947413"/>
          </a:xfrm>
        </p:spPr>
        <p:txBody>
          <a:bodyPr vert="horz" lIns="91440" tIns="45720" rIns="91440" bIns="45720" rtlCol="0" anchor="ctr">
            <a:noAutofit/>
          </a:bodyPr>
          <a:lstStyle/>
          <a:p>
            <a:r>
              <a:rPr lang="en-US" sz="2800" b="1" dirty="0">
                <a:solidFill>
                  <a:srgbClr val="FFFFFF"/>
                </a:solidFill>
                <a:latin typeface="+mn-lt"/>
              </a:rPr>
              <a:t>Polling</a:t>
            </a:r>
            <a:r>
              <a:rPr lang="en-US" sz="2800" dirty="0">
                <a:solidFill>
                  <a:srgbClr val="FFFFFF"/>
                </a:solidFill>
                <a:latin typeface="+mn-lt"/>
              </a:rPr>
              <a:t> adds some interactivity to your session.</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Polls cannot be set up in advance and results cannot be saved.</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5A3E5318-1E03-4601-88B6-CBB5D7FB7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675" y="484628"/>
            <a:ext cx="4356839" cy="5724144"/>
          </a:xfrm>
          <a:prstGeom prst="rect">
            <a:avLst/>
          </a:prstGeom>
        </p:spPr>
      </p:pic>
    </p:spTree>
    <p:extLst>
      <p:ext uri="{BB962C8B-B14F-4D97-AF65-F5344CB8AC3E}">
        <p14:creationId xmlns:p14="http://schemas.microsoft.com/office/powerpoint/2010/main" val="2544670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44504-5ADC-4699-A140-9B838B444AF1}"/>
              </a:ext>
            </a:extLst>
          </p:cNvPr>
          <p:cNvSpPr>
            <a:spLocks noGrp="1"/>
          </p:cNvSpPr>
          <p:nvPr>
            <p:ph type="title"/>
          </p:nvPr>
        </p:nvSpPr>
        <p:spPr>
          <a:xfrm>
            <a:off x="9100249" y="484632"/>
            <a:ext cx="2613872" cy="3266273"/>
          </a:xfrm>
        </p:spPr>
        <p:txBody>
          <a:bodyPr vert="horz" lIns="91440" tIns="45720" rIns="91440" bIns="45720" rtlCol="0" anchor="ctr">
            <a:normAutofit/>
          </a:bodyPr>
          <a:lstStyle/>
          <a:p>
            <a:r>
              <a:rPr lang="en-US" sz="2800" dirty="0">
                <a:solidFill>
                  <a:srgbClr val="FFFFFF"/>
                </a:solidFill>
                <a:latin typeface="+mn-lt"/>
              </a:rPr>
              <a:t>There are two question types available:</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Multiple Choice</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Yes/No Choices</a:t>
            </a:r>
            <a:br>
              <a:rPr lang="en-US" sz="28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0632C660-485D-4D5E-BDBA-CBA93CF32A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5354" y="484632"/>
            <a:ext cx="4745015" cy="5724144"/>
          </a:xfrm>
        </p:spPr>
      </p:pic>
    </p:spTree>
    <p:extLst>
      <p:ext uri="{BB962C8B-B14F-4D97-AF65-F5344CB8AC3E}">
        <p14:creationId xmlns:p14="http://schemas.microsoft.com/office/powerpoint/2010/main" val="4200795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72682-C916-4833-96AD-433EBCD50C24}"/>
              </a:ext>
            </a:extLst>
          </p:cNvPr>
          <p:cNvSpPr>
            <a:spLocks noGrp="1"/>
          </p:cNvSpPr>
          <p:nvPr>
            <p:ph type="title"/>
          </p:nvPr>
        </p:nvSpPr>
        <p:spPr>
          <a:xfrm>
            <a:off x="9100249" y="484632"/>
            <a:ext cx="2613872" cy="5505621"/>
          </a:xfrm>
        </p:spPr>
        <p:txBody>
          <a:bodyPr vert="horz" lIns="91440" tIns="45720" rIns="91440" bIns="45720" rtlCol="0" anchor="ctr">
            <a:normAutofit fontScale="90000"/>
          </a:bodyPr>
          <a:lstStyle/>
          <a:p>
            <a:r>
              <a:rPr lang="en-US" sz="3100" dirty="0">
                <a:solidFill>
                  <a:srgbClr val="FFFFFF"/>
                </a:solidFill>
                <a:latin typeface="+mn-lt"/>
              </a:rPr>
              <a:t>Ask a question verbally, cut and paste from another application or type your question into the text box.</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You can have up to five options.</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Click </a:t>
            </a:r>
            <a:r>
              <a:rPr lang="en-US" sz="3100" b="1" dirty="0">
                <a:solidFill>
                  <a:srgbClr val="FFFFFF"/>
                </a:solidFill>
                <a:latin typeface="+mn-lt"/>
              </a:rPr>
              <a:t>Start</a:t>
            </a:r>
            <a:r>
              <a:rPr lang="en-US" sz="3100" dirty="0">
                <a:solidFill>
                  <a:srgbClr val="FFFFFF"/>
                </a:solidFill>
                <a:latin typeface="+mn-lt"/>
              </a:rPr>
              <a:t> to begin the poll.</a:t>
            </a: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7EEF7BAA-AFCE-4245-8AE7-0E377A89F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920" y="484632"/>
            <a:ext cx="4722104" cy="5724143"/>
          </a:xfrm>
          <a:prstGeom prst="rect">
            <a:avLst/>
          </a:prstGeom>
        </p:spPr>
      </p:pic>
    </p:spTree>
    <p:extLst>
      <p:ext uri="{BB962C8B-B14F-4D97-AF65-F5344CB8AC3E}">
        <p14:creationId xmlns:p14="http://schemas.microsoft.com/office/powerpoint/2010/main" val="2092501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373224"/>
            <a:ext cx="2613872" cy="6335486"/>
          </a:xfrm>
        </p:spPr>
        <p:txBody>
          <a:bodyPr vert="horz" lIns="91440" tIns="45720" rIns="91440" bIns="45720" rtlCol="0" anchor="ctr">
            <a:normAutofit fontScale="90000"/>
          </a:bodyPr>
          <a:lstStyle/>
          <a:p>
            <a:r>
              <a:rPr lang="en-US" sz="2800" dirty="0">
                <a:solidFill>
                  <a:srgbClr val="FFFFFF"/>
                </a:solidFill>
                <a:latin typeface="+mn-lt"/>
              </a:rPr>
              <a:t>The Attendee list shows the response from each participant.</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Aggregated responses are only visible to the Moderator.</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Click </a:t>
            </a:r>
            <a:r>
              <a:rPr lang="en-US" sz="2800" b="1" dirty="0">
                <a:solidFill>
                  <a:srgbClr val="FFFFFF"/>
                </a:solidFill>
                <a:latin typeface="+mn-lt"/>
              </a:rPr>
              <a:t>Show Responses </a:t>
            </a:r>
            <a:r>
              <a:rPr lang="en-US" sz="2800" dirty="0">
                <a:solidFill>
                  <a:srgbClr val="FFFFFF"/>
                </a:solidFill>
                <a:latin typeface="+mn-lt"/>
              </a:rPr>
              <a:t>to display to attendees.</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Click the stop button to end the activity.</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18BFD5BD-0C30-418A-A209-048CEEB6D6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112" y="989046"/>
            <a:ext cx="8123707" cy="4711958"/>
          </a:xfrm>
        </p:spPr>
      </p:pic>
    </p:spTree>
    <p:extLst>
      <p:ext uri="{BB962C8B-B14F-4D97-AF65-F5344CB8AC3E}">
        <p14:creationId xmlns:p14="http://schemas.microsoft.com/office/powerpoint/2010/main" val="1398511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8AADF-422B-4440-AC9A-88580DE3670A}"/>
              </a:ext>
            </a:extLst>
          </p:cNvPr>
          <p:cNvSpPr>
            <a:spLocks noGrp="1"/>
          </p:cNvSpPr>
          <p:nvPr>
            <p:ph type="title"/>
          </p:nvPr>
        </p:nvSpPr>
        <p:spPr>
          <a:xfrm>
            <a:off x="9105267" y="484628"/>
            <a:ext cx="2602101" cy="5421650"/>
          </a:xfrm>
        </p:spPr>
        <p:txBody>
          <a:bodyPr vert="horz" lIns="91440" tIns="45720" rIns="91440" bIns="45720" rtlCol="0" anchor="ctr">
            <a:noAutofit/>
          </a:bodyPr>
          <a:lstStyle/>
          <a:p>
            <a:r>
              <a:rPr lang="en-US" sz="2800" dirty="0">
                <a:solidFill>
                  <a:srgbClr val="FFFFFF"/>
                </a:solidFill>
                <a:latin typeface="+mn-lt"/>
              </a:rPr>
              <a:t>Breakout groups have their own private collaborative tools.</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Group activity is independent of the Main room.</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Two options to set up – custom or random assign.</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automatically generated">
            <a:extLst>
              <a:ext uri="{FF2B5EF4-FFF2-40B4-BE49-F238E27FC236}">
                <a16:creationId xmlns:a16="http://schemas.microsoft.com/office/drawing/2014/main" id="{F9C12304-F853-4171-A10F-3FF6BEB2C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045" y="484628"/>
            <a:ext cx="2460019" cy="572414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EEFDD15-7CDB-41EE-A456-FAACC0070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755" y="1085955"/>
            <a:ext cx="3581900" cy="4820323"/>
          </a:xfrm>
          <a:prstGeom prst="rect">
            <a:avLst/>
          </a:prstGeom>
        </p:spPr>
      </p:pic>
    </p:spTree>
    <p:extLst>
      <p:ext uri="{BB962C8B-B14F-4D97-AF65-F5344CB8AC3E}">
        <p14:creationId xmlns:p14="http://schemas.microsoft.com/office/powerpoint/2010/main" val="3919959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44504-5ADC-4699-A140-9B838B444AF1}"/>
              </a:ext>
            </a:extLst>
          </p:cNvPr>
          <p:cNvSpPr>
            <a:spLocks noGrp="1"/>
          </p:cNvSpPr>
          <p:nvPr>
            <p:ph type="title"/>
          </p:nvPr>
        </p:nvSpPr>
        <p:spPr>
          <a:xfrm>
            <a:off x="9100249" y="484632"/>
            <a:ext cx="2613872" cy="3760797"/>
          </a:xfrm>
        </p:spPr>
        <p:txBody>
          <a:bodyPr vert="horz" lIns="91440" tIns="45720" rIns="91440" bIns="45720" rtlCol="0" anchor="ctr">
            <a:normAutofit fontScale="90000"/>
          </a:bodyPr>
          <a:lstStyle/>
          <a:p>
            <a:r>
              <a:rPr lang="en-US" sz="3100" dirty="0">
                <a:solidFill>
                  <a:srgbClr val="FFFFFF"/>
                </a:solidFill>
                <a:latin typeface="+mn-lt"/>
              </a:rPr>
              <a:t>With the </a:t>
            </a:r>
            <a:r>
              <a:rPr lang="en-US" sz="3100" b="1" dirty="0">
                <a:solidFill>
                  <a:srgbClr val="FFFFFF"/>
                </a:solidFill>
                <a:latin typeface="+mn-lt"/>
              </a:rPr>
              <a:t>Custom Assignment</a:t>
            </a:r>
            <a:r>
              <a:rPr lang="en-US" sz="3100" dirty="0">
                <a:solidFill>
                  <a:srgbClr val="FFFFFF"/>
                </a:solidFill>
                <a:latin typeface="+mn-lt"/>
              </a:rPr>
              <a:t> option, drag attendees and drop into groups.</a:t>
            </a: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2DA79A58-2C48-4516-A296-9A7582730B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4848" y="484632"/>
            <a:ext cx="4226027" cy="5724144"/>
          </a:xfrm>
        </p:spPr>
      </p:pic>
    </p:spTree>
    <p:extLst>
      <p:ext uri="{BB962C8B-B14F-4D97-AF65-F5344CB8AC3E}">
        <p14:creationId xmlns:p14="http://schemas.microsoft.com/office/powerpoint/2010/main" val="1330056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72682-C916-4833-96AD-433EBCD50C24}"/>
              </a:ext>
            </a:extLst>
          </p:cNvPr>
          <p:cNvSpPr>
            <a:spLocks noGrp="1"/>
          </p:cNvSpPr>
          <p:nvPr>
            <p:ph type="title"/>
          </p:nvPr>
        </p:nvSpPr>
        <p:spPr>
          <a:xfrm>
            <a:off x="9100249" y="484633"/>
            <a:ext cx="2613872" cy="3189746"/>
          </a:xfrm>
        </p:spPr>
        <p:txBody>
          <a:bodyPr vert="horz" lIns="91440" tIns="45720" rIns="91440" bIns="45720" rtlCol="0" anchor="ctr">
            <a:normAutofit fontScale="90000"/>
          </a:bodyPr>
          <a:lstStyle/>
          <a:p>
            <a:r>
              <a:rPr lang="en-US" sz="3100" dirty="0">
                <a:solidFill>
                  <a:srgbClr val="FFFFFF"/>
                </a:solidFill>
                <a:latin typeface="+mn-lt"/>
              </a:rPr>
              <a:t>Once you have assigned all  the attendees to a group, click on </a:t>
            </a:r>
            <a:r>
              <a:rPr lang="en-US" sz="3100" b="1" dirty="0">
                <a:solidFill>
                  <a:srgbClr val="FFFFFF"/>
                </a:solidFill>
                <a:latin typeface="+mn-lt"/>
              </a:rPr>
              <a:t>Start</a:t>
            </a:r>
            <a:r>
              <a:rPr lang="en-US" sz="3100" dirty="0">
                <a:solidFill>
                  <a:srgbClr val="FFFFFF"/>
                </a:solidFill>
                <a:latin typeface="+mn-lt"/>
              </a:rPr>
              <a:t> to send them to the groups.</a:t>
            </a:r>
            <a:br>
              <a:rPr lang="en-US" sz="31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automatically generated">
            <a:extLst>
              <a:ext uri="{FF2B5EF4-FFF2-40B4-BE49-F238E27FC236}">
                <a16:creationId xmlns:a16="http://schemas.microsoft.com/office/drawing/2014/main" id="{AB3F8D72-5A74-44DD-BFA9-C4CCBC4E6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367" y="499859"/>
            <a:ext cx="2497651" cy="5708918"/>
          </a:xfrm>
          <a:prstGeom prst="rect">
            <a:avLst/>
          </a:prstGeom>
        </p:spPr>
      </p:pic>
    </p:spTree>
    <p:extLst>
      <p:ext uri="{BB962C8B-B14F-4D97-AF65-F5344CB8AC3E}">
        <p14:creationId xmlns:p14="http://schemas.microsoft.com/office/powerpoint/2010/main" val="459370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373224"/>
            <a:ext cx="2613872" cy="5566182"/>
          </a:xfrm>
        </p:spPr>
        <p:txBody>
          <a:bodyPr vert="horz" lIns="91440" tIns="45720" rIns="91440" bIns="45720" rtlCol="0" anchor="ctr">
            <a:normAutofit/>
          </a:bodyPr>
          <a:lstStyle/>
          <a:p>
            <a:r>
              <a:rPr lang="en-US" sz="2800" dirty="0">
                <a:solidFill>
                  <a:srgbClr val="FFFFFF"/>
                </a:solidFill>
                <a:latin typeface="+mn-lt"/>
              </a:rPr>
              <a:t>With the </a:t>
            </a:r>
            <a:r>
              <a:rPr lang="en-US" sz="2800" b="1" dirty="0">
                <a:solidFill>
                  <a:srgbClr val="FFFFFF"/>
                </a:solidFill>
                <a:latin typeface="+mn-lt"/>
              </a:rPr>
              <a:t>Randomly Assign </a:t>
            </a:r>
            <a:r>
              <a:rPr lang="en-US" sz="2800" dirty="0">
                <a:solidFill>
                  <a:srgbClr val="FFFFFF"/>
                </a:solidFill>
                <a:latin typeface="+mn-lt"/>
              </a:rPr>
              <a:t>option, you can choose the number of groups to create.</a:t>
            </a:r>
            <a:br>
              <a:rPr lang="en-US" sz="2800" dirty="0">
                <a:solidFill>
                  <a:srgbClr val="FFFFFF"/>
                </a:solidFill>
                <a:latin typeface="+mn-lt"/>
              </a:rPr>
            </a:br>
            <a:r>
              <a:rPr lang="en-US" sz="2800" dirty="0">
                <a:solidFill>
                  <a:srgbClr val="FFFFFF"/>
                </a:solidFill>
                <a:latin typeface="+mn-lt"/>
              </a:rPr>
              <a:t/>
            </a:r>
            <a:br>
              <a:rPr lang="en-US" sz="2800" dirty="0">
                <a:solidFill>
                  <a:srgbClr val="FFFFFF"/>
                </a:solidFill>
                <a:latin typeface="+mn-lt"/>
              </a:rPr>
            </a:br>
            <a:r>
              <a:rPr lang="en-US" sz="2800" dirty="0">
                <a:solidFill>
                  <a:srgbClr val="FFFFFF"/>
                </a:solidFill>
                <a:latin typeface="+mn-lt"/>
              </a:rPr>
              <a:t>Use the </a:t>
            </a:r>
            <a:r>
              <a:rPr lang="en-US" sz="2800" b="1" dirty="0">
                <a:solidFill>
                  <a:srgbClr val="FFFFFF"/>
                </a:solidFill>
                <a:latin typeface="+mn-lt"/>
              </a:rPr>
              <a:t>Shuffle</a:t>
            </a:r>
            <a:r>
              <a:rPr lang="en-US" sz="2800" dirty="0">
                <a:solidFill>
                  <a:srgbClr val="FFFFFF"/>
                </a:solidFill>
                <a:latin typeface="+mn-lt"/>
              </a:rPr>
              <a:t> option to re-assign attendees if you don’t like the group compositions.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9B28F2D6-D6C6-4956-8A3C-FD7A31F093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260" y="480939"/>
            <a:ext cx="3092740" cy="5701178"/>
          </a:xfrm>
        </p:spPr>
      </p:pic>
    </p:spTree>
    <p:extLst>
      <p:ext uri="{BB962C8B-B14F-4D97-AF65-F5344CB8AC3E}">
        <p14:creationId xmlns:p14="http://schemas.microsoft.com/office/powerpoint/2010/main" val="4025322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08AADF-422B-4440-AC9A-88580DE3670A}"/>
              </a:ext>
            </a:extLst>
          </p:cNvPr>
          <p:cNvSpPr>
            <a:spLocks noGrp="1"/>
          </p:cNvSpPr>
          <p:nvPr>
            <p:ph type="title"/>
          </p:nvPr>
        </p:nvSpPr>
        <p:spPr>
          <a:xfrm>
            <a:off x="9105267" y="484627"/>
            <a:ext cx="2602101" cy="5865839"/>
          </a:xfrm>
        </p:spPr>
        <p:txBody>
          <a:bodyPr vert="horz" lIns="91440" tIns="45720" rIns="91440" bIns="45720" rtlCol="0" anchor="ctr">
            <a:noAutofit/>
          </a:bodyPr>
          <a:lstStyle/>
          <a:p>
            <a:r>
              <a:rPr lang="en-US" sz="2400" dirty="0">
                <a:solidFill>
                  <a:srgbClr val="FFFFFF"/>
                </a:solidFill>
                <a:latin typeface="+mn-lt"/>
              </a:rPr>
              <a:t>Once groups have started, you can use the move icon to switch between groups.</a:t>
            </a:r>
            <a:br>
              <a:rPr lang="en-US" sz="2400" dirty="0">
                <a:solidFill>
                  <a:srgbClr val="FFFFFF"/>
                </a:solidFill>
                <a:latin typeface="+mn-lt"/>
              </a:rPr>
            </a:br>
            <a:r>
              <a:rPr lang="en-US" sz="2400" dirty="0">
                <a:solidFill>
                  <a:srgbClr val="FFFFFF"/>
                </a:solidFill>
                <a:latin typeface="+mn-lt"/>
              </a:rPr>
              <a:t/>
            </a:r>
            <a:br>
              <a:rPr lang="en-US" sz="2400" dirty="0">
                <a:solidFill>
                  <a:srgbClr val="FFFFFF"/>
                </a:solidFill>
                <a:latin typeface="+mn-lt"/>
              </a:rPr>
            </a:br>
            <a:r>
              <a:rPr lang="en-US" sz="2400" dirty="0">
                <a:solidFill>
                  <a:srgbClr val="FFFFFF"/>
                </a:solidFill>
                <a:latin typeface="+mn-lt"/>
              </a:rPr>
              <a:t>Attendees can also do this if you enable the option to do so when setting up the groups.</a:t>
            </a:r>
            <a:br>
              <a:rPr lang="en-US" sz="2400" dirty="0">
                <a:solidFill>
                  <a:srgbClr val="FFFFFF"/>
                </a:solidFill>
                <a:latin typeface="+mn-lt"/>
              </a:rPr>
            </a:br>
            <a:r>
              <a:rPr lang="en-US" sz="2400" dirty="0">
                <a:solidFill>
                  <a:srgbClr val="FFFFFF"/>
                </a:solidFill>
                <a:latin typeface="+mn-lt"/>
              </a:rPr>
              <a:t/>
            </a:r>
            <a:br>
              <a:rPr lang="en-US" sz="2400" dirty="0">
                <a:solidFill>
                  <a:srgbClr val="FFFFFF"/>
                </a:solidFill>
                <a:latin typeface="+mn-lt"/>
              </a:rPr>
            </a:br>
            <a:r>
              <a:rPr lang="en-US" sz="2400" dirty="0">
                <a:solidFill>
                  <a:srgbClr val="FFFFFF"/>
                </a:solidFill>
                <a:latin typeface="+mn-lt"/>
              </a:rPr>
              <a:t>Use the </a:t>
            </a:r>
            <a:r>
              <a:rPr lang="en-US" sz="2400" b="1" dirty="0">
                <a:solidFill>
                  <a:srgbClr val="FFFFFF"/>
                </a:solidFill>
                <a:latin typeface="+mn-lt"/>
              </a:rPr>
              <a:t>Stop</a:t>
            </a:r>
            <a:r>
              <a:rPr lang="en-US" sz="2400" dirty="0">
                <a:solidFill>
                  <a:srgbClr val="FFFFFF"/>
                </a:solidFill>
                <a:latin typeface="+mn-lt"/>
              </a:rPr>
              <a:t> button to end the groups activity and return everyone to the main room.</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E1265D07-03A5-43ED-A15E-A184C7CB0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66" y="484628"/>
            <a:ext cx="3526147" cy="5724144"/>
          </a:xfrm>
          <a:prstGeom prst="rect">
            <a:avLst/>
          </a:prstGeom>
        </p:spPr>
      </p:pic>
    </p:spTree>
    <p:extLst>
      <p:ext uri="{BB962C8B-B14F-4D97-AF65-F5344CB8AC3E}">
        <p14:creationId xmlns:p14="http://schemas.microsoft.com/office/powerpoint/2010/main" val="402848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bwMode="auto">
          <a:xfrm>
            <a:off x="877455" y="2149776"/>
            <a:ext cx="4793770" cy="2365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457200" indent="-457200" algn="l" eaLnBrk="1" hangingPunct="1">
              <a:buFont typeface="Arial" panose="020B0604020202020204" pitchFamily="34" charset="0"/>
              <a:buChar char="•"/>
            </a:pPr>
            <a:r>
              <a:rPr lang="en-US" altLang="en-US" sz="2800" dirty="0" smtClean="0">
                <a:latin typeface="Arial" panose="020B0604020202020204" pitchFamily="34" charset="0"/>
                <a:ea typeface="ＭＳ Ｐゴシック" panose="020B0600070205080204" pitchFamily="34" charset="-128"/>
                <a:cs typeface="Arial" panose="020B0604020202020204" pitchFamily="34" charset="0"/>
              </a:rPr>
              <a:t>You can change the view of your screen by using the tools in the top left corner </a:t>
            </a:r>
            <a:r>
              <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rPr>
              <a:t>or </a:t>
            </a:r>
            <a:r>
              <a:rPr lang="en-US" altLang="en-US" sz="2800" dirty="0" smtClean="0">
                <a:latin typeface="Arial" panose="020B0604020202020204" pitchFamily="34" charset="0"/>
                <a:ea typeface="ＭＳ Ｐゴシック" panose="020B0600070205080204" pitchFamily="34" charset="-128"/>
                <a:cs typeface="Arial" panose="020B0604020202020204" pitchFamily="34" charset="0"/>
              </a:rPr>
              <a:t>double click on the collaborate window </a:t>
            </a: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Title 5"/>
          <p:cNvSpPr>
            <a:spLocks noGrp="1"/>
          </p:cNvSpPr>
          <p:nvPr>
            <p:ph type="ctrTitle"/>
          </p:nvPr>
        </p:nvSpPr>
        <p:spPr>
          <a:xfrm>
            <a:off x="696000" y="360000"/>
            <a:ext cx="10800000" cy="900000"/>
          </a:xfrm>
        </p:spPr>
        <p:txBody>
          <a:bodyPr anchor="ctr" anchorCtr="0">
            <a:noAutofit/>
          </a:bodyPr>
          <a:lstStyle/>
          <a:p>
            <a:pPr algn="l">
              <a:defRPr/>
            </a:pPr>
            <a:r>
              <a:rPr lang="en-GB" sz="3200" b="1" dirty="0" smtClean="0">
                <a:latin typeface="Arial" panose="020B0604020202020204" pitchFamily="34" charset="0"/>
                <a:cs typeface="Arial" panose="020B0604020202020204" pitchFamily="34" charset="0"/>
              </a:rPr>
              <a:t>Viewing the Screen </a:t>
            </a:r>
            <a:endParaRPr lang="en-GB" sz="3200" b="1" dirty="0">
              <a:latin typeface="Arial" panose="020B0604020202020204" pitchFamily="34" charset="0"/>
              <a:cs typeface="Arial" panose="020B0604020202020204" pitchFamily="34" charset="0"/>
            </a:endParaRPr>
          </a:p>
        </p:txBody>
      </p:sp>
      <p:pic>
        <p:nvPicPr>
          <p:cNvPr id="10" name="Picture 9" descr="This presentation is by members of staff from the University of Edinburgh." title="The University of Edinburgh logo">
            <a:extLst>
              <a:ext uri="{FF2B5EF4-FFF2-40B4-BE49-F238E27FC236}">
                <a16:creationId xmlns:a16="http://schemas.microsoft.com/office/drawing/2014/main" id="{63A00BDB-F310-F34B-9EA6-0A860D592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3005" y="211010"/>
            <a:ext cx="3470144" cy="830997"/>
          </a:xfrm>
          <a:prstGeom prst="rect">
            <a:avLst/>
          </a:prstGeom>
        </p:spPr>
      </p:pic>
      <p:pic>
        <p:nvPicPr>
          <p:cNvPr id="2" name="Picture 1"/>
          <p:cNvPicPr>
            <a:picLocks noChangeAspect="1"/>
          </p:cNvPicPr>
          <p:nvPr/>
        </p:nvPicPr>
        <p:blipFill>
          <a:blip r:embed="rId3"/>
          <a:stretch>
            <a:fillRect/>
          </a:stretch>
        </p:blipFill>
        <p:spPr>
          <a:xfrm>
            <a:off x="6282267" y="1886096"/>
            <a:ext cx="4181475" cy="2628900"/>
          </a:xfrm>
          <a:prstGeom prst="rect">
            <a:avLst/>
          </a:prstGeom>
        </p:spPr>
      </p:pic>
    </p:spTree>
    <p:extLst>
      <p:ext uri="{BB962C8B-B14F-4D97-AF65-F5344CB8AC3E}">
        <p14:creationId xmlns:p14="http://schemas.microsoft.com/office/powerpoint/2010/main" val="8562702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D44504-5ADC-4699-A140-9B838B444AF1}"/>
              </a:ext>
            </a:extLst>
          </p:cNvPr>
          <p:cNvSpPr>
            <a:spLocks noGrp="1"/>
          </p:cNvSpPr>
          <p:nvPr>
            <p:ph type="title"/>
          </p:nvPr>
        </p:nvSpPr>
        <p:spPr>
          <a:xfrm>
            <a:off x="9100249" y="484632"/>
            <a:ext cx="2613872" cy="5463162"/>
          </a:xfrm>
        </p:spPr>
        <p:txBody>
          <a:bodyPr vert="horz" lIns="91440" tIns="45720" rIns="91440" bIns="45720" rtlCol="0" anchor="ctr">
            <a:normAutofit/>
          </a:bodyPr>
          <a:lstStyle/>
          <a:p>
            <a:r>
              <a:rPr lang="en-US" sz="3100" dirty="0">
                <a:solidFill>
                  <a:srgbClr val="FFFFFF"/>
                </a:solidFill>
                <a:latin typeface="+mn-lt"/>
              </a:rPr>
              <a:t>The final tab is the </a:t>
            </a:r>
            <a:r>
              <a:rPr lang="en-US" sz="3100" b="1" dirty="0">
                <a:solidFill>
                  <a:srgbClr val="FFFFFF"/>
                </a:solidFill>
                <a:latin typeface="+mn-lt"/>
              </a:rPr>
              <a:t>Settings</a:t>
            </a:r>
            <a:r>
              <a:rPr lang="en-US" sz="3100" dirty="0">
                <a:solidFill>
                  <a:srgbClr val="FFFFFF"/>
                </a:solidFill>
                <a:latin typeface="+mn-lt"/>
              </a:rPr>
              <a:t> tab.</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3100" dirty="0">
                <a:solidFill>
                  <a:srgbClr val="FFFFFF"/>
                </a:solidFill>
                <a:latin typeface="+mn-lt"/>
              </a:rPr>
              <a:t>Click on your avatar to change the picture used.</a:t>
            </a:r>
            <a:br>
              <a:rPr lang="en-US" sz="3100" dirty="0">
                <a:solidFill>
                  <a:srgbClr val="FFFFFF"/>
                </a:solidFill>
                <a:latin typeface="+mn-lt"/>
              </a:rPr>
            </a:br>
            <a:r>
              <a:rPr lang="en-US" sz="3100" dirty="0">
                <a:solidFill>
                  <a:srgbClr val="FFFFFF"/>
                </a:solidFill>
                <a:latin typeface="+mn-lt"/>
              </a:rPr>
              <a:t/>
            </a:r>
            <a:br>
              <a:rPr lang="en-US" sz="3100" dirty="0">
                <a:solidFill>
                  <a:srgbClr val="FFFFFF"/>
                </a:solidFill>
                <a:latin typeface="+mn-lt"/>
              </a:rPr>
            </a:br>
            <a:r>
              <a:rPr lang="en-US" sz="2800" dirty="0">
                <a:solidFill>
                  <a:srgbClr val="FFFFFF"/>
                </a:solidFill>
                <a:latin typeface="+mn-lt"/>
              </a:rPr>
              <a:t>You can re-check your web cam and microphone from here.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4EE7CB3E-7F6B-486B-808F-D5A712CAB0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296" y="493639"/>
            <a:ext cx="3081132" cy="5715137"/>
          </a:xfrm>
        </p:spPr>
      </p:pic>
    </p:spTree>
    <p:extLst>
      <p:ext uri="{BB962C8B-B14F-4D97-AF65-F5344CB8AC3E}">
        <p14:creationId xmlns:p14="http://schemas.microsoft.com/office/powerpoint/2010/main" val="1689937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72682-C916-4833-96AD-433EBCD50C24}"/>
              </a:ext>
            </a:extLst>
          </p:cNvPr>
          <p:cNvSpPr>
            <a:spLocks noGrp="1"/>
          </p:cNvSpPr>
          <p:nvPr>
            <p:ph type="title"/>
          </p:nvPr>
        </p:nvSpPr>
        <p:spPr>
          <a:xfrm>
            <a:off x="9100249" y="484633"/>
            <a:ext cx="2613872" cy="3844086"/>
          </a:xfrm>
        </p:spPr>
        <p:txBody>
          <a:bodyPr vert="horz" lIns="91440" tIns="45720" rIns="91440" bIns="45720" rtlCol="0" anchor="ctr">
            <a:normAutofit fontScale="90000"/>
          </a:bodyPr>
          <a:lstStyle/>
          <a:p>
            <a:r>
              <a:rPr lang="en-US" sz="3100" dirty="0">
                <a:solidFill>
                  <a:srgbClr val="FFFFFF"/>
                </a:solidFill>
                <a:latin typeface="+mn-lt"/>
              </a:rPr>
              <a:t>In the </a:t>
            </a:r>
            <a:r>
              <a:rPr lang="en-US" sz="3100" b="1" dirty="0">
                <a:solidFill>
                  <a:srgbClr val="FFFFFF"/>
                </a:solidFill>
                <a:latin typeface="+mn-lt"/>
              </a:rPr>
              <a:t>Notification Settings </a:t>
            </a:r>
            <a:r>
              <a:rPr lang="en-US" sz="3100" dirty="0">
                <a:solidFill>
                  <a:srgbClr val="FFFFFF"/>
                </a:solidFill>
                <a:latin typeface="+mn-lt"/>
              </a:rPr>
              <a:t>section, change which audio and visual notifications Collaborate sends to you during a session.</a:t>
            </a:r>
            <a:br>
              <a:rPr lang="en-US" sz="3100" dirty="0">
                <a:solidFill>
                  <a:srgbClr val="FFFFFF"/>
                </a:solidFill>
                <a:latin typeface="+mn-lt"/>
              </a:rPr>
            </a:b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automatically generated">
            <a:extLst>
              <a:ext uri="{FF2B5EF4-FFF2-40B4-BE49-F238E27FC236}">
                <a16:creationId xmlns:a16="http://schemas.microsoft.com/office/drawing/2014/main" id="{746058F0-ABE7-4C56-836F-6C8929C45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095" y="484506"/>
            <a:ext cx="2555422" cy="5724145"/>
          </a:xfrm>
          <a:prstGeom prst="rect">
            <a:avLst/>
          </a:prstGeom>
        </p:spPr>
      </p:pic>
    </p:spTree>
    <p:extLst>
      <p:ext uri="{BB962C8B-B14F-4D97-AF65-F5344CB8AC3E}">
        <p14:creationId xmlns:p14="http://schemas.microsoft.com/office/powerpoint/2010/main" val="2551846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99E0E-47F3-45A3-82E8-8F94B507625D}"/>
              </a:ext>
            </a:extLst>
          </p:cNvPr>
          <p:cNvSpPr>
            <a:spLocks noGrp="1"/>
          </p:cNvSpPr>
          <p:nvPr>
            <p:ph type="title"/>
          </p:nvPr>
        </p:nvSpPr>
        <p:spPr>
          <a:xfrm>
            <a:off x="9100249" y="373224"/>
            <a:ext cx="2613872" cy="4433668"/>
          </a:xfrm>
        </p:spPr>
        <p:txBody>
          <a:bodyPr vert="horz" lIns="91440" tIns="45720" rIns="91440" bIns="45720" rtlCol="0" anchor="ctr">
            <a:normAutofit/>
          </a:bodyPr>
          <a:lstStyle/>
          <a:p>
            <a:r>
              <a:rPr lang="en-US" sz="2800" dirty="0">
                <a:solidFill>
                  <a:srgbClr val="FFFFFF"/>
                </a:solidFill>
              </a:rPr>
              <a:t>In the </a:t>
            </a:r>
            <a:r>
              <a:rPr lang="en-US" sz="2800" b="1" dirty="0">
                <a:solidFill>
                  <a:srgbClr val="FFFFFF"/>
                </a:solidFill>
              </a:rPr>
              <a:t>Session Settings </a:t>
            </a:r>
            <a:r>
              <a:rPr lang="en-US" sz="2800" dirty="0">
                <a:solidFill>
                  <a:srgbClr val="FFFFFF"/>
                </a:solidFill>
              </a:rPr>
              <a:t>section, change which functions are available to participants.</a:t>
            </a:r>
            <a:br>
              <a:rPr lang="en-US" sz="2800" dirty="0">
                <a:solidFill>
                  <a:srgbClr val="FFFFFF"/>
                </a:solidFill>
              </a:rPr>
            </a:br>
            <a:r>
              <a:rPr lang="en-US" sz="2800" dirty="0">
                <a:solidFill>
                  <a:srgbClr val="FFFFFF"/>
                </a:solidFill>
              </a:rPr>
              <a:t/>
            </a:r>
            <a:br>
              <a:rPr lang="en-US" sz="2800" dirty="0">
                <a:solidFill>
                  <a:srgbClr val="FFFFFF"/>
                </a:solidFill>
              </a:rPr>
            </a:br>
            <a:r>
              <a:rPr lang="en-US" sz="2800" dirty="0">
                <a:solidFill>
                  <a:srgbClr val="FFFFFF"/>
                </a:solidFill>
              </a:rPr>
              <a:t>You can change these during a session as often as required.</a:t>
            </a:r>
            <a:endParaRPr lang="en-US" sz="2800" dirty="0">
              <a:solidFill>
                <a:srgbClr val="FFFFFF"/>
              </a:solidFill>
              <a:latin typeface="+mn-lt"/>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p:cNvPicPr>
            <a:picLocks noGrp="1" noChangeAspect="1"/>
          </p:cNvPicPr>
          <p:nvPr>
            <p:ph idx="1"/>
          </p:nvPr>
        </p:nvPicPr>
        <p:blipFill>
          <a:blip r:embed="rId2"/>
          <a:stretch>
            <a:fillRect/>
          </a:stretch>
        </p:blipFill>
        <p:spPr>
          <a:xfrm>
            <a:off x="2614670" y="737914"/>
            <a:ext cx="3712239" cy="5346685"/>
          </a:xfrm>
          <a:prstGeom prst="rect">
            <a:avLst/>
          </a:prstGeom>
        </p:spPr>
      </p:pic>
    </p:spTree>
    <p:extLst>
      <p:ext uri="{BB962C8B-B14F-4D97-AF65-F5344CB8AC3E}">
        <p14:creationId xmlns:p14="http://schemas.microsoft.com/office/powerpoint/2010/main" val="3376724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dirty="0" smtClean="0"/>
              <a:t>Licence</a:t>
            </a:r>
            <a:endParaRPr lang="en-GB" dirty="0"/>
          </a:p>
        </p:txBody>
      </p:sp>
      <p:sp>
        <p:nvSpPr>
          <p:cNvPr id="7" name="Content Placeholder 6"/>
          <p:cNvSpPr>
            <a:spLocks noGrp="1"/>
          </p:cNvSpPr>
          <p:nvPr>
            <p:ph idx="1"/>
          </p:nvPr>
        </p:nvSpPr>
        <p:spPr>
          <a:xfrm>
            <a:off x="3814618" y="877076"/>
            <a:ext cx="7543800" cy="893636"/>
          </a:xfrm>
        </p:spPr>
        <p:txBody>
          <a:bodyPr>
            <a:normAutofit fontScale="85000" lnSpcReduction="20000"/>
          </a:bodyPr>
          <a:lstStyle/>
          <a:p>
            <a:pPr marL="0" indent="0">
              <a:buNone/>
            </a:pPr>
            <a:r>
              <a:rPr lang="en-GB" dirty="0">
                <a:latin typeface="Arial" panose="020B0604020202020204" pitchFamily="34" charset="0"/>
                <a:cs typeface="Arial" panose="020B0604020202020204" pitchFamily="34" charset="0"/>
              </a:rPr>
              <a:t>These </a:t>
            </a:r>
            <a:r>
              <a:rPr lang="en-GB" dirty="0" smtClean="0">
                <a:latin typeface="Arial" panose="020B0604020202020204" pitchFamily="34" charset="0"/>
                <a:cs typeface="Arial" panose="020B0604020202020204" pitchFamily="34" charset="0"/>
              </a:rPr>
              <a:t>resources </a:t>
            </a:r>
            <a:r>
              <a:rPr lang="en-GB" dirty="0">
                <a:latin typeface="Arial" panose="020B0604020202020204" pitchFamily="34" charset="0"/>
                <a:cs typeface="Arial" panose="020B0604020202020204" pitchFamily="34" charset="0"/>
              </a:rPr>
              <a:t>were </a:t>
            </a:r>
            <a:r>
              <a:rPr lang="en-GB" dirty="0" smtClean="0">
                <a:latin typeface="Arial" panose="020B0604020202020204" pitchFamily="34" charset="0"/>
                <a:cs typeface="Arial" panose="020B0604020202020204" pitchFamily="34" charset="0"/>
              </a:rPr>
              <a:t>created </a:t>
            </a:r>
            <a:r>
              <a:rPr lang="en-GB" dirty="0">
                <a:latin typeface="Arial" panose="020B0604020202020204" pitchFamily="34" charset="0"/>
                <a:cs typeface="Arial" panose="020B0604020202020204" pitchFamily="34" charset="0"/>
              </a:rPr>
              <a:t>by staff at The University of Edinburgh. Unless otherwise stated, all content is released under a </a:t>
            </a:r>
            <a:r>
              <a:rPr lang="en-GB" dirty="0">
                <a:latin typeface="Arial" panose="020B0604020202020204" pitchFamily="34" charset="0"/>
                <a:cs typeface="Arial" panose="020B0604020202020204" pitchFamily="34" charset="0"/>
                <a:hlinkClick r:id="rId2"/>
              </a:rPr>
              <a:t>CC BY-SA </a:t>
            </a:r>
            <a:r>
              <a:rPr lang="en-GB" dirty="0">
                <a:latin typeface="Arial" panose="020B0604020202020204" pitchFamily="34" charset="0"/>
                <a:cs typeface="Arial" panose="020B0604020202020204" pitchFamily="34" charset="0"/>
              </a:rPr>
              <a:t>license. </a:t>
            </a:r>
            <a:endParaRPr lang="en-GB" sz="2400" dirty="0">
              <a:latin typeface="Arial" panose="020B0604020202020204" pitchFamily="34" charset="0"/>
              <a:cs typeface="Arial" panose="020B0604020202020204" pitchFamily="34" charset="0"/>
            </a:endParaRPr>
          </a:p>
        </p:txBody>
      </p:sp>
      <p:pic>
        <p:nvPicPr>
          <p:cNvPr id="10" name="Picture 9" descr="Creative Commons attribution-sharealike licence logo" title="Creative Commons CC-BY-SA licence"/>
          <p:cNvPicPr/>
          <p:nvPr/>
        </p:nvPicPr>
        <p:blipFill>
          <a:blip r:embed="rId3" cstate="print">
            <a:extLst>
              <a:ext uri="{28A0092B-C50C-407E-A947-70E740481C1C}">
                <a14:useLocalDpi xmlns:a14="http://schemas.microsoft.com/office/drawing/2010/main" val="0"/>
              </a:ext>
            </a:extLst>
          </a:blip>
          <a:stretch>
            <a:fillRect/>
          </a:stretch>
        </p:blipFill>
        <p:spPr>
          <a:xfrm>
            <a:off x="995072" y="877076"/>
            <a:ext cx="2554001" cy="893636"/>
          </a:xfrm>
          <a:prstGeom prst="rect">
            <a:avLst/>
          </a:prstGeom>
        </p:spPr>
      </p:pic>
    </p:spTree>
    <p:extLst>
      <p:ext uri="{BB962C8B-B14F-4D97-AF65-F5344CB8AC3E}">
        <p14:creationId xmlns:p14="http://schemas.microsoft.com/office/powerpoint/2010/main" val="266810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138C-14C3-46E1-A521-8B982D8360D8}"/>
              </a:ext>
            </a:extLst>
          </p:cNvPr>
          <p:cNvSpPr>
            <a:spLocks noGrp="1"/>
          </p:cNvSpPr>
          <p:nvPr>
            <p:ph type="ctrTitle"/>
          </p:nvPr>
        </p:nvSpPr>
        <p:spPr>
          <a:xfrm>
            <a:off x="1524000" y="1122363"/>
            <a:ext cx="9144000" cy="2133599"/>
          </a:xfrm>
        </p:spPr>
        <p:txBody>
          <a:bodyPr>
            <a:normAutofit/>
          </a:bodyPr>
          <a:lstStyle/>
          <a:p>
            <a:r>
              <a:rPr lang="en-GB" sz="4800" b="1" dirty="0">
                <a:latin typeface="Arial" panose="020B0604020202020204" pitchFamily="34" charset="0"/>
                <a:cs typeface="Arial" panose="020B0604020202020204" pitchFamily="34" charset="0"/>
              </a:rPr>
              <a:t>Using Blackboard Collaborate </a:t>
            </a:r>
            <a:r>
              <a:rPr lang="en-GB" sz="4800" b="1" dirty="0" smtClean="0">
                <a:latin typeface="Arial" panose="020B0604020202020204" pitchFamily="34" charset="0"/>
                <a:cs typeface="Arial" panose="020B0604020202020204" pitchFamily="34" charset="0"/>
              </a:rPr>
              <a:t>in Learn</a:t>
            </a:r>
            <a:endParaRPr lang="en-GB" sz="4800" dirty="0"/>
          </a:p>
        </p:txBody>
      </p:sp>
      <p:sp>
        <p:nvSpPr>
          <p:cNvPr id="3" name="Subtitle 2">
            <a:extLst>
              <a:ext uri="{FF2B5EF4-FFF2-40B4-BE49-F238E27FC236}">
                <a16:creationId xmlns:a16="http://schemas.microsoft.com/office/drawing/2014/main" id="{6629A62A-FCD6-47B4-A0CB-D650003E43A5}"/>
              </a:ext>
            </a:extLst>
          </p:cNvPr>
          <p:cNvSpPr>
            <a:spLocks noGrp="1"/>
          </p:cNvSpPr>
          <p:nvPr>
            <p:ph type="subTitle" idx="1"/>
          </p:nvPr>
        </p:nvSpPr>
        <p:spPr/>
        <p:txBody>
          <a:bodyPr/>
          <a:lstStyle/>
          <a:p>
            <a:pPr>
              <a:spcBef>
                <a:spcPct val="20000"/>
              </a:spcBef>
            </a:pPr>
            <a:r>
              <a:rPr lang="en-US" altLang="en-US" dirty="0" smtClean="0">
                <a:solidFill>
                  <a:srgbClr val="09091E"/>
                </a:solidFill>
                <a:latin typeface="Arial" panose="020B0604020202020204" pitchFamily="34" charset="0"/>
                <a:cs typeface="Arial" panose="020B0604020202020204" pitchFamily="34" charset="0"/>
              </a:rPr>
              <a:t>Kelly </a:t>
            </a:r>
            <a:r>
              <a:rPr lang="en-US" altLang="en-US" dirty="0" smtClean="0">
                <a:solidFill>
                  <a:srgbClr val="09091E"/>
                </a:solidFill>
                <a:latin typeface="Arial" panose="020B0604020202020204" pitchFamily="34" charset="0"/>
                <a:cs typeface="Arial" panose="020B0604020202020204" pitchFamily="34" charset="0"/>
              </a:rPr>
              <a:t>Hall</a:t>
            </a:r>
            <a:endParaRPr lang="en-US" altLang="en-US" dirty="0">
              <a:solidFill>
                <a:srgbClr val="09091E"/>
              </a:solidFill>
              <a:latin typeface="Arial" panose="020B0604020202020204" pitchFamily="34" charset="0"/>
              <a:cs typeface="Arial" panose="020B0604020202020204" pitchFamily="34" charset="0"/>
            </a:endParaRPr>
          </a:p>
          <a:p>
            <a:pPr>
              <a:spcBef>
                <a:spcPct val="20000"/>
              </a:spcBef>
            </a:pPr>
            <a:endParaRPr lang="en-US" altLang="en-US" dirty="0">
              <a:solidFill>
                <a:srgbClr val="09091E"/>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1618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Autofit/>
          </a:bodyPr>
          <a:lstStyle/>
          <a:p>
            <a:r>
              <a:rPr lang="en-GB" sz="3200" b="1" dirty="0">
                <a:latin typeface="Arial" panose="020B0604020202020204" pitchFamily="34" charset="0"/>
                <a:cs typeface="Arial" panose="020B0604020202020204" pitchFamily="34" charset="0"/>
              </a:rPr>
              <a:t>Using Blackboard Collaborate for </a:t>
            </a:r>
            <a:r>
              <a:rPr lang="en-GB" sz="3200" b="1" dirty="0" smtClean="0">
                <a:latin typeface="Arial" panose="020B0604020202020204" pitchFamily="34" charset="0"/>
                <a:cs typeface="Arial" panose="020B0604020202020204" pitchFamily="34" charset="0"/>
              </a:rPr>
              <a:t>Digital Teaching</a:t>
            </a:r>
            <a:endParaRPr lang="en-GB" sz="32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8632886"/>
              </p:ext>
            </p:extLst>
          </p:nvPr>
        </p:nvGraphicFramePr>
        <p:xfrm>
          <a:off x="838200" y="2397501"/>
          <a:ext cx="10515600" cy="2493683"/>
        </p:xfrm>
        <a:graphic>
          <a:graphicData uri="http://schemas.openxmlformats.org/drawingml/2006/table">
            <a:tbl>
              <a:tblPr bandRow="1">
                <a:tableStyleId>{7DF18680-E054-41AD-8BC1-D1AEF772440D}</a:tableStyleId>
              </a:tblPr>
              <a:tblGrid>
                <a:gridCol w="3036683">
                  <a:extLst>
                    <a:ext uri="{9D8B030D-6E8A-4147-A177-3AD203B41FA5}">
                      <a16:colId xmlns:a16="http://schemas.microsoft.com/office/drawing/2014/main" val="3315166941"/>
                    </a:ext>
                  </a:extLst>
                </a:gridCol>
                <a:gridCol w="7478917">
                  <a:extLst>
                    <a:ext uri="{9D8B030D-6E8A-4147-A177-3AD203B41FA5}">
                      <a16:colId xmlns:a16="http://schemas.microsoft.com/office/drawing/2014/main" val="1402910311"/>
                    </a:ext>
                  </a:extLst>
                </a:gridCol>
              </a:tblGrid>
              <a:tr h="2097443">
                <a:tc>
                  <a:txBody>
                    <a:bodyPr/>
                    <a:lstStyle/>
                    <a:p>
                      <a:pPr marL="0" indent="0">
                        <a:buFont typeface="Arial" panose="020B0604020202020204" pitchFamily="34" charset="0"/>
                        <a:buNone/>
                      </a:pPr>
                      <a:r>
                        <a:rPr lang="en-GB" sz="2000" dirty="0" smtClean="0">
                          <a:latin typeface="Arial" panose="020B0604020202020204" pitchFamily="34" charset="0"/>
                          <a:cs typeface="Arial" panose="020B0604020202020204" pitchFamily="34" charset="0"/>
                        </a:rPr>
                        <a:t>40</a:t>
                      </a:r>
                      <a:r>
                        <a:rPr lang="en-GB" sz="2000" baseline="0" dirty="0" smtClean="0">
                          <a:latin typeface="Arial" panose="020B0604020202020204" pitchFamily="34" charset="0"/>
                          <a:cs typeface="Arial" panose="020B0604020202020204" pitchFamily="34" charset="0"/>
                        </a:rPr>
                        <a:t> </a:t>
                      </a:r>
                      <a:r>
                        <a:rPr lang="en-GB" sz="2000" baseline="0" dirty="0">
                          <a:latin typeface="Arial" panose="020B0604020202020204" pitchFamily="34" charset="0"/>
                          <a:cs typeface="Arial" panose="020B0604020202020204" pitchFamily="34" charset="0"/>
                        </a:rPr>
                        <a:t>minute Demo</a:t>
                      </a:r>
                      <a:endParaRPr lang="en-GB" sz="2000" dirty="0">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dk1"/>
                          </a:solidFill>
                          <a:effectLst/>
                          <a:latin typeface="Arial" panose="020B0604020202020204" pitchFamily="34" charset="0"/>
                          <a:ea typeface="+mn-ea"/>
                          <a:cs typeface="Arial" panose="020B0604020202020204" pitchFamily="34" charset="0"/>
                        </a:rPr>
                        <a:t>Requirements for using Collaborate</a:t>
                      </a:r>
                    </a:p>
                    <a:p>
                      <a:pPr marL="285750" lvl="0" indent="-285750">
                        <a:buFont typeface="Arial" panose="020B0604020202020204" pitchFamily="34" charset="0"/>
                        <a:buChar char="•"/>
                      </a:pPr>
                      <a:r>
                        <a:rPr lang="en-GB" sz="2000" kern="1200" dirty="0">
                          <a:solidFill>
                            <a:schemeClr val="dk1"/>
                          </a:solidFill>
                          <a:effectLst/>
                          <a:latin typeface="Arial" panose="020B0604020202020204" pitchFamily="34" charset="0"/>
                          <a:ea typeface="+mn-ea"/>
                          <a:cs typeface="Arial" panose="020B0604020202020204" pitchFamily="34" charset="0"/>
                        </a:rPr>
                        <a:t>Set up Collaborate within Blackboard Learn</a:t>
                      </a:r>
                    </a:p>
                    <a:p>
                      <a:pPr marL="285750" lvl="0" indent="-285750">
                        <a:buFont typeface="Arial" panose="020B0604020202020204" pitchFamily="34" charset="0"/>
                        <a:buChar char="•"/>
                      </a:pPr>
                      <a:r>
                        <a:rPr lang="en-GB" sz="2000" kern="1200" dirty="0">
                          <a:solidFill>
                            <a:schemeClr val="dk1"/>
                          </a:solidFill>
                          <a:effectLst/>
                          <a:latin typeface="Arial" panose="020B0604020202020204" pitchFamily="34" charset="0"/>
                          <a:ea typeface="+mn-ea"/>
                          <a:cs typeface="Arial" panose="020B0604020202020204" pitchFamily="34" charset="0"/>
                        </a:rPr>
                        <a:t>Giving students access to Collaborate through Learn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dk1"/>
                          </a:solidFill>
                          <a:effectLst/>
                          <a:latin typeface="Arial" panose="020B0604020202020204" pitchFamily="34" charset="0"/>
                          <a:ea typeface="+mn-ea"/>
                          <a:cs typeface="Arial" panose="020B0604020202020204" pitchFamily="34" charset="0"/>
                        </a:rPr>
                        <a:t>How to record a session, upload slides, and manage students </a:t>
                      </a:r>
                    </a:p>
                    <a:p>
                      <a:pPr marL="285750" lvl="0" indent="-285750">
                        <a:buFont typeface="Arial" panose="020B0604020202020204" pitchFamily="34" charset="0"/>
                        <a:buChar char="•"/>
                      </a:pPr>
                      <a:r>
                        <a:rPr lang="en-GB" sz="2000" kern="1200" dirty="0">
                          <a:solidFill>
                            <a:schemeClr val="dk1"/>
                          </a:solidFill>
                          <a:effectLst/>
                          <a:latin typeface="Arial" panose="020B0604020202020204" pitchFamily="34" charset="0"/>
                          <a:ea typeface="+mn-ea"/>
                          <a:cs typeface="Arial" panose="020B0604020202020204" pitchFamily="34" charset="0"/>
                        </a:rPr>
                        <a:t>Tips for running a session</a:t>
                      </a:r>
                    </a:p>
                    <a:p>
                      <a:pPr marL="0" indent="0">
                        <a:buFont typeface="Arial" panose="020B0604020202020204" pitchFamily="34" charset="0"/>
                        <a:buNone/>
                      </a:pP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4635952"/>
                  </a:ext>
                </a:extLst>
              </a:tr>
              <a:tr h="295171">
                <a:tc>
                  <a:txBody>
                    <a:bodyPr/>
                    <a:lstStyle/>
                    <a:p>
                      <a:r>
                        <a:rPr lang="en-GB" sz="2000" dirty="0">
                          <a:latin typeface="Arial" panose="020B0604020202020204" pitchFamily="34" charset="0"/>
                          <a:cs typeface="Arial" panose="020B0604020202020204" pitchFamily="34" charset="0"/>
                        </a:rPr>
                        <a:t>Remainder of session</a:t>
                      </a:r>
                    </a:p>
                  </a:txBody>
                  <a:tcPr/>
                </a:tc>
                <a:tc>
                  <a:txBody>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Question and Answer </a:t>
                      </a:r>
                    </a:p>
                  </a:txBody>
                  <a:tcPr/>
                </a:tc>
                <a:extLst>
                  <a:ext uri="{0D108BD9-81ED-4DB2-BD59-A6C34878D82A}">
                    <a16:rowId xmlns:a16="http://schemas.microsoft.com/office/drawing/2014/main" val="2017283434"/>
                  </a:ext>
                </a:extLst>
              </a:tr>
            </a:tbl>
          </a:graphicData>
        </a:graphic>
      </p:graphicFrame>
      <p:sp>
        <p:nvSpPr>
          <p:cNvPr id="3" name="TextBox 2">
            <a:extLst>
              <a:ext uri="{FF2B5EF4-FFF2-40B4-BE49-F238E27FC236}">
                <a16:creationId xmlns:a16="http://schemas.microsoft.com/office/drawing/2014/main" id="{6003C373-3DEB-47DD-8A9D-2E756258F5FF}"/>
              </a:ext>
            </a:extLst>
          </p:cNvPr>
          <p:cNvSpPr txBox="1"/>
          <p:nvPr/>
        </p:nvSpPr>
        <p:spPr>
          <a:xfrm>
            <a:off x="838200" y="1567140"/>
            <a:ext cx="1051560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 hour introduction to using Collaborate with Learn</a:t>
            </a:r>
          </a:p>
        </p:txBody>
      </p:sp>
    </p:spTree>
    <p:extLst>
      <p:ext uri="{BB962C8B-B14F-4D97-AF65-F5344CB8AC3E}">
        <p14:creationId xmlns:p14="http://schemas.microsoft.com/office/powerpoint/2010/main" val="255795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360000"/>
            <a:ext cx="10800000" cy="900000"/>
          </a:xfrm>
        </p:spPr>
        <p:txBody>
          <a:bodyPr>
            <a:normAutofit/>
          </a:bodyPr>
          <a:lstStyle/>
          <a:p>
            <a:r>
              <a:rPr lang="en-GB" sz="3200" b="1" dirty="0">
                <a:latin typeface="Arial" panose="020B0604020202020204" pitchFamily="34" charset="0"/>
                <a:cs typeface="Arial" panose="020B0604020202020204" pitchFamily="34" charset="0"/>
              </a:rPr>
              <a:t>What is Blackboard Collaborate? </a:t>
            </a: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Blackboard Collaborate is the University’s supported virtual classroom tool.</a:t>
            </a:r>
          </a:p>
          <a:p>
            <a:r>
              <a:rPr lang="en-GB" dirty="0">
                <a:latin typeface="Arial" panose="020B0604020202020204" pitchFamily="34" charset="0"/>
                <a:cs typeface="Arial" panose="020B0604020202020204" pitchFamily="34" charset="0"/>
              </a:rPr>
              <a:t>Collaborate is available to all staff and students.</a:t>
            </a:r>
          </a:p>
          <a:p>
            <a:r>
              <a:rPr lang="en-GB" dirty="0">
                <a:latin typeface="Arial" panose="020B0604020202020204" pitchFamily="34" charset="0"/>
                <a:cs typeface="Arial" panose="020B0604020202020204" pitchFamily="34" charset="0"/>
              </a:rPr>
              <a:t>It is integrated with Blackboard Learn (the University’s Virtual Learning Environment).</a:t>
            </a:r>
          </a:p>
          <a:p>
            <a:r>
              <a:rPr lang="en-GB" dirty="0">
                <a:latin typeface="Arial" panose="020B0604020202020204" pitchFamily="34" charset="0"/>
                <a:cs typeface="Arial" panose="020B0604020202020204" pitchFamily="34" charset="0"/>
              </a:rPr>
              <a:t>Requiring students to access Collaborate through Learn keeps sessions secure.</a:t>
            </a:r>
          </a:p>
        </p:txBody>
      </p:sp>
    </p:spTree>
    <p:extLst>
      <p:ext uri="{BB962C8B-B14F-4D97-AF65-F5344CB8AC3E}">
        <p14:creationId xmlns:p14="http://schemas.microsoft.com/office/powerpoint/2010/main" val="1780775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0dcc89b0-88fe-4db8-aa0c-d3905372e33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830ADFBFAB4C4BB05BDE848AA3B13B" ma:contentTypeVersion="10" ma:contentTypeDescription="Create a new document." ma:contentTypeScope="" ma:versionID="076643fbb372c70356c0cf0ee82d25c9">
  <xsd:schema xmlns:xsd="http://www.w3.org/2001/XMLSchema" xmlns:xs="http://www.w3.org/2001/XMLSchema" xmlns:p="http://schemas.microsoft.com/office/2006/metadata/properties" xmlns:ns2="0dcc89b0-88fe-4db8-aa0c-d3905372e332" xmlns:ns3="2c3089d1-4e8e-4db1-aae3-34843412cec2" targetNamespace="http://schemas.microsoft.com/office/2006/metadata/properties" ma:root="true" ma:fieldsID="1b8d1c810ae39d9f715cca3d241d6154" ns2:_="" ns3:_="">
    <xsd:import namespace="0dcc89b0-88fe-4db8-aa0c-d3905372e332"/>
    <xsd:import namespace="2c3089d1-4e8e-4db1-aae3-34843412ce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c89b0-88fe-4db8-aa0c-d3905372e33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Notes" ma:index="17"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3089d1-4e8e-4db1-aae3-34843412cec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630876-7387-4CDB-B262-36ADEA3FC015}">
  <ds:schemaRefs>
    <ds:schemaRef ds:uri="0dcc89b0-88fe-4db8-aa0c-d3905372e332"/>
    <ds:schemaRef ds:uri="http://purl.org/dc/terms/"/>
    <ds:schemaRef ds:uri="http://schemas.openxmlformats.org/package/2006/metadata/core-properties"/>
    <ds:schemaRef ds:uri="2c3089d1-4e8e-4db1-aae3-34843412cec2"/>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68D50ADF-B18C-4522-83D0-12BD84AE5A39}">
  <ds:schemaRefs>
    <ds:schemaRef ds:uri="http://schemas.microsoft.com/sharepoint/v3/contenttype/forms"/>
  </ds:schemaRefs>
</ds:datastoreItem>
</file>

<file path=customXml/itemProps3.xml><?xml version="1.0" encoding="utf-8"?>
<ds:datastoreItem xmlns:ds="http://schemas.openxmlformats.org/officeDocument/2006/customXml" ds:itemID="{8567C2C8-7E4A-44BC-A828-7FB60E84B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c89b0-88fe-4db8-aa0c-d3905372e332"/>
    <ds:schemaRef ds:uri="2c3089d1-4e8e-4db1-aae3-34843412c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484</TotalTime>
  <Words>2649</Words>
  <Application>Microsoft Office PowerPoint</Application>
  <PresentationFormat>Widescreen</PresentationFormat>
  <Paragraphs>192</Paragraphs>
  <Slides>63</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63</vt:i4>
      </vt:variant>
    </vt:vector>
  </HeadingPairs>
  <TitlesOfParts>
    <vt:vector size="73" baseType="lpstr">
      <vt:lpstr>MS PGothic</vt:lpstr>
      <vt:lpstr>MS PGothic</vt:lpstr>
      <vt:lpstr>Arial</vt:lpstr>
      <vt:lpstr>Calibri</vt:lpstr>
      <vt:lpstr>Calibri Light</vt:lpstr>
      <vt:lpstr>Helvetica</vt:lpstr>
      <vt:lpstr>ヒラギノ角ゴ Pro W3</vt:lpstr>
      <vt:lpstr>Office Theme</vt:lpstr>
      <vt:lpstr>1_Office Theme</vt:lpstr>
      <vt:lpstr>2_Office Theme</vt:lpstr>
      <vt:lpstr>Welcome to Learn: Using Collaborate in Learn </vt:lpstr>
      <vt:lpstr>Audio Check</vt:lpstr>
      <vt:lpstr>Your Notification Settings </vt:lpstr>
      <vt:lpstr>During the Q&amp;A Session</vt:lpstr>
      <vt:lpstr>VIRTUAL CLASSROOMS</vt:lpstr>
      <vt:lpstr>Viewing the Screen </vt:lpstr>
      <vt:lpstr>Using Blackboard Collaborate in Learn</vt:lpstr>
      <vt:lpstr>Using Blackboard Collaborate for Digital Teaching</vt:lpstr>
      <vt:lpstr>What is Blackboard Collaborate? </vt:lpstr>
      <vt:lpstr>Requirements  </vt:lpstr>
      <vt:lpstr>Roles &amp; permissions in Collaborate</vt:lpstr>
      <vt:lpstr>Demo: Setting up a Collaborate session in Learn</vt:lpstr>
      <vt:lpstr>Poll: Favourite Ice Cream Flavour? </vt:lpstr>
      <vt:lpstr>There are several options available on the Share Content tab.  The first is the Whiteboard.  This allows drawing, text, shapes, can create multiple whiteboard pages and share with breakout groups</vt:lpstr>
      <vt:lpstr>Feel free to try out the whiteboard here! </vt:lpstr>
      <vt:lpstr>Uploading slides to Collaborate  Share Content tab &gt; Share Files</vt:lpstr>
      <vt:lpstr>How to manage students 1</vt:lpstr>
      <vt:lpstr>Raise Hands functionality</vt:lpstr>
      <vt:lpstr>How to manage students 2 </vt:lpstr>
      <vt:lpstr>Tips for running a session 1</vt:lpstr>
      <vt:lpstr>Tips for running a session 2</vt:lpstr>
      <vt:lpstr>Q &amp; A </vt:lpstr>
      <vt:lpstr>Further Resources </vt:lpstr>
      <vt:lpstr>Thank you!</vt:lpstr>
      <vt:lpstr>Contingency Slides</vt:lpstr>
      <vt:lpstr>Demo: Setting up a Collaborate session in Learn</vt:lpstr>
      <vt:lpstr>Choose a content area in Learn to which you will add the link to Collaborate.</vt:lpstr>
      <vt:lpstr>To add the link:  Hover over Tools  Click More Tools  Click Blackboard Collaborate Ultra</vt:lpstr>
      <vt:lpstr>Change Link Name, if desired.  Add some text as signposting for the students.  Example text on next slide.</vt:lpstr>
      <vt:lpstr>Example advice to give to students</vt:lpstr>
      <vt:lpstr>Each course has an open Course Room.  Created sessions can be for particular dates and times.  Click Create Session to create your own.</vt:lpstr>
      <vt:lpstr>Recordings are accessed from the same area.  Click on the hamburger icon and select Recordings to view.  Click on recording name to watch online.</vt:lpstr>
      <vt:lpstr>Name your session clearly as all sessions are visible.  A Guest link is available if Guest Access is selected.</vt:lpstr>
      <vt:lpstr>Set date and Start and End times as appropriate.  Use Repeat session option for sessions that repeat on a daily, weekly or monthly basis.  Set Early Entry to allow set up in advance.</vt:lpstr>
      <vt:lpstr>Check the options if you want to allow downloads of recordings or anonymise the chat window.  Choose the functions Participants have on entering the room. Click on Save when finished.  </vt:lpstr>
      <vt:lpstr>To enter your session on the day.  Go to the Content area in Learn where you added the link to Collaborate.  Click on the link to enter Collaborate.</vt:lpstr>
      <vt:lpstr>Click on the active session.  In the panel that appears, click on Join session.  This will open the session in a new browser tab. </vt:lpstr>
      <vt:lpstr>Open the Session menu and select Start Recording.   To finish recording, open the Session menu and select Stop Recording.  It will show up in the Learn course some time after the session is over.</vt:lpstr>
      <vt:lpstr>Emoticons and Feedback </vt:lpstr>
      <vt:lpstr>Chat via the Collaborate Panel – purple tab in the bottom right.  The Everyone chat area is the main chat room.   There is also a private chat area for Moderators.  </vt:lpstr>
      <vt:lpstr>Once in a chat area, click on the text area at the bottom and start typing your message.  Press the return key to send the message to the room.  A range of emojis are also available.</vt:lpstr>
      <vt:lpstr>Once in a chat area, click on the text area at the bottom and start typing your message.  Click the @ button and type the name   hit return and the person will get a notification of the messsag </vt:lpstr>
      <vt:lpstr>The second tab is the Attendees tab.  For an individual attendee, you can change their role within the session.  You can also mute their microphone if it has been left open.</vt:lpstr>
      <vt:lpstr>If there is a lot of background noise, you can also choose to mute all attendees.  You can also detach the attendee panel so that it is visible beside the Chat. </vt:lpstr>
      <vt:lpstr>The Attendee tab is where you can see the participant feedback.  You can see an aggregated count as well as individual responses. </vt:lpstr>
      <vt:lpstr>There are several options available on the Share Content tab.  The first is the Whiteboard.  This allows drawing, text, shapes, can create multiple whiteboard pages and share with breakout groups</vt:lpstr>
      <vt:lpstr>The second sharing option is Share Application/ Screen.  You can choose to share Your Entire Screen.  With Share Audio enabled, you can play audio or video files.</vt:lpstr>
      <vt:lpstr>A second option is to share any open application on your device.  This restricts the view to just the application.  This prevents attendees seeing any system or app notifications. </vt:lpstr>
      <vt:lpstr>The third option is to share another open tab in Chrome.  With Share Audio enabled, you can play audio or video files on Media Hopper. </vt:lpstr>
      <vt:lpstr>The third content sharing option is Share Files.  You can share image, PowerPoint or PDF files.  Select an uploaded file and click Share Now.</vt:lpstr>
      <vt:lpstr>Polling adds some interactivity to your session.  Polls cannot be set up in advance and results cannot be saved.</vt:lpstr>
      <vt:lpstr>There are two question types available:  Multiple Choice  Yes/No Choices </vt:lpstr>
      <vt:lpstr>Ask a question verbally, cut and paste from another application or type your question into the text box.  You can have up to five options.  Click Start to begin the poll.</vt:lpstr>
      <vt:lpstr>The Attendee list shows the response from each participant.  Aggregated responses are only visible to the Moderator.  Click Show Responses to display to attendees.  Click the stop button to end the activity.</vt:lpstr>
      <vt:lpstr>Breakout groups have their own private collaborative tools.  Group activity is independent of the Main room.  Two options to set up – custom or random assign.</vt:lpstr>
      <vt:lpstr>With the Custom Assignment option, drag attendees and drop into groups.   </vt:lpstr>
      <vt:lpstr>Once you have assigned all  the attendees to a group, click on Start to send them to the groups. </vt:lpstr>
      <vt:lpstr>With the Randomly Assign option, you can choose the number of groups to create.  Use the Shuffle option to re-assign attendees if you don’t like the group compositions.</vt:lpstr>
      <vt:lpstr>Once groups have started, you can use the move icon to switch between groups.  Attendees can also do this if you enable the option to do so when setting up the groups.  Use the Stop button to end the groups activity and return everyone to the main room.</vt:lpstr>
      <vt:lpstr>The final tab is the Settings tab.  Click on your avatar to change the picture used.  You can re-check your web cam and microphone from here.</vt:lpstr>
      <vt:lpstr>In the Notification Settings section, change which audio and visual notifications Collaborate sends to you during a session. </vt:lpstr>
      <vt:lpstr>In the Session Settings section, change which functions are available to participants.  You can change these during a session as often as required.</vt:lpstr>
      <vt:lpstr>Licence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Using Blackboard Collaborate Ultra</dc:title>
  <dc:creator>Wesley Kerr</dc:creator>
  <cp:lastModifiedBy>HALL Kelly</cp:lastModifiedBy>
  <cp:revision>55</cp:revision>
  <dcterms:created xsi:type="dcterms:W3CDTF">2020-05-18T13:09:16Z</dcterms:created>
  <dcterms:modified xsi:type="dcterms:W3CDTF">2021-08-30T14:16:50Z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0x01010025830ADFBFAB4C4BB05BDE848AA3B13B</vt:lpwstr>
  </property>
</Properties>
</file>