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 id="2147483736" r:id="rId2"/>
    <p:sldMasterId id="2147483791" r:id="rId3"/>
    <p:sldMasterId id="2147483660" r:id="rId4"/>
    <p:sldMasterId id="2147483672" r:id="rId5"/>
    <p:sldMasterId id="2147483684" r:id="rId6"/>
    <p:sldMasterId id="2147483696" r:id="rId7"/>
    <p:sldMasterId id="2147483885" r:id="rId8"/>
    <p:sldMasterId id="2147483708" r:id="rId9"/>
  </p:sldMasterIdLst>
  <p:notesMasterIdLst>
    <p:notesMasterId r:id="rId35"/>
  </p:notesMasterIdLst>
  <p:handoutMasterIdLst>
    <p:handoutMasterId r:id="rId36"/>
  </p:handoutMasterIdLst>
  <p:sldIdLst>
    <p:sldId id="309" r:id="rId10"/>
    <p:sldId id="310" r:id="rId11"/>
    <p:sldId id="312" r:id="rId12"/>
    <p:sldId id="336" r:id="rId13"/>
    <p:sldId id="328" r:id="rId14"/>
    <p:sldId id="329" r:id="rId15"/>
    <p:sldId id="330" r:id="rId16"/>
    <p:sldId id="331" r:id="rId17"/>
    <p:sldId id="332" r:id="rId18"/>
    <p:sldId id="333" r:id="rId19"/>
    <p:sldId id="334" r:id="rId20"/>
    <p:sldId id="33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39" r:id="rId34"/>
  </p:sldIdLst>
  <p:sldSz cx="12192000" cy="6858000"/>
  <p:notesSz cx="9872663" cy="6797675"/>
  <p:embeddedFontLst>
    <p:embeddedFont>
      <p:font typeface="Roboto Thin" panose="020B060402020202020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for reuse" id="{D76712E1-FBB8-40FF-AC4E-E364CB465199}">
          <p14:sldIdLst>
            <p14:sldId id="309"/>
            <p14:sldId id="310"/>
            <p14:sldId id="312"/>
            <p14:sldId id="336"/>
            <p14:sldId id="328"/>
            <p14:sldId id="329"/>
            <p14:sldId id="330"/>
            <p14:sldId id="331"/>
            <p14:sldId id="332"/>
            <p14:sldId id="333"/>
            <p14:sldId id="334"/>
            <p14:sldId id="335"/>
            <p14:sldId id="316"/>
            <p14:sldId id="317"/>
            <p14:sldId id="318"/>
            <p14:sldId id="319"/>
            <p14:sldId id="320"/>
            <p14:sldId id="321"/>
            <p14:sldId id="322"/>
            <p14:sldId id="323"/>
            <p14:sldId id="324"/>
            <p14:sldId id="325"/>
            <p14:sldId id="326"/>
            <p14:sldId id="327"/>
            <p14:sldId id="3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WINIUK Chris" initials="LC" lastIdx="1" clrIdx="0">
    <p:extLst>
      <p:ext uri="{19B8F6BF-5375-455C-9EA6-DF929625EA0E}">
        <p15:presenceInfo xmlns:p15="http://schemas.microsoft.com/office/powerpoint/2012/main" userId="S-1-5-21-861567501-1417001333-682003330-542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A"/>
    <a:srgbClr val="09091E"/>
    <a:srgbClr val="537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56064" autoAdjust="0"/>
  </p:normalViewPr>
  <p:slideViewPr>
    <p:cSldViewPr snapToGrid="0">
      <p:cViewPr varScale="1">
        <p:scale>
          <a:sx n="37" d="100"/>
          <a:sy n="37" d="100"/>
        </p:scale>
        <p:origin x="66" y="57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2037518190553E-2"/>
          <c:y val="4.5396385887443443E-2"/>
          <c:w val="0.62633022989318388"/>
          <c:h val="0.90016114376697476"/>
        </c:manualLayout>
      </c:layout>
      <c:barChart>
        <c:barDir val="col"/>
        <c:grouping val="clustered"/>
        <c:varyColors val="0"/>
        <c:ser>
          <c:idx val="0"/>
          <c:order val="0"/>
          <c:tx>
            <c:strRef>
              <c:f>Sheet1!$B$1</c:f>
              <c:strCache>
                <c:ptCount val="1"/>
                <c:pt idx="0">
                  <c:v>Phone survey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70</c:v>
                </c:pt>
              </c:numCache>
            </c:numRef>
          </c:val>
        </c:ser>
        <c:ser>
          <c:idx val="1"/>
          <c:order val="1"/>
          <c:tx>
            <c:strRef>
              <c:f>Sheet1!$C$1</c:f>
              <c:strCache>
                <c:ptCount val="1"/>
                <c:pt idx="0">
                  <c:v>Online survey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7</c:v>
                </c:pt>
              </c:numCache>
            </c:numRef>
          </c:val>
        </c:ser>
        <c:ser>
          <c:idx val="2"/>
          <c:order val="2"/>
          <c:tx>
            <c:strRef>
              <c:f>Sheet1!$D$1</c:f>
              <c:strCache>
                <c:ptCount val="1"/>
                <c:pt idx="0">
                  <c:v>Did not participate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17</c:v>
                </c:pt>
              </c:numCache>
            </c:numRef>
          </c:val>
        </c:ser>
        <c:ser>
          <c:idx val="3"/>
          <c:order val="3"/>
          <c:tx>
            <c:strRef>
              <c:f>Sheet1!$E$1</c:f>
              <c:strCache>
                <c:ptCount val="1"/>
                <c:pt idx="0">
                  <c:v>Unable to contact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34</c:v>
                </c:pt>
              </c:numCache>
            </c:numRef>
          </c:val>
        </c:ser>
        <c:dLbls>
          <c:showLegendKey val="0"/>
          <c:showVal val="0"/>
          <c:showCatName val="0"/>
          <c:showSerName val="0"/>
          <c:showPercent val="0"/>
          <c:showBubbleSize val="0"/>
        </c:dLbls>
        <c:gapWidth val="219"/>
        <c:overlap val="-27"/>
        <c:axId val="132177152"/>
        <c:axId val="403626200"/>
      </c:barChart>
      <c:catAx>
        <c:axId val="13217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626200"/>
        <c:crosses val="autoZero"/>
        <c:auto val="1"/>
        <c:lblAlgn val="ctr"/>
        <c:lblOffset val="100"/>
        <c:noMultiLvlLbl val="0"/>
      </c:catAx>
      <c:valAx>
        <c:axId val="403626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GB" sz="1500" baseline="0" dirty="0" smtClean="0">
                    <a:solidFill>
                      <a:schemeClr val="bg1"/>
                    </a:solidFill>
                  </a:rPr>
                  <a:t>Number of Energy Coordinators</a:t>
                </a:r>
                <a:endParaRPr lang="en-GB" sz="1500" baseline="0" dirty="0">
                  <a:solidFill>
                    <a:schemeClr val="bg1"/>
                  </a:solidFill>
                </a:endParaRPr>
              </a:p>
            </c:rich>
          </c:tx>
          <c:layout>
            <c:manualLayout>
              <c:xMode val="edge"/>
              <c:yMode val="edge"/>
              <c:x val="1.878072877081971E-2"/>
              <c:y val="0.1944181086843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132177152"/>
        <c:crosses val="autoZero"/>
        <c:crossBetween val="between"/>
      </c:valAx>
      <c:spPr>
        <a:noFill/>
        <a:ln>
          <a:noFill/>
        </a:ln>
        <a:effectLst/>
      </c:spPr>
    </c:plotArea>
    <c:legend>
      <c:legendPos val="r"/>
      <c:layout>
        <c:manualLayout>
          <c:xMode val="edge"/>
          <c:yMode val="edge"/>
          <c:x val="0.76985476283059662"/>
          <c:y val="0.27577259194656534"/>
          <c:w val="0.21082267916426137"/>
          <c:h val="0.430097866287475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4865216589076383"/>
                  <c:y val="-3.96331869877279E-3"/>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9.8728754011942796E-2"/>
                      <c:h val="9.3896938729640236E-2"/>
                    </c:manualLayout>
                  </c15:layout>
                </c:ext>
              </c:extLst>
            </c:dLbl>
            <c:dLbl>
              <c:idx val="1"/>
              <c:layout>
                <c:manualLayout>
                  <c:x val="9.5466285592946329E-2"/>
                  <c:y val="-0.13906278875786046"/>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1943168452978364"/>
                  <c:y val="0.12107326770257379"/>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Familiar with audit and carrying them out</c:v>
                </c:pt>
                <c:pt idx="1">
                  <c:v>Familiar with audit and not carrying them out</c:v>
                </c:pt>
                <c:pt idx="2">
                  <c:v>Not familiar with audit</c:v>
                </c:pt>
              </c:strCache>
            </c:strRef>
          </c:cat>
          <c:val>
            <c:numRef>
              <c:f>Sheet1!$B$2:$B$4</c:f>
              <c:numCache>
                <c:formatCode>General</c:formatCode>
                <c:ptCount val="3"/>
                <c:pt idx="0">
                  <c:v>51</c:v>
                </c:pt>
                <c:pt idx="1">
                  <c:v>20</c:v>
                </c:pt>
                <c:pt idx="2">
                  <c:v>28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07095854904906"/>
          <c:y val="0.10469993928062125"/>
          <c:w val="0.37741346895494671"/>
          <c:h val="0.8276565723162063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Yes</c:v>
                </c:pt>
                <c:pt idx="1">
                  <c:v>No</c:v>
                </c:pt>
                <c:pt idx="2">
                  <c:v>Unsure</c:v>
                </c:pt>
                <c:pt idx="3">
                  <c:v>PhD students only</c:v>
                </c:pt>
              </c:strCache>
            </c:strRef>
          </c:cat>
          <c:val>
            <c:numRef>
              <c:f>Sheet1!$B$2:$B$5</c:f>
              <c:numCache>
                <c:formatCode>General</c:formatCode>
                <c:ptCount val="4"/>
                <c:pt idx="0">
                  <c:v>52</c:v>
                </c:pt>
                <c:pt idx="1">
                  <c:v>30</c:v>
                </c:pt>
                <c:pt idx="2">
                  <c:v>13</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26013798679862"/>
          <c:y val="0.20064336476531236"/>
          <c:w val="0.3323645034759416"/>
          <c:h val="0.5798622965871166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5773981740654519"/>
                  <c:y val="-0.13696338671415134"/>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9D5BA647-B6CC-4BD7-87F3-5CD06FE58924}" type="PERCENTAGE">
                      <a:rPr lang="en-US" sz="2400" baseline="0">
                        <a:solidFill>
                          <a:schemeClr val="bg1"/>
                        </a:solidFill>
                      </a:rPr>
                      <a:pPr>
                        <a:defRPr sz="2400"/>
                      </a:pPr>
                      <a:t>[PERCENTAGE]</a:t>
                    </a:fld>
                    <a:endParaRPr lang="en-GB"/>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691135169146792"/>
                      <c:h val="0.17580766341096921"/>
                    </c:manualLayout>
                  </c15:layout>
                  <c15:dlblFieldTable/>
                  <c15:showDataLabelsRange val="0"/>
                </c:ext>
              </c:extLst>
            </c:dLbl>
            <c:dLbl>
              <c:idx val="1"/>
              <c:layout>
                <c:manualLayout>
                  <c:x val="0.10884967867388666"/>
                  <c:y val="-9.3078320131095668E-2"/>
                </c:manualLayout>
              </c:layout>
              <c:tx>
                <c:rich>
                  <a:bodyPr/>
                  <a:lstStyle/>
                  <a:p>
                    <a:fld id="{A98688BE-7946-44CA-A230-FD6FEDA16387}" type="PERCENTAGE">
                      <a:rPr lang="en-US" sz="2400" baseline="0">
                        <a:solidFill>
                          <a:schemeClr val="bg1"/>
                        </a:solidFill>
                      </a:rPr>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FA3898E2-7BE5-4D33-A761-BB249EAB2672}" type="PERCENTAGE">
                      <a:rPr lang="en-US" sz="2400" baseline="0">
                        <a:solidFill>
                          <a:schemeClr val="bg1"/>
                        </a:solidFill>
                      </a:rPr>
                      <a:pPr/>
                      <a:t>[PERCENTAGE]</a:t>
                    </a:fld>
                    <a:endParaRPr lang="en-GB"/>
                  </a:p>
                </c:rich>
              </c:tx>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Unsure</c:v>
                </c:pt>
                <c:pt idx="2">
                  <c:v>No</c:v>
                </c:pt>
              </c:strCache>
            </c:strRef>
          </c:cat>
          <c:val>
            <c:numRef>
              <c:f>Sheet1!$B$2:$B$4</c:f>
              <c:numCache>
                <c:formatCode>General</c:formatCode>
                <c:ptCount val="3"/>
                <c:pt idx="0">
                  <c:v>61.4</c:v>
                </c:pt>
                <c:pt idx="1">
                  <c:v>17.100000000000001</c:v>
                </c:pt>
                <c:pt idx="2">
                  <c:v>21.4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Entry>
      <c:layout>
        <c:manualLayout>
          <c:xMode val="edge"/>
          <c:yMode val="edge"/>
          <c:x val="0.74505180369512802"/>
          <c:y val="0.26008046155576864"/>
          <c:w val="0.16832908783140788"/>
          <c:h val="0.4735679503731123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dirty="0">
              <a:latin typeface="Roboto light" panose="02000000000000000000" pitchFamily="2" charset="0"/>
            </a:endParaRPr>
          </a:p>
        </p:txBody>
      </p:sp>
      <p:sp>
        <p:nvSpPr>
          <p:cNvPr id="3" name="Date Placeholder 2"/>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0A14B90B-3E92-4040-8515-4B7B7D794F0E}" type="datetimeFigureOut">
              <a:rPr lang="en-GB" smtClean="0">
                <a:latin typeface="Roboto light" panose="02000000000000000000" pitchFamily="2" charset="0"/>
              </a:rPr>
              <a:t>28/06/2017</a:t>
            </a:fld>
            <a:endParaRPr lang="en-GB" dirty="0">
              <a:latin typeface="Roboto light" panose="02000000000000000000" pitchFamily="2" charset="0"/>
            </a:endParaRPr>
          </a:p>
        </p:txBody>
      </p:sp>
      <p:sp>
        <p:nvSpPr>
          <p:cNvPr id="4" name="Footer Placehold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dirty="0">
              <a:latin typeface="Roboto light" panose="02000000000000000000" pitchFamily="2" charset="0"/>
            </a:endParaRPr>
          </a:p>
        </p:txBody>
      </p:sp>
      <p:sp>
        <p:nvSpPr>
          <p:cNvPr id="5" name="Slide Number Placeholder 4"/>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F490DA63-E671-401F-81A1-C41B66BAC9F5}" type="slidenum">
              <a:rPr lang="en-GB" smtClean="0">
                <a:latin typeface="Roboto light" panose="02000000000000000000" pitchFamily="2" charset="0"/>
              </a:rPr>
              <a:t>‹#›</a:t>
            </a:fld>
            <a:endParaRPr lang="en-GB" dirty="0">
              <a:latin typeface="Roboto light" panose="02000000000000000000" pitchFamily="2" charset="0"/>
            </a:endParaRPr>
          </a:p>
        </p:txBody>
      </p:sp>
    </p:spTree>
    <p:extLst>
      <p:ext uri="{BB962C8B-B14F-4D97-AF65-F5344CB8AC3E}">
        <p14:creationId xmlns:p14="http://schemas.microsoft.com/office/powerpoint/2010/main" val="113321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atin typeface="Roboto light" panose="02000000000000000000" pitchFamily="2" charset="0"/>
              </a:defRPr>
            </a:lvl1pPr>
          </a:lstStyle>
          <a:p>
            <a:endParaRPr lang="en-GB" dirty="0"/>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atin typeface="Roboto light" panose="02000000000000000000" pitchFamily="2" charset="0"/>
              </a:defRPr>
            </a:lvl1pPr>
          </a:lstStyle>
          <a:p>
            <a:fld id="{C88A1B0B-2D92-4365-B9C9-142CE6E595C2}" type="datetimeFigureOut">
              <a:rPr lang="en-GB" smtClean="0"/>
              <a:pPr/>
              <a:t>28/06/2017</a:t>
            </a:fld>
            <a:endParaRPr lang="en-GB" dirty="0"/>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atin typeface="Roboto light" panose="02000000000000000000" pitchFamily="2" charset="0"/>
              </a:defRPr>
            </a:lvl1pPr>
          </a:lstStyle>
          <a:p>
            <a:endParaRPr lang="en-GB" dirty="0"/>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atin typeface="Roboto light" panose="02000000000000000000" pitchFamily="2" charset="0"/>
              </a:defRPr>
            </a:lvl1pPr>
          </a:lstStyle>
          <a:p>
            <a:fld id="{26C41743-05EC-479F-B057-C8422EB32A50}" type="slidenum">
              <a:rPr lang="en-GB" smtClean="0"/>
              <a:pPr/>
              <a:t>‹#›</a:t>
            </a:fld>
            <a:endParaRPr lang="en-GB" dirty="0"/>
          </a:p>
        </p:txBody>
      </p:sp>
    </p:spTree>
    <p:extLst>
      <p:ext uri="{BB962C8B-B14F-4D97-AF65-F5344CB8AC3E}">
        <p14:creationId xmlns:p14="http://schemas.microsoft.com/office/powerpoint/2010/main" val="63693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light" panose="02000000000000000000" pitchFamily="2" charset="0"/>
        <a:ea typeface="+mn-ea"/>
        <a:cs typeface="+mn-cs"/>
      </a:defRPr>
    </a:lvl1pPr>
    <a:lvl2pPr marL="457200" algn="l" defTabSz="914400" rtl="0" eaLnBrk="1" latinLnBrk="0" hangingPunct="1">
      <a:defRPr sz="1200" kern="1200">
        <a:solidFill>
          <a:schemeClr val="tx1"/>
        </a:solidFill>
        <a:latin typeface="Roboto light" panose="02000000000000000000" pitchFamily="2" charset="0"/>
        <a:ea typeface="+mn-ea"/>
        <a:cs typeface="+mn-cs"/>
      </a:defRPr>
    </a:lvl2pPr>
    <a:lvl3pPr marL="914400" algn="l" defTabSz="914400" rtl="0" eaLnBrk="1" latinLnBrk="0" hangingPunct="1">
      <a:defRPr sz="1200" kern="1200">
        <a:solidFill>
          <a:schemeClr val="tx1"/>
        </a:solidFill>
        <a:latin typeface="Roboto light" panose="02000000000000000000" pitchFamily="2" charset="0"/>
        <a:ea typeface="+mn-ea"/>
        <a:cs typeface="+mn-cs"/>
      </a:defRPr>
    </a:lvl3pPr>
    <a:lvl4pPr marL="1371600" algn="l" defTabSz="914400" rtl="0" eaLnBrk="1" latinLnBrk="0" hangingPunct="1">
      <a:defRPr sz="1200" kern="1200">
        <a:solidFill>
          <a:schemeClr val="tx1"/>
        </a:solidFill>
        <a:latin typeface="Roboto light" panose="02000000000000000000" pitchFamily="2" charset="0"/>
        <a:ea typeface="+mn-ea"/>
        <a:cs typeface="+mn-cs"/>
      </a:defRPr>
    </a:lvl4pPr>
    <a:lvl5pPr marL="1828800" algn="l" defTabSz="914400" rtl="0" eaLnBrk="1" latinLnBrk="0" hangingPunct="1">
      <a:defRPr sz="120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a:t>
            </a:fld>
            <a:endParaRPr lang="en-GB" dirty="0"/>
          </a:p>
        </p:txBody>
      </p:sp>
    </p:spTree>
    <p:extLst>
      <p:ext uri="{BB962C8B-B14F-4D97-AF65-F5344CB8AC3E}">
        <p14:creationId xmlns:p14="http://schemas.microsoft.com/office/powerpoint/2010/main" val="89435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think about this from the bad end first so if we</a:t>
            </a:r>
            <a:r>
              <a:rPr lang="en-GB" baseline="0" dirty="0" smtClean="0"/>
              <a:t> think about quitting smoking it is really easy to see how these things can be done</a:t>
            </a:r>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16</a:t>
            </a:fld>
            <a:endParaRPr lang="en-GB" dirty="0"/>
          </a:p>
        </p:txBody>
      </p:sp>
    </p:spTree>
    <p:extLst>
      <p:ext uri="{BB962C8B-B14F-4D97-AF65-F5344CB8AC3E}">
        <p14:creationId xmlns:p14="http://schemas.microsoft.com/office/powerpoint/2010/main" val="248702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idea that you sell the benefits of something rather than the thing itself. You sell the sizzle,</a:t>
            </a:r>
            <a:r>
              <a:rPr lang="en-GB" baseline="0" dirty="0" smtClean="0"/>
              <a:t> not the steak.</a:t>
            </a:r>
          </a:p>
          <a:p>
            <a:r>
              <a:rPr lang="en-GB" baseline="0" dirty="0" smtClean="0"/>
              <a:t/>
            </a:r>
            <a:br>
              <a:rPr lang="en-GB" baseline="0" dirty="0" smtClean="0"/>
            </a:br>
            <a:r>
              <a:rPr lang="en-GB" baseline="0" dirty="0" smtClean="0"/>
              <a:t>When I say our sector, I mean sustainability in general, struggles a little in this respect. Primarily this is because generally the changes we want people to make result in them giving a thing up. Marketing tends to play up the benefits of the thing you are receiving.</a:t>
            </a:r>
          </a:p>
          <a:p>
            <a:r>
              <a:rPr lang="en-GB" baseline="0" dirty="0" smtClean="0"/>
              <a:t/>
            </a:r>
            <a:br>
              <a:rPr lang="en-GB" baseline="0" dirty="0" smtClean="0"/>
            </a:br>
            <a:r>
              <a:rPr lang="en-GB" baseline="0" dirty="0" smtClean="0"/>
              <a:t>You might not think exclusively you want the ingredients that combine to make awesome shampoo, you just want hair like Kim Kardashian. </a:t>
            </a:r>
          </a:p>
          <a:p>
            <a:endParaRPr lang="en-GB" baseline="0" dirty="0" smtClean="0"/>
          </a:p>
          <a:p>
            <a:r>
              <a:rPr lang="en-GB" baseline="0" dirty="0" smtClean="0"/>
              <a:t>In terms of sustainability we tend to talk about people cutting down or giving up something to act more sustainably so we have distanced ourselves slightly for better or worse. The benefits might be a bit more abstract, cleaner air, water, you cycle instead of using a car you can be healthier but it is more abstract and reliant on other factors.</a:t>
            </a:r>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17</a:t>
            </a:fld>
            <a:endParaRPr lang="en-GB" dirty="0"/>
          </a:p>
        </p:txBody>
      </p:sp>
    </p:spTree>
    <p:extLst>
      <p:ext uri="{BB962C8B-B14F-4D97-AF65-F5344CB8AC3E}">
        <p14:creationId xmlns:p14="http://schemas.microsoft.com/office/powerpoint/2010/main" val="323712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Common Cause</a:t>
            </a:r>
            <a:r>
              <a:rPr lang="en-GB" baseline="0" dirty="0" smtClean="0"/>
              <a:t> Handbook was a nice piece of work that came out of a non profit organization called the Public Interest Research Centre.</a:t>
            </a:r>
          </a:p>
          <a:p>
            <a:r>
              <a:rPr lang="en-GB" baseline="0" dirty="0" smtClean="0"/>
              <a:t/>
            </a:r>
            <a:br>
              <a:rPr lang="en-GB" baseline="0" dirty="0" smtClean="0"/>
            </a:br>
            <a:r>
              <a:rPr lang="en-GB" baseline="0" dirty="0" smtClean="0"/>
              <a:t>It essentially argues that in behaviour change we should appeal to people’s values as they are harder to change. So if someone is motivated by achievement or power then you may need to appeal to that to get someone to change their behaviour.</a:t>
            </a:r>
          </a:p>
          <a:p>
            <a:r>
              <a:rPr lang="en-GB" baseline="0" dirty="0" smtClean="0"/>
              <a:t/>
            </a:r>
            <a:br>
              <a:rPr lang="en-GB" baseline="0" dirty="0" smtClean="0"/>
            </a:br>
            <a:r>
              <a:rPr lang="en-GB" baseline="0" dirty="0" smtClean="0"/>
              <a:t>This idea has come under some criticism though as the impetus seems to be that if you are above this middle line you are good and below you are bad. We live in the real world so you have to work with the way people think, at least initially.</a:t>
            </a:r>
          </a:p>
          <a:p>
            <a:r>
              <a:rPr lang="en-GB" baseline="0" dirty="0" smtClean="0"/>
              <a:t/>
            </a:r>
            <a:br>
              <a:rPr lang="en-GB" baseline="0" dirty="0" smtClean="0"/>
            </a:br>
            <a:r>
              <a:rPr lang="en-GB" baseline="0" dirty="0" smtClean="0"/>
              <a:t>Someone at a presentation once said they didn’t believe in climate change but ordering less stuff was the right thing to do as too much was a waste.</a:t>
            </a:r>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18</a:t>
            </a:fld>
            <a:endParaRPr lang="en-GB" dirty="0"/>
          </a:p>
        </p:txBody>
      </p:sp>
    </p:spTree>
    <p:extLst>
      <p:ext uri="{BB962C8B-B14F-4D97-AF65-F5344CB8AC3E}">
        <p14:creationId xmlns:p14="http://schemas.microsoft.com/office/powerpoint/2010/main" val="97252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is an idea posited by a chap called Doug McKenzie</a:t>
            </a:r>
            <a:r>
              <a:rPr lang="en-GB" sz="1200" baseline="0" dirty="0" smtClean="0"/>
              <a:t> Mohr who argues for the idea that if a community acts in certain way it can impact upon others and make them act similarly.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
            </a:r>
            <a:br>
              <a:rPr lang="en-GB" sz="1200" baseline="0" dirty="0" smtClean="0"/>
            </a:br>
            <a:r>
              <a:rPr lang="en-GB" sz="1200" baseline="0" dirty="0" smtClean="0"/>
              <a:t>The main crux of this idea does seem to bring up two main points 1) it seems to speak to </a:t>
            </a:r>
            <a:r>
              <a:rPr lang="en-GB" sz="1200" baseline="0" dirty="0" smtClean="0"/>
              <a:t>the </a:t>
            </a:r>
            <a:r>
              <a:rPr lang="en-GB" sz="1200" baseline="0" dirty="0" smtClean="0"/>
              <a:t>already engaged 2) it is about visibility.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
            </a:r>
            <a:br>
              <a:rPr lang="en-GB" sz="1200" baseline="0" dirty="0" smtClean="0"/>
            </a:br>
            <a:r>
              <a:rPr lang="en-GB" sz="1200" baseline="0" dirty="0" smtClean="0"/>
              <a:t>Practically the work that we do in our Department is infinitely easier if someone in an area of the </a:t>
            </a:r>
            <a:r>
              <a:rPr lang="en-GB" sz="1200" baseline="0" dirty="0" err="1" smtClean="0"/>
              <a:t>Uni</a:t>
            </a:r>
            <a:r>
              <a:rPr lang="en-GB" sz="1200" baseline="0" dirty="0" smtClean="0"/>
              <a:t> (within that community) are making the change and are the visual representation of it. It is better to be participating that it is to be told what to do.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
            </a:r>
            <a:br>
              <a:rPr lang="en-GB" sz="1200" baseline="0" dirty="0" smtClean="0"/>
            </a:br>
            <a:r>
              <a:rPr lang="en-GB" sz="1200" baseline="0" dirty="0" smtClean="0"/>
              <a:t>We have energy coordinators and they are representatives across building who are responsible for disseminating the information that they Energy Office pass out. Now it is impractical for one person in our office to do this and makes a bigger impact if a representative is someone from that community, policing energy use, putting up posters, stickers and helping drive any sustainable changes we would like to see.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19</a:t>
            </a:fld>
            <a:endParaRPr lang="en-GB" dirty="0"/>
          </a:p>
        </p:txBody>
      </p:sp>
    </p:spTree>
    <p:extLst>
      <p:ext uri="{BB962C8B-B14F-4D97-AF65-F5344CB8AC3E}">
        <p14:creationId xmlns:p14="http://schemas.microsoft.com/office/powerpoint/2010/main" val="424617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Published late 2013. This is seemingly the next big challenge for people</a:t>
            </a:r>
            <a:r>
              <a:rPr lang="en-GB" baseline="0" dirty="0" smtClean="0"/>
              <a:t> dealing with behaviour change.</a:t>
            </a:r>
          </a:p>
          <a:p>
            <a:endParaRPr lang="en-GB" sz="1200" baseline="0" dirty="0" smtClean="0"/>
          </a:p>
          <a:p>
            <a:r>
              <a:rPr lang="en-GB" sz="1200" baseline="0" dirty="0" smtClean="0"/>
              <a:t>Around 60% are climate ignorers. They may agree with the science and the sentiment but don’t act on it. This is a reality that needs to be faced and it is still unclear how this is going to be mitigated. The telegraph reported a poll stating that </a:t>
            </a:r>
            <a:r>
              <a:rPr lang="en-GB" sz="1200" b="0" i="0" kern="1200" dirty="0" smtClean="0">
                <a:solidFill>
                  <a:schemeClr val="tx1"/>
                </a:solidFill>
                <a:effectLst/>
                <a:latin typeface="Roboto light" panose="02000000000000000000" pitchFamily="2" charset="0"/>
                <a:ea typeface="+mn-ea"/>
                <a:cs typeface="+mn-cs"/>
              </a:rPr>
              <a:t>In Scotland 69 per cent of respondents agreed this was true that climate change was cause by</a:t>
            </a:r>
            <a:r>
              <a:rPr lang="en-GB" sz="1200" b="0" i="0" kern="1200" baseline="0" dirty="0" smtClean="0">
                <a:solidFill>
                  <a:schemeClr val="tx1"/>
                </a:solidFill>
                <a:effectLst/>
                <a:latin typeface="Roboto light" panose="02000000000000000000" pitchFamily="2" charset="0"/>
                <a:ea typeface="+mn-ea"/>
                <a:cs typeface="+mn-cs"/>
              </a:rPr>
              <a:t> human activity</a:t>
            </a:r>
            <a:endParaRPr lang="en-GB" sz="1200" baseline="0" dirty="0" smtClean="0"/>
          </a:p>
          <a:p>
            <a:endParaRPr lang="en-GB" sz="1200" baseline="0" dirty="0" smtClean="0"/>
          </a:p>
          <a:p>
            <a:r>
              <a:rPr lang="en-GB" sz="1200" baseline="0" dirty="0" smtClean="0"/>
              <a:t>My personal opinion is that if you can change infrastructure and culture around things these people will just go along with what the general public seems to be doing.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20</a:t>
            </a:fld>
            <a:endParaRPr lang="en-GB" dirty="0"/>
          </a:p>
        </p:txBody>
      </p:sp>
    </p:spTree>
    <p:extLst>
      <p:ext uri="{BB962C8B-B14F-4D97-AF65-F5344CB8AC3E}">
        <p14:creationId xmlns:p14="http://schemas.microsoft.com/office/powerpoint/2010/main" val="137801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ISM tool stands for Individual, Social, Material. It is an appreciation of the different contexts that can effect peoples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Individual can mean values or emotions. Social, network and relationships. Material,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a very logical method of framing behaviour and can really help work out why people do what they do and why they might not act in a way you perhaps want them too.</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From my experience of working at the </a:t>
            </a:r>
            <a:r>
              <a:rPr lang="en-GB" baseline="0" dirty="0" err="1" smtClean="0"/>
              <a:t>Uni</a:t>
            </a:r>
            <a:r>
              <a:rPr lang="en-GB" baseline="0" dirty="0" smtClean="0"/>
              <a:t> lots of people may want to act sustainably but they may not have the social or material aspects in place to do so. Whereas some people who might </a:t>
            </a:r>
            <a:r>
              <a:rPr lang="en-GB" baseline="0" dirty="0" smtClean="0"/>
              <a:t>not even </a:t>
            </a:r>
            <a:r>
              <a:rPr lang="en-GB" baseline="0" dirty="0" smtClean="0"/>
              <a:t>agree with climate change may just act sustainably as a by product of the other factors in their workplace like the social and material.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21</a:t>
            </a:fld>
            <a:endParaRPr lang="en-GB" dirty="0"/>
          </a:p>
        </p:txBody>
      </p:sp>
    </p:spTree>
    <p:extLst>
      <p:ext uri="{BB962C8B-B14F-4D97-AF65-F5344CB8AC3E}">
        <p14:creationId xmlns:p14="http://schemas.microsoft.com/office/powerpoint/2010/main" val="42935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Tell the story about the anti raffle</a:t>
            </a:r>
          </a:p>
          <a:p>
            <a:r>
              <a:rPr lang="en-GB" dirty="0" smtClean="0"/>
              <a:t>I was told a story about a raffle at</a:t>
            </a:r>
            <a:r>
              <a:rPr lang="en-GB" baseline="0" dirty="0" smtClean="0"/>
              <a:t> Derby University, they gave people a chocolate on a random day to people who had left for lunch and turned off the computer and crucially</a:t>
            </a:r>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22</a:t>
            </a:fld>
            <a:endParaRPr lang="en-GB" dirty="0"/>
          </a:p>
        </p:txBody>
      </p:sp>
    </p:spTree>
    <p:extLst>
      <p:ext uri="{BB962C8B-B14F-4D97-AF65-F5344CB8AC3E}">
        <p14:creationId xmlns:p14="http://schemas.microsoft.com/office/powerpoint/2010/main" val="307926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23</a:t>
            </a:fld>
            <a:endParaRPr lang="en-GB" dirty="0"/>
          </a:p>
        </p:txBody>
      </p:sp>
    </p:spTree>
    <p:extLst>
      <p:ext uri="{BB962C8B-B14F-4D97-AF65-F5344CB8AC3E}">
        <p14:creationId xmlns:p14="http://schemas.microsoft.com/office/powerpoint/2010/main" val="26202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 some time to feedback</a:t>
            </a:r>
            <a:r>
              <a:rPr lang="en-GB" baseline="0" dirty="0" smtClean="0"/>
              <a:t> and you can catch me on the break but if there are any burning questions, feel free to ask</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24</a:t>
            </a:fld>
            <a:endParaRPr lang="en-GB" dirty="0"/>
          </a:p>
        </p:txBody>
      </p:sp>
    </p:spTree>
    <p:extLst>
      <p:ext uri="{BB962C8B-B14F-4D97-AF65-F5344CB8AC3E}">
        <p14:creationId xmlns:p14="http://schemas.microsoft.com/office/powerpoint/2010/main" val="181706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 some time to feedback</a:t>
            </a:r>
            <a:r>
              <a:rPr lang="en-GB" baseline="0" dirty="0" smtClean="0"/>
              <a:t> and you can catch me on the break but if there are any burning questions, feel free to ask</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25</a:t>
            </a:fld>
            <a:endParaRPr lang="en-GB" dirty="0"/>
          </a:p>
        </p:txBody>
      </p:sp>
    </p:spTree>
    <p:extLst>
      <p:ext uri="{BB962C8B-B14F-4D97-AF65-F5344CB8AC3E}">
        <p14:creationId xmlns:p14="http://schemas.microsoft.com/office/powerpoint/2010/main" val="168546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My </a:t>
            </a:r>
            <a:r>
              <a:rPr lang="en-GB" sz="1000" dirty="0" err="1" smtClean="0"/>
              <a:t>Uni</a:t>
            </a:r>
            <a:r>
              <a:rPr lang="en-GB" sz="1000" dirty="0" smtClean="0"/>
              <a:t> tutor used</a:t>
            </a:r>
            <a:r>
              <a:rPr lang="en-GB" sz="1000" baseline="0" dirty="0" smtClean="0"/>
              <a:t> to say that electric heating should be a criminal </a:t>
            </a:r>
            <a:r>
              <a:rPr lang="en-GB" sz="1000" baseline="0" dirty="0" smtClean="0"/>
              <a:t>offence, but during a </a:t>
            </a:r>
            <a:r>
              <a:rPr lang="en-GB" sz="1000" dirty="0" smtClean="0"/>
              <a:t>spell of nice weather with warmer, clear, windy </a:t>
            </a:r>
            <a:r>
              <a:rPr lang="en-GB" sz="1000" baseline="0" dirty="0" smtClean="0"/>
              <a:t>days </a:t>
            </a:r>
            <a:r>
              <a:rPr lang="en-GB" sz="1000" baseline="0" dirty="0" smtClean="0"/>
              <a:t>it meant </a:t>
            </a:r>
            <a:r>
              <a:rPr lang="en-GB" sz="1000" baseline="0" dirty="0" smtClean="0"/>
              <a:t>fantastically high renewables </a:t>
            </a:r>
            <a:r>
              <a:rPr lang="en-GB" sz="1000" baseline="0" dirty="0" smtClean="0"/>
              <a:t>uptake. For </a:t>
            </a:r>
            <a:r>
              <a:rPr lang="en-GB" sz="1000" baseline="0" dirty="0" smtClean="0"/>
              <a:t>a few </a:t>
            </a:r>
            <a:r>
              <a:rPr lang="en-GB" sz="1000" baseline="0" dirty="0" smtClean="0"/>
              <a:t>days, </a:t>
            </a:r>
            <a:r>
              <a:rPr lang="en-GB" sz="1000" baseline="0" dirty="0" smtClean="0"/>
              <a:t>when renewables produced around 45% of electricity in UK, electric heating was better from </a:t>
            </a:r>
            <a:r>
              <a:rPr lang="en-GB" sz="1000" baseline="0" dirty="0" smtClean="0"/>
              <a:t>an environmental </a:t>
            </a:r>
            <a:r>
              <a:rPr lang="en-GB" sz="1000" baseline="0" dirty="0" smtClean="0"/>
              <a:t>perspective. </a:t>
            </a:r>
            <a:endParaRPr lang="en-GB" sz="1000" baseline="0" dirty="0" smtClean="0"/>
          </a:p>
          <a:p>
            <a:r>
              <a:rPr lang="en-GB" sz="1000" baseline="0" dirty="0" smtClean="0"/>
              <a:t>Overall</a:t>
            </a:r>
            <a:r>
              <a:rPr lang="en-GB" sz="1000" baseline="0" dirty="0" smtClean="0"/>
              <a:t>, our CHPs are rapidly becoming </a:t>
            </a:r>
            <a:r>
              <a:rPr lang="en-GB" sz="1000" baseline="0" dirty="0" smtClean="0"/>
              <a:t>the less </a:t>
            </a:r>
            <a:r>
              <a:rPr lang="en-GB" sz="1000" baseline="0" dirty="0" smtClean="0"/>
              <a:t>sustainability preferred option, due to nationwide changes, </a:t>
            </a:r>
            <a:r>
              <a:rPr lang="en-GB" sz="1000" baseline="0" dirty="0" smtClean="0"/>
              <a:t>however </a:t>
            </a:r>
            <a:r>
              <a:rPr lang="en-GB" sz="1000" baseline="0" dirty="0" smtClean="0"/>
              <a:t>at the same time, it also means that less polluting power supply decreases our overall emissions. </a:t>
            </a:r>
          </a:p>
        </p:txBody>
      </p:sp>
      <p:sp>
        <p:nvSpPr>
          <p:cNvPr id="4" name="Slide Number Placeholder 3"/>
          <p:cNvSpPr>
            <a:spLocks noGrp="1"/>
          </p:cNvSpPr>
          <p:nvPr>
            <p:ph type="sldNum" sz="quarter" idx="10"/>
          </p:nvPr>
        </p:nvSpPr>
        <p:spPr/>
        <p:txBody>
          <a:bodyPr/>
          <a:lstStyle/>
          <a:p>
            <a:fld id="{26C41743-05EC-479F-B057-C8422EB32A50}" type="slidenum">
              <a:rPr lang="en-GB" smtClean="0"/>
              <a:pPr/>
              <a:t>3</a:t>
            </a:fld>
            <a:endParaRPr lang="en-GB" dirty="0"/>
          </a:p>
        </p:txBody>
      </p:sp>
    </p:spTree>
    <p:extLst>
      <p:ext uri="{BB962C8B-B14F-4D97-AF65-F5344CB8AC3E}">
        <p14:creationId xmlns:p14="http://schemas.microsoft.com/office/powerpoint/2010/main" val="93250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2040 Zero</a:t>
            </a:r>
            <a:r>
              <a:rPr lang="en-GB" baseline="0" dirty="0" smtClean="0"/>
              <a:t> Carbon Strategy</a:t>
            </a:r>
            <a:endParaRPr lang="en-GB" dirty="0" smtClean="0"/>
          </a:p>
          <a:p>
            <a:pPr marL="171450" indent="-171450">
              <a:buFont typeface="Arial" panose="020B0604020202020204" pitchFamily="34" charset="0"/>
              <a:buChar char="•"/>
            </a:pPr>
            <a:r>
              <a:rPr lang="en-GB" dirty="0" smtClean="0"/>
              <a:t>Large scale PV 3</a:t>
            </a:r>
            <a:r>
              <a:rPr lang="en-GB" baseline="30000" dirty="0" smtClean="0"/>
              <a:t>rd</a:t>
            </a:r>
            <a:r>
              <a:rPr lang="en-GB" dirty="0" smtClean="0"/>
              <a:t> cheapest source of electricity, onshore wind</a:t>
            </a:r>
            <a:r>
              <a:rPr lang="en-GB" baseline="0" dirty="0" smtClean="0"/>
              <a:t> </a:t>
            </a:r>
            <a:r>
              <a:rPr lang="en-GB" dirty="0" smtClean="0"/>
              <a:t>the cheapest</a:t>
            </a:r>
          </a:p>
          <a:p>
            <a:pPr marL="171450" indent="-171450">
              <a:buFont typeface="Arial" panose="020B0604020202020204" pitchFamily="34" charset="0"/>
              <a:buChar char="•"/>
            </a:pPr>
            <a:r>
              <a:rPr lang="en-GB" dirty="0" smtClean="0"/>
              <a:t>Securing future supplies</a:t>
            </a:r>
            <a:r>
              <a:rPr lang="en-GB" baseline="0" dirty="0" smtClean="0"/>
              <a:t> – I’ve been on a presentation recently where a </a:t>
            </a:r>
            <a:r>
              <a:rPr lang="en-GB" baseline="0" dirty="0" smtClean="0"/>
              <a:t>salesman said </a:t>
            </a:r>
            <a:r>
              <a:rPr lang="en-GB" baseline="0" dirty="0" smtClean="0"/>
              <a:t>energy might cost 49p/kWh, which is too high, but shows the </a:t>
            </a:r>
            <a:r>
              <a:rPr lang="en-GB" baseline="0" dirty="0" smtClean="0"/>
              <a:t>direction</a:t>
            </a:r>
            <a:endParaRPr lang="en-GB" baseline="0" dirty="0" smtClean="0"/>
          </a:p>
          <a:p>
            <a:pPr marL="171450" indent="-171450">
              <a:buFont typeface="Arial" panose="020B0604020202020204" pitchFamily="34" charset="0"/>
              <a:buChar char="•"/>
            </a:pPr>
            <a:r>
              <a:rPr lang="en-GB" baseline="0" dirty="0" smtClean="0"/>
              <a:t>Capitalise on opportunities – learning, teaching, research, reputation.</a:t>
            </a:r>
          </a:p>
          <a:p>
            <a:pPr marL="171450" indent="-171450">
              <a:buFont typeface="Arial" panose="020B0604020202020204" pitchFamily="34" charset="0"/>
              <a:buChar cha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Group is making good progress, finalising </a:t>
            </a:r>
            <a:r>
              <a:rPr lang="en-GB" dirty="0" smtClean="0"/>
              <a:t>research and starting building portfolio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4</a:t>
            </a:fld>
            <a:endParaRPr lang="en-GB" dirty="0"/>
          </a:p>
        </p:txBody>
      </p:sp>
    </p:spTree>
    <p:extLst>
      <p:ext uri="{BB962C8B-B14F-4D97-AF65-F5344CB8AC3E}">
        <p14:creationId xmlns:p14="http://schemas.microsoft.com/office/powerpoint/2010/main" val="387201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Sample size – surveyed</a:t>
            </a:r>
            <a:r>
              <a:rPr lang="en-GB" baseline="0" dirty="0" smtClean="0"/>
              <a:t> 60% of Energy Coordinator network</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6</a:t>
            </a:fld>
            <a:endParaRPr lang="en-GB" dirty="0"/>
          </a:p>
        </p:txBody>
      </p:sp>
    </p:spTree>
    <p:extLst>
      <p:ext uri="{BB962C8B-B14F-4D97-AF65-F5344CB8AC3E}">
        <p14:creationId xmlns:p14="http://schemas.microsoft.com/office/powerpoint/2010/main" val="332977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Guidelines</a:t>
            </a:r>
            <a:r>
              <a:rPr lang="en-GB" dirty="0" smtClean="0"/>
              <a:t> – a list of duties</a:t>
            </a:r>
            <a:r>
              <a:rPr lang="en-GB" baseline="0" dirty="0" smtClean="0"/>
              <a:t> has been </a:t>
            </a:r>
            <a:r>
              <a:rPr lang="en-GB" baseline="0" dirty="0" smtClean="0"/>
              <a:t>written </a:t>
            </a:r>
            <a:r>
              <a:rPr lang="en-GB" baseline="0" dirty="0" smtClean="0"/>
              <a:t>up and is </a:t>
            </a:r>
            <a:r>
              <a:rPr lang="en-GB" baseline="0" dirty="0" smtClean="0"/>
              <a:t>now live </a:t>
            </a:r>
            <a:r>
              <a:rPr lang="en-GB" baseline="0" dirty="0" smtClean="0"/>
              <a:t>on our website</a:t>
            </a:r>
          </a:p>
          <a:p>
            <a:r>
              <a:rPr lang="en-GB" b="1" baseline="0" dirty="0" smtClean="0"/>
              <a:t>Student volunteers </a:t>
            </a:r>
            <a:r>
              <a:rPr lang="en-GB" baseline="0" dirty="0" smtClean="0"/>
              <a:t>– carried out a pilot of student </a:t>
            </a:r>
            <a:r>
              <a:rPr lang="en-GB" baseline="0" dirty="0" smtClean="0"/>
              <a:t>help for </a:t>
            </a:r>
            <a:r>
              <a:rPr lang="en-GB" baseline="0" dirty="0" err="1" smtClean="0"/>
              <a:t>walkarounds</a:t>
            </a:r>
            <a:r>
              <a:rPr lang="en-GB" baseline="0" dirty="0" smtClean="0"/>
              <a:t> and now reviewing for long term roll out</a:t>
            </a:r>
            <a:endParaRPr lang="en-GB" baseline="0" dirty="0" smtClean="0"/>
          </a:p>
          <a:p>
            <a:r>
              <a:rPr lang="en-GB" b="1" baseline="0" dirty="0" smtClean="0"/>
              <a:t>Recruitment materials </a:t>
            </a:r>
            <a:r>
              <a:rPr lang="en-GB" baseline="0" dirty="0" smtClean="0"/>
              <a:t>– </a:t>
            </a:r>
            <a:r>
              <a:rPr lang="en-GB" baseline="0" dirty="0" smtClean="0"/>
              <a:t>short </a:t>
            </a:r>
            <a:r>
              <a:rPr lang="en-GB" baseline="0" dirty="0" err="1" smtClean="0"/>
              <a:t>powerpoint</a:t>
            </a:r>
            <a:r>
              <a:rPr lang="en-GB" baseline="0" dirty="0" smtClean="0"/>
              <a:t> </a:t>
            </a:r>
            <a:r>
              <a:rPr lang="en-GB" baseline="0" dirty="0" smtClean="0"/>
              <a:t>slides to add into any staff </a:t>
            </a:r>
            <a:r>
              <a:rPr lang="en-GB" baseline="0" dirty="0" smtClean="0"/>
              <a:t>meetings and a </a:t>
            </a:r>
            <a:r>
              <a:rPr lang="en-GB" baseline="0" dirty="0" smtClean="0"/>
              <a:t>shareable </a:t>
            </a:r>
            <a:r>
              <a:rPr lang="en-GB" baseline="0" dirty="0" smtClean="0"/>
              <a:t>webpage to get more people on board with saving energy</a:t>
            </a:r>
            <a:endParaRPr lang="en-GB" baseline="0" dirty="0" smtClean="0"/>
          </a:p>
          <a:p>
            <a:r>
              <a:rPr lang="en-GB" b="1" baseline="0" dirty="0" smtClean="0"/>
              <a:t>Posters</a:t>
            </a:r>
            <a:r>
              <a:rPr lang="en-GB" baseline="0" dirty="0" smtClean="0"/>
              <a:t> – changes to design and colour of posters with seasonal </a:t>
            </a:r>
            <a:r>
              <a:rPr lang="en-GB" baseline="0" dirty="0" smtClean="0"/>
              <a:t>inspiration will be taken into account</a:t>
            </a:r>
          </a:p>
          <a:p>
            <a:endParaRPr lang="en-GB" baseline="0" dirty="0" smtClean="0"/>
          </a:p>
          <a:p>
            <a:r>
              <a:rPr lang="en-GB" baseline="0" dirty="0" smtClean="0"/>
              <a:t>Any other suggestions – let us know!</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11</a:t>
            </a:fld>
            <a:endParaRPr lang="en-GB" dirty="0"/>
          </a:p>
        </p:txBody>
      </p:sp>
    </p:spTree>
    <p:extLst>
      <p:ext uri="{BB962C8B-B14F-4D97-AF65-F5344CB8AC3E}">
        <p14:creationId xmlns:p14="http://schemas.microsoft.com/office/powerpoint/2010/main" val="76857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Bearing</a:t>
            </a:r>
            <a:r>
              <a:rPr lang="en-GB" baseline="0" dirty="0" smtClean="0"/>
              <a:t> in mind the feedback from the survey (with 38% of Energy Coordinators not entirely clear on the role), d</a:t>
            </a:r>
            <a:r>
              <a:rPr lang="en-GB" dirty="0" smtClean="0"/>
              <a:t>iscuss </a:t>
            </a:r>
            <a:r>
              <a:rPr lang="en-GB" baseline="0" dirty="0" smtClean="0"/>
              <a:t>what </a:t>
            </a:r>
            <a:r>
              <a:rPr lang="en-GB" baseline="0" dirty="0" smtClean="0"/>
              <a:t>the Energy Coordinator role </a:t>
            </a:r>
            <a:r>
              <a:rPr lang="en-GB" baseline="0" dirty="0" smtClean="0"/>
              <a:t>is and </a:t>
            </a:r>
            <a:r>
              <a:rPr lang="en-GB" baseline="0" dirty="0" smtClean="0"/>
              <a:t>what </a:t>
            </a:r>
            <a:r>
              <a:rPr lang="en-GB" baseline="0" dirty="0" smtClean="0"/>
              <a:t>you </a:t>
            </a:r>
            <a:r>
              <a:rPr lang="en-GB" baseline="0" dirty="0" smtClean="0"/>
              <a:t>expect from it. </a:t>
            </a:r>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12</a:t>
            </a:fld>
            <a:endParaRPr lang="en-GB" dirty="0"/>
          </a:p>
        </p:txBody>
      </p:sp>
    </p:spTree>
    <p:extLst>
      <p:ext uri="{BB962C8B-B14F-4D97-AF65-F5344CB8AC3E}">
        <p14:creationId xmlns:p14="http://schemas.microsoft.com/office/powerpoint/2010/main" val="259857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Roboto light" panose="02000000000000000000" pitchFamily="2" charset="0"/>
                <a:ea typeface="+mn-ea"/>
                <a:cs typeface="+mn-cs"/>
              </a:rPr>
              <a:t>Hi, there everyone, my name is Alan Peddie I work for SRS and work on the areas of waste and staff training.</a:t>
            </a:r>
          </a:p>
          <a:p>
            <a:r>
              <a:rPr lang="en-GB" sz="1200" kern="1200" dirty="0" smtClean="0">
                <a:solidFill>
                  <a:schemeClr val="tx1"/>
                </a:solidFill>
                <a:effectLst/>
                <a:latin typeface="Roboto light" panose="02000000000000000000" pitchFamily="2" charset="0"/>
                <a:ea typeface="+mn-ea"/>
                <a:cs typeface="+mn-cs"/>
              </a:rPr>
              <a:t>A huge part of our work involves behaviour change where we want to make people change to behaviours that we would consider more sustainable or environmentally friendly.</a:t>
            </a:r>
          </a:p>
          <a:p>
            <a:r>
              <a:rPr lang="en-GB" sz="1200" kern="1200" dirty="0" smtClean="0">
                <a:solidFill>
                  <a:schemeClr val="tx1"/>
                </a:solidFill>
                <a:effectLst/>
                <a:latin typeface="Roboto light" panose="02000000000000000000" pitchFamily="2" charset="0"/>
                <a:ea typeface="+mn-ea"/>
                <a:cs typeface="+mn-cs"/>
              </a:rPr>
              <a:t>So I am going to give you a little bit of background on ways we try to do this, some ideas, some techniques, some pitfalls and the hope is that it can give you guys some tools in order to get people to do things you want them to do.</a:t>
            </a:r>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13</a:t>
            </a:fld>
            <a:endParaRPr lang="en-GB" dirty="0"/>
          </a:p>
        </p:txBody>
      </p:sp>
    </p:spTree>
    <p:extLst>
      <p:ext uri="{BB962C8B-B14F-4D97-AF65-F5344CB8AC3E}">
        <p14:creationId xmlns:p14="http://schemas.microsoft.com/office/powerpoint/2010/main" val="200748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Roboto light" panose="02000000000000000000" pitchFamily="2" charset="0"/>
                <a:ea typeface="+mn-ea"/>
                <a:cs typeface="+mn-cs"/>
              </a:rPr>
              <a:t>There are a host of different reports and studies on the effects of behaviour change and depending on which report you read estimates can vary between 15-40% of carbon emission in households.</a:t>
            </a:r>
          </a:p>
          <a:p>
            <a:r>
              <a:rPr lang="en-GB" sz="1200" kern="1200" dirty="0" smtClean="0">
                <a:solidFill>
                  <a:schemeClr val="tx1"/>
                </a:solidFill>
                <a:effectLst/>
                <a:latin typeface="Roboto light" panose="02000000000000000000" pitchFamily="2" charset="0"/>
                <a:ea typeface="+mn-ea"/>
                <a:cs typeface="+mn-cs"/>
              </a:rPr>
              <a:t>The implication from this is that we can surely have a big effect on our emissions, save energy, save money with positive behavioural changes.</a:t>
            </a:r>
          </a:p>
          <a:p>
            <a:r>
              <a:rPr lang="en-GB" sz="1200" kern="1200" dirty="0" smtClean="0">
                <a:solidFill>
                  <a:schemeClr val="tx1"/>
                </a:solidFill>
                <a:effectLst/>
                <a:latin typeface="Roboto light" panose="02000000000000000000" pitchFamily="2" charset="0"/>
                <a:ea typeface="+mn-ea"/>
                <a:cs typeface="+mn-cs"/>
              </a:rPr>
              <a:t>Light picture from ECA </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14</a:t>
            </a:fld>
            <a:endParaRPr lang="en-GB" dirty="0"/>
          </a:p>
        </p:txBody>
      </p:sp>
    </p:spTree>
    <p:extLst>
      <p:ext uri="{BB962C8B-B14F-4D97-AF65-F5344CB8AC3E}">
        <p14:creationId xmlns:p14="http://schemas.microsoft.com/office/powerpoint/2010/main" val="204939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stamp from 7:40</a:t>
            </a:r>
          </a:p>
          <a:p>
            <a:endParaRPr lang="en-GB" dirty="0" smtClean="0"/>
          </a:p>
          <a:p>
            <a:r>
              <a:rPr lang="en-GB" dirty="0" smtClean="0"/>
              <a:t>So basically if environmental</a:t>
            </a:r>
            <a:r>
              <a:rPr lang="en-GB" baseline="0" dirty="0" smtClean="0"/>
              <a:t> issues are part of kids cartoons I think we can safely say it is part of mainstream culture and thinking. Also you can replace magic as the fuel in this instance as the </a:t>
            </a:r>
            <a:endParaRPr lang="en-GB" dirty="0" smtClean="0"/>
          </a:p>
          <a:p>
            <a:endParaRPr lang="en-GB" dirty="0" smtClean="0"/>
          </a:p>
          <a:p>
            <a:r>
              <a:rPr lang="en-GB" dirty="0" smtClean="0"/>
              <a:t>Five years ago when I first started</a:t>
            </a:r>
            <a:r>
              <a:rPr lang="en-GB" baseline="0" dirty="0" smtClean="0"/>
              <a:t> working at the Department people were a little interested but generally didn’t care</a:t>
            </a:r>
          </a:p>
          <a:p>
            <a:r>
              <a:rPr lang="en-GB" baseline="0" dirty="0" smtClean="0"/>
              <a:t/>
            </a:r>
            <a:br>
              <a:rPr lang="en-GB" baseline="0" dirty="0" smtClean="0"/>
            </a:br>
            <a:r>
              <a:rPr lang="en-GB" baseline="0" dirty="0" smtClean="0"/>
              <a:t>Now that may still be true but most people think all of the issues are accepted as the right thing to do</a:t>
            </a:r>
          </a:p>
          <a:p>
            <a:pPr marL="171450" indent="-171450">
              <a:buFont typeface="Wingdings" panose="05000000000000000000" pitchFamily="2" charset="2"/>
              <a:buChar char="Ø"/>
            </a:pPr>
            <a:r>
              <a:rPr lang="en-GB" baseline="0" dirty="0" smtClean="0"/>
              <a:t>Don’t waste energy, stop using fossil fuels if we can, more people should cycle to work, we shouldn’t stick stuff in landfill </a:t>
            </a:r>
            <a:r>
              <a:rPr lang="en-GB" baseline="0" dirty="0" err="1" smtClean="0"/>
              <a:t>etc</a:t>
            </a:r>
            <a:endParaRPr lang="en-GB" baseline="0" dirty="0" smtClean="0"/>
          </a:p>
          <a:p>
            <a:pPr marL="171450" indent="-171450">
              <a:buFont typeface="Wingdings" panose="05000000000000000000" pitchFamily="2" charset="2"/>
              <a:buChar char="Ø"/>
            </a:pPr>
            <a:endParaRPr lang="en-GB" baseline="0" dirty="0" smtClean="0"/>
          </a:p>
          <a:p>
            <a:pPr marL="0" indent="0">
              <a:buFont typeface="Wingdings" panose="05000000000000000000" pitchFamily="2" charset="2"/>
              <a:buNone/>
            </a:pPr>
            <a:r>
              <a:rPr lang="en-GB" baseline="0" dirty="0" smtClean="0"/>
              <a:t>Bearing that in mind is a good starting point from big picture stuff like renewable energy all the way down to printing less paper</a:t>
            </a:r>
            <a:endParaRPr lang="en-GB" dirty="0" smtClean="0"/>
          </a:p>
          <a:p>
            <a:endParaRPr lang="en-GB" dirty="0"/>
          </a:p>
        </p:txBody>
      </p:sp>
      <p:sp>
        <p:nvSpPr>
          <p:cNvPr id="4" name="Slide Number Placeholder 3"/>
          <p:cNvSpPr>
            <a:spLocks noGrp="1"/>
          </p:cNvSpPr>
          <p:nvPr>
            <p:ph type="sldNum" sz="quarter" idx="10"/>
          </p:nvPr>
        </p:nvSpPr>
        <p:spPr/>
        <p:txBody>
          <a:bodyPr/>
          <a:lstStyle/>
          <a:p>
            <a:fld id="{26C41743-05EC-479F-B057-C8422EB32A50}" type="slidenum">
              <a:rPr lang="en-GB" smtClean="0"/>
              <a:pPr/>
              <a:t>15</a:t>
            </a:fld>
            <a:endParaRPr lang="en-GB" dirty="0"/>
          </a:p>
        </p:txBody>
      </p:sp>
    </p:spTree>
    <p:extLst>
      <p:ext uri="{BB962C8B-B14F-4D97-AF65-F5344CB8AC3E}">
        <p14:creationId xmlns:p14="http://schemas.microsoft.com/office/powerpoint/2010/main" val="127654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80914438"/>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811721928"/>
      </p:ext>
    </p:extLst>
  </p:cSld>
  <p:clrMapOvr>
    <a:masterClrMapping/>
  </p:clrMapOvr>
  <p:transition spd="slow">
    <p:push dir="u"/>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93354233"/>
      </p:ext>
    </p:extLst>
  </p:cSld>
  <p:clrMapOvr>
    <a:masterClrMapping/>
  </p:clrMapOvr>
  <p:transition spd="slow">
    <p:push dir="u"/>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05904340"/>
      </p:ext>
    </p:extLst>
  </p:cSld>
  <p:clrMapOvr>
    <a:masterClrMapping/>
  </p:clrMapOvr>
  <p:transition spd="slow">
    <p:push dir="u"/>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53083333"/>
      </p:ext>
    </p:extLst>
  </p:cSld>
  <p:clrMapOvr>
    <a:masterClrMapping/>
  </p:clrMapOvr>
  <p:transition spd="slow">
    <p:push dir="u"/>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06127217"/>
      </p:ext>
    </p:extLst>
  </p:cSld>
  <p:clrMapOvr>
    <a:masterClrMapping/>
  </p:clrMapOvr>
  <p:transition spd="slow">
    <p:push dir="u"/>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95766078"/>
      </p:ext>
    </p:extLst>
  </p:cSld>
  <p:clrMapOvr>
    <a:masterClrMapping/>
  </p:clrMapOvr>
  <p:transition spd="slow">
    <p:push dir="u"/>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6"/>
          </a:solidFill>
          <a:ln>
            <a:noFill/>
          </a:ln>
        </p:spPr>
        <p:txBody>
          <a:bodyPr/>
          <a:lstStyle>
            <a:lvl1pPr marL="0" indent="0">
              <a:buNone/>
              <a:defRPr>
                <a:solidFill>
                  <a:schemeClr val="accent6"/>
                </a:solidFill>
              </a:defRPr>
            </a:lvl1pPr>
          </a:lstStyle>
          <a:p>
            <a:pPr lvl="0"/>
            <a:r>
              <a:rPr lang="en-GB" dirty="0" smtClean="0"/>
              <a:t>x</a:t>
            </a:r>
            <a:endParaRPr lang="en-GB" dirty="0"/>
          </a:p>
        </p:txBody>
      </p:sp>
    </p:spTree>
    <p:extLst>
      <p:ext uri="{BB962C8B-B14F-4D97-AF65-F5344CB8AC3E}">
        <p14:creationId xmlns:p14="http://schemas.microsoft.com/office/powerpoint/2010/main" val="1725752571"/>
      </p:ext>
    </p:extLst>
  </p:cSld>
  <p:clrMapOvr>
    <a:masterClrMapping/>
  </p:clrMapOvr>
  <p:transition spd="slow">
    <p:push dir="u"/>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60299076"/>
      </p:ext>
    </p:extLst>
  </p:cSld>
  <p:clrMapOvr>
    <a:masterClrMapping/>
  </p:clrMapOvr>
  <p:transition spd="slow">
    <p:push dir="u"/>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80679966"/>
      </p:ext>
    </p:extLst>
  </p:cSld>
  <p:clrMapOvr>
    <a:masterClrMapping/>
  </p:clrMapOvr>
  <p:transition spd="slow">
    <p:push dir="u"/>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295246"/>
      </p:ext>
    </p:extLst>
  </p:cSld>
  <p:clrMapOvr>
    <a:masterClrMapping/>
  </p:clrMapOvr>
  <p:transition spd="slow">
    <p:push dir="u"/>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1061204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32914232"/>
      </p:ext>
    </p:extLst>
  </p:cSld>
  <p:clrMapOvr>
    <a:masterClrMapping/>
  </p:clrMapOvr>
  <p:transition spd="slow">
    <p:push dir="u"/>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01339647"/>
      </p:ext>
    </p:extLst>
  </p:cSld>
  <p:clrMapOvr>
    <a:masterClrMapping/>
  </p:clrMapOvr>
  <p:transition spd="slow">
    <p:push dir="u"/>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04027121"/>
      </p:ext>
    </p:extLst>
  </p:cSld>
  <p:clrMapOvr>
    <a:masterClrMapping/>
  </p:clrMapOvr>
  <p:transition spd="slow">
    <p:push dir="u"/>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40729158"/>
      </p:ext>
    </p:extLst>
  </p:cSld>
  <p:clrMapOvr>
    <a:masterClrMapping/>
  </p:clrMapOvr>
  <p:transition spd="slow">
    <p:push dir="u"/>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537234240"/>
      </p:ext>
    </p:extLst>
  </p:cSld>
  <p:clrMapOvr>
    <a:masterClrMapping/>
  </p:clrMapOvr>
  <p:transition spd="slow">
    <p:push dir="u"/>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464639709"/>
      </p:ext>
    </p:extLst>
  </p:cSld>
  <p:clrMapOvr>
    <a:masterClrMapping/>
  </p:clrMapOvr>
  <p:transition spd="slow">
    <p:push dir="u"/>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166516069"/>
      </p:ext>
    </p:extLst>
  </p:cSld>
  <p:clrMapOvr>
    <a:masterClrMapping/>
  </p:clrMapOvr>
  <p:transition spd="slow">
    <p:push dir="u"/>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12346351"/>
      </p:ext>
    </p:extLst>
  </p:cSld>
  <p:clrMapOvr>
    <a:masterClrMapping/>
  </p:clrMapOvr>
  <p:transition spd="slow">
    <p:push dir="u"/>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46270515"/>
      </p:ext>
    </p:extLst>
  </p:cSld>
  <p:clrMapOvr>
    <a:masterClrMapping/>
  </p:clrMapOvr>
  <p:transition spd="slow">
    <p:push dir="u"/>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6"/>
          </a:solidFill>
          <a:ln>
            <a:noFill/>
          </a:ln>
        </p:spPr>
        <p:txBody>
          <a:bodyPr/>
          <a:lstStyle>
            <a:lvl1pPr marL="0" indent="0">
              <a:buNone/>
              <a:defRPr>
                <a:solidFill>
                  <a:schemeClr val="accent6"/>
                </a:solidFill>
              </a:defRPr>
            </a:lvl1pPr>
          </a:lstStyle>
          <a:p>
            <a:pPr lvl="0"/>
            <a:r>
              <a:rPr lang="en-GB" dirty="0" smtClean="0"/>
              <a:t>x</a:t>
            </a:r>
            <a:endParaRPr lang="en-GB" dirty="0"/>
          </a:p>
        </p:txBody>
      </p:sp>
    </p:spTree>
    <p:extLst>
      <p:ext uri="{BB962C8B-B14F-4D97-AF65-F5344CB8AC3E}">
        <p14:creationId xmlns:p14="http://schemas.microsoft.com/office/powerpoint/2010/main" val="3898775454"/>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87513040"/>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tx2"/>
          </a:solidFill>
          <a:ln>
            <a:noFill/>
          </a:ln>
        </p:spPr>
        <p:txBody>
          <a:bodyPr/>
          <a:lstStyle>
            <a:lvl1pPr marL="0" indent="0">
              <a:buNone/>
              <a:defRPr>
                <a:solidFill>
                  <a:schemeClr val="tx2"/>
                </a:solidFill>
              </a:defRPr>
            </a:lvl1pPr>
          </a:lstStyle>
          <a:p>
            <a:pPr lvl="0"/>
            <a:r>
              <a:rPr lang="en-GB" dirty="0" smtClean="0"/>
              <a:t>x</a:t>
            </a:r>
            <a:endParaRPr lang="en-GB" dirty="0"/>
          </a:p>
        </p:txBody>
      </p:sp>
    </p:spTree>
    <p:extLst>
      <p:ext uri="{BB962C8B-B14F-4D97-AF65-F5344CB8AC3E}">
        <p14:creationId xmlns:p14="http://schemas.microsoft.com/office/powerpoint/2010/main" val="4099598568"/>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13902874"/>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9284704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07300779"/>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19117253"/>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37417424"/>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3057955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30941691"/>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108942187"/>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05676199"/>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59590232"/>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29598909"/>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93831323"/>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904177661"/>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1"/>
          </a:solidFill>
          <a:ln>
            <a:noFill/>
          </a:ln>
        </p:spPr>
        <p:txBody>
          <a:bodyPr/>
          <a:lstStyle>
            <a:lvl1pPr marL="0" indent="0">
              <a:buNone/>
              <a:defRPr>
                <a:solidFill>
                  <a:schemeClr val="accent1"/>
                </a:solidFill>
              </a:defRPr>
            </a:lvl1pPr>
          </a:lstStyle>
          <a:p>
            <a:pPr lvl="0"/>
            <a:r>
              <a:rPr lang="en-GB" dirty="0" smtClean="0"/>
              <a:t>x</a:t>
            </a:r>
            <a:endParaRPr lang="en-GB" dirty="0"/>
          </a:p>
        </p:txBody>
      </p:sp>
    </p:spTree>
    <p:extLst>
      <p:ext uri="{BB962C8B-B14F-4D97-AF65-F5344CB8AC3E}">
        <p14:creationId xmlns:p14="http://schemas.microsoft.com/office/powerpoint/2010/main" val="2748800323"/>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99103208"/>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38285087"/>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2458488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75498353"/>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349892154"/>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11031385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466571517"/>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328618349"/>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93529981"/>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85066919"/>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94389286"/>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71136803"/>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91930919"/>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tx1"/>
          </a:solidFill>
          <a:ln>
            <a:noFill/>
          </a:ln>
        </p:spPr>
        <p:txBody>
          <a:bodyPr/>
          <a:lstStyle>
            <a:lvl1pPr marL="0" indent="0">
              <a:buNone/>
              <a:defRPr>
                <a:solidFill>
                  <a:schemeClr val="tx1"/>
                </a:solidFill>
              </a:defRPr>
            </a:lvl1pPr>
          </a:lstStyle>
          <a:p>
            <a:pPr lvl="0"/>
            <a:r>
              <a:rPr lang="en-GB" dirty="0" smtClean="0"/>
              <a:t>x</a:t>
            </a:r>
            <a:endParaRPr lang="en-GB" dirty="0"/>
          </a:p>
        </p:txBody>
      </p:sp>
    </p:spTree>
    <p:extLst>
      <p:ext uri="{BB962C8B-B14F-4D97-AF65-F5344CB8AC3E}">
        <p14:creationId xmlns:p14="http://schemas.microsoft.com/office/powerpoint/2010/main" val="27650585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94860"/>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83423882"/>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707786246"/>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66722626"/>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513157"/>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004381955"/>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8125601"/>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332938289"/>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39224361"/>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17521621"/>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111393981"/>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026884016"/>
      </p:ext>
    </p:extLst>
  </p:cSld>
  <p:clrMapOvr>
    <a:masterClrMapping/>
  </p:clrMapOvr>
  <p:transition spd="slow">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776778132"/>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412755238"/>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285066782"/>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5"/>
          </a:solidFill>
          <a:ln>
            <a:noFill/>
          </a:ln>
        </p:spPr>
        <p:txBody>
          <a:bodyPr/>
          <a:lstStyle>
            <a:lvl1pPr marL="0" indent="0">
              <a:buNone/>
              <a:defRPr>
                <a:solidFill>
                  <a:schemeClr val="accent2"/>
                </a:solidFill>
              </a:defRPr>
            </a:lvl1pPr>
          </a:lstStyle>
          <a:p>
            <a:pPr lvl="0"/>
            <a:r>
              <a:rPr lang="en-GB" dirty="0" smtClean="0"/>
              <a:t>x</a:t>
            </a:r>
            <a:endParaRPr lang="en-GB" dirty="0"/>
          </a:p>
        </p:txBody>
      </p:sp>
    </p:spTree>
    <p:extLst>
      <p:ext uri="{BB962C8B-B14F-4D97-AF65-F5344CB8AC3E}">
        <p14:creationId xmlns:p14="http://schemas.microsoft.com/office/powerpoint/2010/main" val="2431214196"/>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36562709"/>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686415092"/>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3809979"/>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98320154"/>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95464139"/>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58375024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649046398"/>
      </p:ext>
    </p:extLst>
  </p:cSld>
  <p:clrMapOvr>
    <a:masterClrMapping/>
  </p:clrMapOvr>
  <p:transition spd="slow">
    <p:push dir="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732100483"/>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98158812"/>
      </p:ext>
    </p:extLst>
  </p:cSld>
  <p:clrMapOvr>
    <a:masterClrMapping/>
  </p:clrMapOvr>
  <p:transition spd="slow">
    <p:push dir="u"/>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204019426"/>
      </p:ext>
    </p:extLst>
  </p:cSld>
  <p:clrMapOvr>
    <a:masterClrMapping/>
  </p:clrMapOvr>
  <p:transition spd="slow">
    <p:push dir="u"/>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449390904"/>
      </p:ext>
    </p:extLst>
  </p:cSld>
  <p:clrMapOvr>
    <a:masterClrMapping/>
  </p:clrMapOvr>
  <p:transition spd="slow">
    <p:push dir="u"/>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505347750"/>
      </p:ext>
    </p:extLst>
  </p:cSld>
  <p:clrMapOvr>
    <a:masterClrMapping/>
  </p:clrMapOvr>
  <p:transition spd="slow">
    <p:push dir="u"/>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90226922"/>
      </p:ext>
    </p:extLst>
  </p:cSld>
  <p:clrMapOvr>
    <a:masterClrMapping/>
  </p:clrMapOvr>
  <p:transition spd="slow">
    <p:push dir="u"/>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3"/>
          </a:solidFill>
          <a:ln>
            <a:noFill/>
          </a:ln>
        </p:spPr>
        <p:txBody>
          <a:bodyPr/>
          <a:lstStyle>
            <a:lvl1pPr marL="0" indent="0">
              <a:buNone/>
              <a:defRPr>
                <a:solidFill>
                  <a:schemeClr val="accent3"/>
                </a:solidFill>
              </a:defRPr>
            </a:lvl1pPr>
          </a:lstStyle>
          <a:p>
            <a:pPr lvl="0"/>
            <a:r>
              <a:rPr lang="en-GB" dirty="0" smtClean="0"/>
              <a:t>x</a:t>
            </a:r>
            <a:endParaRPr lang="en-GB" dirty="0"/>
          </a:p>
        </p:txBody>
      </p:sp>
    </p:spTree>
    <p:extLst>
      <p:ext uri="{BB962C8B-B14F-4D97-AF65-F5344CB8AC3E}">
        <p14:creationId xmlns:p14="http://schemas.microsoft.com/office/powerpoint/2010/main" val="4076759653"/>
      </p:ext>
    </p:extLst>
  </p:cSld>
  <p:clrMapOvr>
    <a:masterClrMapping/>
  </p:clrMapOvr>
  <p:transition spd="slow">
    <p:push dir="u"/>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200702764"/>
      </p:ext>
    </p:extLst>
  </p:cSld>
  <p:clrMapOvr>
    <a:masterClrMapping/>
  </p:clrMapOvr>
  <p:transition spd="slow">
    <p:push dir="u"/>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83277194"/>
      </p:ext>
    </p:extLst>
  </p:cSld>
  <p:clrMapOvr>
    <a:masterClrMapping/>
  </p:clrMapOvr>
  <p:transition spd="slow">
    <p:push dir="u"/>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999699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817888762"/>
      </p:ext>
    </p:extLst>
  </p:cSld>
  <p:clrMapOvr>
    <a:masterClrMapping/>
  </p:clrMapOvr>
  <p:transition spd="slow">
    <p:push dir="u"/>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296649434"/>
      </p:ext>
    </p:extLst>
  </p:cSld>
  <p:clrMapOvr>
    <a:masterClrMapping/>
  </p:clrMapOvr>
  <p:transition spd="slow">
    <p:push dir="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344497082"/>
      </p:ext>
    </p:extLst>
  </p:cSld>
  <p:clrMapOvr>
    <a:masterClrMapping/>
  </p:clrMapOvr>
  <p:transition spd="slow">
    <p:push dir="u"/>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267104899"/>
      </p:ext>
    </p:extLst>
  </p:cSld>
  <p:clrMapOvr>
    <a:masterClrMapping/>
  </p:clrMapOvr>
  <p:transition spd="slow">
    <p:push dir="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51363488"/>
      </p:ext>
    </p:extLst>
  </p:cSld>
  <p:clrMapOvr>
    <a:masterClrMapping/>
  </p:clrMapOvr>
  <p:transition spd="slow">
    <p:push dir="u"/>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543130879"/>
      </p:ext>
    </p:extLst>
  </p:cSld>
  <p:clrMapOvr>
    <a:masterClrMapping/>
  </p:clrMapOvr>
  <p:transition spd="slow">
    <p:push dir="u"/>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80380084"/>
      </p:ext>
    </p:extLst>
  </p:cSld>
  <p:clrMapOvr>
    <a:masterClrMapping/>
  </p:clrMapOvr>
  <p:transition spd="slow">
    <p:push dir="u"/>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66097014"/>
      </p:ext>
    </p:extLst>
  </p:cSld>
  <p:clrMapOvr>
    <a:masterClrMapping/>
  </p:clrMapOvr>
  <p:transition spd="slow">
    <p:push dir="u"/>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03665614"/>
      </p:ext>
    </p:extLst>
  </p:cSld>
  <p:clrMapOvr>
    <a:masterClrMapping/>
  </p:clrMapOvr>
  <p:transition spd="slow">
    <p:push dir="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42665492"/>
      </p:ext>
    </p:extLst>
  </p:cSld>
  <p:clrMapOvr>
    <a:masterClrMapping/>
  </p:clrMapOvr>
  <p:transition spd="slow">
    <p:push dir="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Roboto light" panose="02000000000000000000" pitchFamily="2" charset="0"/>
              </a:defRPr>
            </a:lvl1pPr>
          </a:lstStyle>
          <a:p>
            <a:endParaRPr lang="en-GB" dirty="0"/>
          </a:p>
        </p:txBody>
      </p:sp>
      <p:sp>
        <p:nvSpPr>
          <p:cNvPr id="5" name="Slide Number Placeholder 4"/>
          <p:cNvSpPr>
            <a:spLocks noGrp="1"/>
          </p:cNvSpPr>
          <p:nvPr>
            <p:ph type="sldNum" sz="quarter" idx="12"/>
          </p:nvPr>
        </p:nvSpPr>
        <p:spPr/>
        <p:txBody>
          <a:bodyPr/>
          <a:lstStyle>
            <a:lvl1pPr>
              <a:defRPr>
                <a:latin typeface="Roboto light" panose="02000000000000000000" pitchFamily="2" charset="0"/>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light" panose="02000000000000000000" pitchFamily="2" charset="0"/>
            </a:endParaRPr>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Roboto light" panose="02000000000000000000" pitchFamily="2" charset="0"/>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Roboto thin" panose="02000000000000000000" pitchFamily="2" charset="0"/>
              </a:defRPr>
            </a:lvl1pPr>
          </a:lstStyle>
          <a:p>
            <a:pPr lvl="0"/>
            <a:r>
              <a:rPr lang="en-US" dirty="0" smtClean="0"/>
              <a:t>20XX</a:t>
            </a:r>
            <a:endParaRPr lang="en-GB" dirty="0"/>
          </a:p>
        </p:txBody>
      </p:sp>
      <p:sp>
        <p:nvSpPr>
          <p:cNvPr id="37" name="Content Placeholder 36"/>
          <p:cNvSpPr>
            <a:spLocks noGrp="1"/>
          </p:cNvSpPr>
          <p:nvPr>
            <p:ph sz="quarter" idx="24" hasCustomPrompt="1"/>
          </p:nvPr>
        </p:nvSpPr>
        <p:spPr>
          <a:xfrm>
            <a:off x="11928475" y="1820636"/>
            <a:ext cx="274638" cy="3927021"/>
          </a:xfrm>
          <a:solidFill>
            <a:schemeClr val="accent4"/>
          </a:solidFill>
          <a:ln>
            <a:noFill/>
          </a:ln>
        </p:spPr>
        <p:txBody>
          <a:bodyPr/>
          <a:lstStyle>
            <a:lvl1pPr marL="0" indent="0">
              <a:buNone/>
              <a:defRPr>
                <a:solidFill>
                  <a:schemeClr val="accent4"/>
                </a:solidFill>
              </a:defRPr>
            </a:lvl1pPr>
          </a:lstStyle>
          <a:p>
            <a:pPr lvl="0"/>
            <a:r>
              <a:rPr lang="en-GB" dirty="0" smtClean="0"/>
              <a:t>x</a:t>
            </a:r>
            <a:endParaRPr lang="en-GB" dirty="0"/>
          </a:p>
        </p:txBody>
      </p:sp>
    </p:spTree>
    <p:extLst>
      <p:ext uri="{BB962C8B-B14F-4D97-AF65-F5344CB8AC3E}">
        <p14:creationId xmlns:p14="http://schemas.microsoft.com/office/powerpoint/2010/main" val="268802288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84256967"/>
      </p:ext>
    </p:extLst>
  </p:cSld>
  <p:clrMapOvr>
    <a:masterClrMapping/>
  </p:clrMapOvr>
  <p:transition spd="slow">
    <p:push dir="u"/>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73270001"/>
      </p:ext>
    </p:extLst>
  </p:cSld>
  <p:clrMapOvr>
    <a:masterClrMapping/>
  </p:clrMapOvr>
  <p:transition spd="slow">
    <p:push dir="u"/>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1020764"/>
      </p:ext>
    </p:extLst>
  </p:cSld>
  <p:clrMapOvr>
    <a:masterClrMapping/>
  </p:clrMapOvr>
  <p:transition spd="slow">
    <p:push dir="u"/>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5618657"/>
      </p:ext>
    </p:extLst>
  </p:cSld>
  <p:clrMapOvr>
    <a:masterClrMapping/>
  </p:clrMapOvr>
  <p:transition spd="slow">
    <p:push dir="u"/>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589059498"/>
      </p:ext>
    </p:extLst>
  </p:cSld>
  <p:clrMapOvr>
    <a:masterClrMapping/>
  </p:clrMapOvr>
  <p:transition spd="slow">
    <p:push dir="u"/>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582646171"/>
      </p:ext>
    </p:extLst>
  </p:cSld>
  <p:clrMapOvr>
    <a:masterClrMapping/>
  </p:clrMapOvr>
  <p:transition spd="slow">
    <p:push dir="u"/>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mn-lt"/>
              </a:defRPr>
            </a:lvl1pPr>
            <a:lvl2pPr>
              <a:lnSpc>
                <a:spcPct val="150000"/>
              </a:lnSpc>
              <a:defRPr>
                <a:latin typeface="+mn-lt"/>
              </a:defRPr>
            </a:lvl2pPr>
            <a:lvl3pPr>
              <a:lnSpc>
                <a:spcPct val="150000"/>
              </a:lnSpc>
              <a:defRPr>
                <a:latin typeface="+mn-lt"/>
              </a:defRPr>
            </a:lvl3pPr>
            <a:lvl4pPr>
              <a:lnSpc>
                <a:spcPct val="150000"/>
              </a:lnSpc>
              <a:defRPr>
                <a:latin typeface="+mn-lt"/>
              </a:defRPr>
            </a:lvl4pPr>
            <a:lvl5pPr>
              <a:lnSpc>
                <a:spcPct val="150000"/>
              </a:lnSpc>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360732251"/>
      </p:ext>
    </p:extLst>
  </p:cSld>
  <p:clrMapOvr>
    <a:masterClrMapping/>
  </p:clrMapOvr>
  <p:transition spd="slow">
    <p:push dir="u"/>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003226818"/>
      </p:ext>
    </p:extLst>
  </p:cSld>
  <p:clrMapOvr>
    <a:masterClrMapping/>
  </p:clrMapOvr>
  <p:transition spd="slow">
    <p:push dir="u"/>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A8CAA-1BC9-43F3-B875-4388F760B7F9}"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913344"/>
      </p:ext>
    </p:extLst>
  </p:cSld>
  <p:clrMapOvr>
    <a:masterClrMapping/>
  </p:clrMapOvr>
  <p:transition spd="slow">
    <p:push dir="u"/>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642862845"/>
      </p:ext>
    </p:extLst>
  </p:cSld>
  <p:clrMapOvr>
    <a:masterClrMapping/>
  </p:clrMapOvr>
  <p:transition spd="slow">
    <p:push di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668822632"/>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2133054848"/>
      </p:ext>
    </p:extLst>
  </p:cSld>
  <p:clrMapOvr>
    <a:masterClrMapping/>
  </p:clrMapOvr>
  <p:transition spd="slow">
    <p:push dir="u"/>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851606719"/>
      </p:ext>
    </p:extLst>
  </p:cSld>
  <p:clrMapOvr>
    <a:masterClrMapping/>
  </p:clrMapOvr>
  <p:transition spd="slow">
    <p:push dir="u"/>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271599308"/>
      </p:ext>
    </p:extLst>
  </p:cSld>
  <p:clrMapOvr>
    <a:masterClrMapping/>
  </p:clrMapOvr>
  <p:transition spd="slow">
    <p:push dir="u"/>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 y="-1138"/>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Click to give the timeline a title</a:t>
            </a:r>
            <a:endParaRPr lang="en-GB" dirty="0"/>
          </a:p>
        </p:txBody>
      </p:sp>
      <p:sp>
        <p:nvSpPr>
          <p:cNvPr id="3" name="Date Placeholder 2"/>
          <p:cNvSpPr>
            <a:spLocks noGrp="1"/>
          </p:cNvSpPr>
          <p:nvPr>
            <p:ph type="dt" sz="half" idx="10"/>
          </p:nvPr>
        </p:nvSpPr>
        <p:spPr/>
        <p:txBody>
          <a:bodyPr/>
          <a:lstStyle>
            <a:lvl1pPr>
              <a:defRPr>
                <a:latin typeface="+mn-lt"/>
              </a:defRPr>
            </a:lvl1pPr>
          </a:lstStyle>
          <a:p>
            <a:fld id="{A61A8CAA-1BC9-43F3-B875-4388F760B7F9}" type="datetimeFigureOut">
              <a:rPr lang="en-GB" smtClean="0"/>
              <a:pPr/>
              <a:t>28/06/2017</a:t>
            </a:fld>
            <a:endParaRPr lang="en-GB" dirty="0"/>
          </a:p>
        </p:txBody>
      </p:sp>
      <p:sp>
        <p:nvSpPr>
          <p:cNvPr id="4" name="Footer Placeholder 3"/>
          <p:cNvSpPr>
            <a:spLocks noGrp="1"/>
          </p:cNvSpPr>
          <p:nvPr>
            <p:ph type="ftr" sz="quarter" idx="11"/>
          </p:nvPr>
        </p:nvSpPr>
        <p:spPr/>
        <p:txBody>
          <a:bodyPr/>
          <a:lstStyle>
            <a:lvl1pPr>
              <a:defRPr>
                <a:latin typeface="+mn-lt"/>
              </a:defRPr>
            </a:lvl1pPr>
          </a:lstStyle>
          <a:p>
            <a:endParaRPr lang="en-GB" dirty="0"/>
          </a:p>
        </p:txBody>
      </p:sp>
      <p:sp>
        <p:nvSpPr>
          <p:cNvPr id="5" name="Slide Number Placeholder 4"/>
          <p:cNvSpPr>
            <a:spLocks noGrp="1"/>
          </p:cNvSpPr>
          <p:nvPr>
            <p:ph type="sldNum" sz="quarter" idx="12"/>
          </p:nvPr>
        </p:nvSpPr>
        <p:spPr/>
        <p:txBody>
          <a:bodyPr/>
          <a:lstStyle>
            <a:lvl1pPr>
              <a:defRPr>
                <a:latin typeface="+mn-lt"/>
              </a:defRPr>
            </a:lvl1pPr>
          </a:lstStyle>
          <a:p>
            <a:fld id="{E2D6D500-38D2-48BA-BCB6-74FB99E3824C}" type="slidenum">
              <a:rPr lang="en-GB" smtClean="0"/>
              <a:pPr/>
              <a:t>‹#›</a:t>
            </a:fld>
            <a:endParaRPr lang="en-GB" dirty="0"/>
          </a:p>
        </p:txBody>
      </p:sp>
      <p:sp>
        <p:nvSpPr>
          <p:cNvPr id="19" name="Rectangle 18"/>
          <p:cNvSpPr/>
          <p:nvPr userDrawn="1"/>
        </p:nvSpPr>
        <p:spPr>
          <a:xfrm>
            <a:off x="11585120" y="1924789"/>
            <a:ext cx="1091789" cy="3470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3" hasCustomPrompt="1"/>
          </p:nvPr>
        </p:nvSpPr>
        <p:spPr>
          <a:xfrm>
            <a:off x="554836" y="1900722"/>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2" name="Text Placeholder 20"/>
          <p:cNvSpPr>
            <a:spLocks noGrp="1"/>
          </p:cNvSpPr>
          <p:nvPr>
            <p:ph type="body" sz="quarter" idx="14" hasCustomPrompt="1"/>
          </p:nvPr>
        </p:nvSpPr>
        <p:spPr>
          <a:xfrm>
            <a:off x="1946503" y="2395537"/>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3" name="Text Placeholder 20"/>
          <p:cNvSpPr>
            <a:spLocks noGrp="1"/>
          </p:cNvSpPr>
          <p:nvPr>
            <p:ph type="body" sz="quarter" idx="15" hasCustomPrompt="1"/>
          </p:nvPr>
        </p:nvSpPr>
        <p:spPr>
          <a:xfrm>
            <a:off x="3506900" y="2148796"/>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4" name="Text Placeholder 20"/>
          <p:cNvSpPr>
            <a:spLocks noGrp="1"/>
          </p:cNvSpPr>
          <p:nvPr>
            <p:ph type="body" sz="quarter" idx="16" hasCustomPrompt="1"/>
          </p:nvPr>
        </p:nvSpPr>
        <p:spPr>
          <a:xfrm>
            <a:off x="5067297" y="27327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5" name="Text Placeholder 20"/>
          <p:cNvSpPr>
            <a:spLocks noGrp="1"/>
          </p:cNvSpPr>
          <p:nvPr>
            <p:ph type="body" sz="quarter" idx="17" hasCustomPrompt="1"/>
          </p:nvPr>
        </p:nvSpPr>
        <p:spPr>
          <a:xfrm>
            <a:off x="6705942" y="1738198"/>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6" name="Text Placeholder 20"/>
          <p:cNvSpPr>
            <a:spLocks noGrp="1"/>
          </p:cNvSpPr>
          <p:nvPr>
            <p:ph type="body" sz="quarter" idx="18" hasCustomPrompt="1"/>
          </p:nvPr>
        </p:nvSpPr>
        <p:spPr>
          <a:xfrm>
            <a:off x="8050636" y="2845819"/>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27" name="Text Placeholder 20"/>
          <p:cNvSpPr>
            <a:spLocks noGrp="1"/>
          </p:cNvSpPr>
          <p:nvPr>
            <p:ph type="body" sz="quarter" idx="19" hasCustomPrompt="1"/>
          </p:nvPr>
        </p:nvSpPr>
        <p:spPr>
          <a:xfrm>
            <a:off x="9771200" y="2055813"/>
            <a:ext cx="1338263" cy="1033463"/>
          </a:xfrm>
        </p:spPr>
        <p:txBody>
          <a:bodyPr anchor="b">
            <a:noAutofit/>
          </a:bodyPr>
          <a:lstStyle>
            <a:lvl1pPr marL="0" indent="0" algn="ctr">
              <a:buNone/>
              <a:defRPr sz="1600" baseline="0">
                <a:latin typeface="+mn-lt"/>
              </a:defRPr>
            </a:lvl1pPr>
          </a:lstStyle>
          <a:p>
            <a:pPr lvl="0"/>
            <a:r>
              <a:rPr lang="en-US" dirty="0" smtClean="0"/>
              <a:t>Click to add description</a:t>
            </a:r>
            <a:endParaRPr lang="en-GB" dirty="0"/>
          </a:p>
        </p:txBody>
      </p:sp>
      <p:sp>
        <p:nvSpPr>
          <p:cNvPr id="31" name="TextBox 30"/>
          <p:cNvSpPr txBox="1"/>
          <p:nvPr userDrawn="1"/>
        </p:nvSpPr>
        <p:spPr>
          <a:xfrm>
            <a:off x="12252960" y="2689768"/>
            <a:ext cx="423949" cy="1938992"/>
          </a:xfrm>
          <a:prstGeom prst="rect">
            <a:avLst/>
          </a:prstGeom>
          <a:noFill/>
        </p:spPr>
        <p:txBody>
          <a:bodyPr wrap="square" rtlCol="0">
            <a:spAutoFit/>
          </a:bodyPr>
          <a:lstStyle/>
          <a:p>
            <a:r>
              <a:rPr lang="en-GB" sz="800" dirty="0" smtClean="0">
                <a:solidFill>
                  <a:schemeClr val="bg1"/>
                </a:solidFill>
                <a:latin typeface="Roboto light" panose="02000000000000000000" pitchFamily="2" charset="0"/>
              </a:rPr>
              <a:t>Drag this</a:t>
            </a:r>
            <a:r>
              <a:rPr lang="en-GB" sz="800" baseline="0" dirty="0" smtClean="0">
                <a:solidFill>
                  <a:schemeClr val="bg1"/>
                </a:solidFill>
                <a:latin typeface="Roboto light" panose="02000000000000000000" pitchFamily="2" charset="0"/>
              </a:rPr>
              <a:t> box to hide bits of the time-line that you don’t need.</a:t>
            </a:r>
            <a:endParaRPr lang="en-GB" sz="800" dirty="0" smtClean="0">
              <a:solidFill>
                <a:schemeClr val="bg1"/>
              </a:solidFill>
              <a:latin typeface="Roboto light" panose="02000000000000000000" pitchFamily="2" charset="0"/>
            </a:endParaRPr>
          </a:p>
        </p:txBody>
      </p:sp>
      <p:sp>
        <p:nvSpPr>
          <p:cNvPr id="32" name="Text Placeholder 20"/>
          <p:cNvSpPr>
            <a:spLocks noGrp="1"/>
          </p:cNvSpPr>
          <p:nvPr>
            <p:ph type="body" sz="quarter" idx="20" hasCustomPrompt="1"/>
          </p:nvPr>
        </p:nvSpPr>
        <p:spPr>
          <a:xfrm>
            <a:off x="753496"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3" name="Text Placeholder 20"/>
          <p:cNvSpPr>
            <a:spLocks noGrp="1"/>
          </p:cNvSpPr>
          <p:nvPr>
            <p:ph type="body" sz="quarter" idx="21" hasCustomPrompt="1"/>
          </p:nvPr>
        </p:nvSpPr>
        <p:spPr>
          <a:xfrm>
            <a:off x="3705560"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4" name="Text Placeholder 20"/>
          <p:cNvSpPr>
            <a:spLocks noGrp="1"/>
          </p:cNvSpPr>
          <p:nvPr>
            <p:ph type="body" sz="quarter" idx="22" hasCustomPrompt="1"/>
          </p:nvPr>
        </p:nvSpPr>
        <p:spPr>
          <a:xfrm>
            <a:off x="6904602"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5" name="Text Placeholder 20"/>
          <p:cNvSpPr>
            <a:spLocks noGrp="1"/>
          </p:cNvSpPr>
          <p:nvPr>
            <p:ph type="body" sz="quarter" idx="23" hasCustomPrompt="1"/>
          </p:nvPr>
        </p:nvSpPr>
        <p:spPr>
          <a:xfrm>
            <a:off x="10041765" y="5203354"/>
            <a:ext cx="940942" cy="399854"/>
          </a:xfrm>
        </p:spPr>
        <p:txBody>
          <a:bodyPr anchor="b">
            <a:noAutofit/>
          </a:bodyPr>
          <a:lstStyle>
            <a:lvl1pPr marL="0" indent="0" algn="ctr">
              <a:buNone/>
              <a:defRPr sz="1600" baseline="0">
                <a:latin typeface="+mj-lt"/>
              </a:defRPr>
            </a:lvl1pPr>
          </a:lstStyle>
          <a:p>
            <a:pPr lvl="0"/>
            <a:r>
              <a:rPr lang="en-US" dirty="0" smtClean="0"/>
              <a:t>20XX</a:t>
            </a:r>
            <a:endParaRPr lang="en-GB" dirty="0"/>
          </a:p>
        </p:txBody>
      </p:sp>
      <p:sp>
        <p:nvSpPr>
          <p:cNvPr id="37" name="Content Placeholder 36"/>
          <p:cNvSpPr>
            <a:spLocks noGrp="1"/>
          </p:cNvSpPr>
          <p:nvPr>
            <p:ph sz="quarter" idx="24"/>
          </p:nvPr>
        </p:nvSpPr>
        <p:spPr>
          <a:xfrm>
            <a:off x="11928475" y="1820636"/>
            <a:ext cx="274638" cy="3927021"/>
          </a:xfrm>
          <a:solidFill>
            <a:schemeClr val="accent2"/>
          </a:solidFill>
          <a:ln>
            <a:noFill/>
          </a:ln>
        </p:spPr>
        <p:txBody>
          <a:bodyPr/>
          <a:lstStyle>
            <a:lvl1pPr marL="0" indent="0">
              <a:buNone/>
              <a:defRPr>
                <a:solidFill>
                  <a:schemeClr val="accent5"/>
                </a:solidFill>
              </a:defRPr>
            </a:lvl1pPr>
          </a:lstStyle>
          <a:p>
            <a:pPr lvl="0"/>
            <a:endParaRPr lang="en-GB" dirty="0"/>
          </a:p>
        </p:txBody>
      </p:sp>
    </p:spTree>
    <p:extLst>
      <p:ext uri="{BB962C8B-B14F-4D97-AF65-F5344CB8AC3E}">
        <p14:creationId xmlns:p14="http://schemas.microsoft.com/office/powerpoint/2010/main" val="3357459478"/>
      </p:ext>
    </p:extLst>
  </p:cSld>
  <p:clrMapOvr>
    <a:masterClrMapping/>
  </p:clrMapOvr>
  <p:transition spd="slow">
    <p:push dir="u"/>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2387600"/>
          </a:xfrm>
        </p:spPr>
        <p:txBody>
          <a:bodyPr anchor="b"/>
          <a:lstStyle>
            <a:lvl1pPr algn="l">
              <a:defRPr sz="6000">
                <a:latin typeface="Roboto light" panose="02000000000000000000" pitchFamily="2"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1649" y="3602038"/>
            <a:ext cx="11277600" cy="1655762"/>
          </a:xfrm>
        </p:spPr>
        <p:txBody>
          <a:bodyPr>
            <a:normAutofit/>
          </a:bodyPr>
          <a:lstStyle>
            <a:lvl1pPr marL="0" indent="0" algn="l">
              <a:buNone/>
              <a:defRPr sz="3200">
                <a:solidFill>
                  <a:schemeClr val="bg1"/>
                </a:solidFill>
                <a:latin typeface="Roboto thin"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156799150"/>
      </p:ext>
    </p:extLst>
  </p:cSld>
  <p:clrMapOvr>
    <a:masterClrMapping/>
  </p:clrMapOvr>
  <p:transition spd="slow">
    <p:push dir="u"/>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223" y="365126"/>
            <a:ext cx="11467323" cy="965654"/>
          </a:xfrm>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373223" y="2612571"/>
            <a:ext cx="11467323" cy="3564392"/>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Text Placeholder 2"/>
          <p:cNvSpPr>
            <a:spLocks noGrp="1"/>
          </p:cNvSpPr>
          <p:nvPr>
            <p:ph type="body" idx="13"/>
          </p:nvPr>
        </p:nvSpPr>
        <p:spPr>
          <a:xfrm>
            <a:off x="373223" y="1363437"/>
            <a:ext cx="10515600" cy="873538"/>
          </a:xfrm>
        </p:spPr>
        <p:txBody>
          <a:bodyPr>
            <a:normAutofit/>
          </a:bodyPr>
          <a:lstStyle>
            <a:lvl1pPr marL="0" indent="0">
              <a:buNone/>
              <a:defRPr sz="28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83841699"/>
      </p:ext>
    </p:extLst>
  </p:cSld>
  <p:clrMapOvr>
    <a:masterClrMapping/>
  </p:clrMapOvr>
  <p:transition spd="slow">
    <p:push dir="u"/>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
        <p:nvSpPr>
          <p:cNvPr id="7" name="Content Placeholder 2"/>
          <p:cNvSpPr>
            <a:spLocks noGrp="1"/>
          </p:cNvSpPr>
          <p:nvPr>
            <p:ph idx="1"/>
          </p:nvPr>
        </p:nvSpPr>
        <p:spPr>
          <a:xfrm>
            <a:off x="373223" y="1951264"/>
            <a:ext cx="11467323" cy="4225699"/>
          </a:xfrm>
        </p:spPr>
        <p:txBody>
          <a:bodyPr/>
          <a:lstStyle>
            <a:lvl1pPr>
              <a:lnSpc>
                <a:spcPct val="100000"/>
              </a:lnSpc>
              <a:spcBef>
                <a:spcPts val="1200"/>
              </a:spcBef>
              <a:spcAft>
                <a:spcPts val="1200"/>
              </a:spcAft>
              <a:defRPr>
                <a:latin typeface="Roboto light" panose="02000000000000000000" pitchFamily="2" charset="0"/>
              </a:defRPr>
            </a:lvl1pPr>
            <a:lvl2pPr>
              <a:lnSpc>
                <a:spcPct val="100000"/>
              </a:lnSpc>
              <a:spcBef>
                <a:spcPts val="1200"/>
              </a:spcBef>
              <a:spcAft>
                <a:spcPts val="1200"/>
              </a:spcAft>
              <a:defRPr>
                <a:latin typeface="Roboto light" panose="02000000000000000000" pitchFamily="2" charset="0"/>
              </a:defRPr>
            </a:lvl2pPr>
            <a:lvl3pPr>
              <a:lnSpc>
                <a:spcPct val="100000"/>
              </a:lnSpc>
              <a:spcBef>
                <a:spcPts val="1200"/>
              </a:spcBef>
              <a:spcAft>
                <a:spcPts val="1200"/>
              </a:spcAft>
              <a:defRPr>
                <a:latin typeface="Roboto light" panose="02000000000000000000" pitchFamily="2" charset="0"/>
              </a:defRPr>
            </a:lvl3pPr>
            <a:lvl4pPr>
              <a:lnSpc>
                <a:spcPct val="100000"/>
              </a:lnSpc>
              <a:spcBef>
                <a:spcPts val="1200"/>
              </a:spcBef>
              <a:spcAft>
                <a:spcPts val="1200"/>
              </a:spcAft>
              <a:defRPr>
                <a:latin typeface="Roboto light" panose="02000000000000000000" pitchFamily="2" charset="0"/>
              </a:defRPr>
            </a:lvl4pPr>
            <a:lvl5pPr>
              <a:lnSpc>
                <a:spcPct val="100000"/>
              </a:lnSpc>
              <a:spcBef>
                <a:spcPts val="1200"/>
              </a:spcBef>
              <a:spcAft>
                <a:spcPts val="1200"/>
              </a:spcAft>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03477775"/>
      </p:ext>
    </p:extLst>
  </p:cSld>
  <p:clrMapOvr>
    <a:masterClrMapping/>
  </p:clrMapOvr>
  <p:transition spd="slow">
    <p:push dir="u"/>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555" y="1712016"/>
            <a:ext cx="11402008" cy="2850459"/>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382555" y="4590661"/>
            <a:ext cx="11402008" cy="1498989"/>
          </a:xfrm>
        </p:spPr>
        <p:txBody>
          <a:bodyPr>
            <a:normAutofit/>
          </a:bodyPr>
          <a:lstStyle>
            <a:lvl1pPr marL="0" indent="0">
              <a:buNone/>
              <a:defRPr sz="3200">
                <a:solidFill>
                  <a:schemeClr val="bg1"/>
                </a:solidFill>
                <a:latin typeface="Roboto thin"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61A8CAA-1BC9-43F3-B875-4388F760B7F9}"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793969432"/>
      </p:ext>
    </p:extLst>
  </p:cSld>
  <p:clrMapOvr>
    <a:masterClrMapping/>
  </p:clrMapOvr>
  <p:transition spd="slow">
    <p:push dir="u"/>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73223" y="1825625"/>
            <a:ext cx="5646577"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668346"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A61A8CAA-1BC9-43F3-B875-4388F760B7F9}"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861173593"/>
      </p:ext>
    </p:extLst>
  </p:cSld>
  <p:clrMapOvr>
    <a:masterClrMapping/>
  </p:clrMapOvr>
  <p:transition spd="slow">
    <p:push dir="u"/>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893" y="365125"/>
            <a:ext cx="11411339"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363894" y="1681163"/>
            <a:ext cx="5633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894" y="2505075"/>
            <a:ext cx="5633681"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199" y="1681163"/>
            <a:ext cx="5668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199" y="2505075"/>
            <a:ext cx="5668347" cy="3684588"/>
          </a:xfrm>
        </p:spPr>
        <p:txBody>
          <a:bodyPr/>
          <a:lstStyle>
            <a:lvl1pPr>
              <a:lnSpc>
                <a:spcPct val="150000"/>
              </a:lnSpc>
              <a:defRPr>
                <a:latin typeface="Roboto light" panose="02000000000000000000" pitchFamily="2" charset="0"/>
              </a:defRPr>
            </a:lvl1pPr>
            <a:lvl2pPr>
              <a:lnSpc>
                <a:spcPct val="150000"/>
              </a:lnSpc>
              <a:defRPr>
                <a:latin typeface="Roboto light" panose="02000000000000000000" pitchFamily="2" charset="0"/>
              </a:defRPr>
            </a:lvl2pPr>
            <a:lvl3pPr>
              <a:lnSpc>
                <a:spcPct val="150000"/>
              </a:lnSpc>
              <a:defRPr>
                <a:latin typeface="Roboto light" panose="02000000000000000000" pitchFamily="2" charset="0"/>
              </a:defRPr>
            </a:lvl3pPr>
            <a:lvl4pPr>
              <a:lnSpc>
                <a:spcPct val="150000"/>
              </a:lnSpc>
              <a:defRPr>
                <a:latin typeface="Roboto light" panose="02000000000000000000" pitchFamily="2" charset="0"/>
              </a:defRPr>
            </a:lvl4pPr>
            <a:lvl5pPr>
              <a:lnSpc>
                <a:spcPct val="150000"/>
              </a:lnSpc>
              <a:defRPr>
                <a:latin typeface="Roboto light"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A61A8CAA-1BC9-43F3-B875-4388F760B7F9}"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1650734553"/>
      </p:ext>
    </p:extLst>
  </p:cSld>
  <p:clrMapOvr>
    <a:masterClrMapping/>
  </p:clrMapOvr>
  <p:transition spd="slow">
    <p:push dir="u"/>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A61A8CAA-1BC9-43F3-B875-4388F760B7F9}"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6D500-38D2-48BA-BCB6-74FB99E3824C}" type="slidenum">
              <a:rPr lang="en-GB" smtClean="0"/>
              <a:t>‹#›</a:t>
            </a:fld>
            <a:endParaRPr lang="en-GB"/>
          </a:p>
        </p:txBody>
      </p:sp>
    </p:spTree>
    <p:extLst>
      <p:ext uri="{BB962C8B-B14F-4D97-AF65-F5344CB8AC3E}">
        <p14:creationId xmlns:p14="http://schemas.microsoft.com/office/powerpoint/2010/main" val="377575363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3.png"/><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3.png"/><Relationship Id="rId2" Type="http://schemas.openxmlformats.org/officeDocument/2006/relationships/slideLayout" Target="../slideLayouts/slideLayout55.xml"/><Relationship Id="rId16" Type="http://schemas.openxmlformats.org/officeDocument/2006/relationships/image" Target="../media/image2.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3.png"/><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3.png"/><Relationship Id="rId2" Type="http://schemas.openxmlformats.org/officeDocument/2006/relationships/slideLayout" Target="../slideLayouts/slideLayout81.xml"/><Relationship Id="rId16"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3.png"/><Relationship Id="rId2" Type="http://schemas.openxmlformats.org/officeDocument/2006/relationships/slideLayout" Target="../slideLayouts/slideLayout94.xml"/><Relationship Id="rId16" Type="http://schemas.openxmlformats.org/officeDocument/2006/relationships/image" Target="../media/image2.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3.png"/><Relationship Id="rId2" Type="http://schemas.openxmlformats.org/officeDocument/2006/relationships/slideLayout" Target="../slideLayouts/slideLayout107.xml"/><Relationship Id="rId16"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2782338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7799633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909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64703558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70" r:id="rId14"/>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5218537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42014276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162414760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355156932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67639184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223" y="365125"/>
            <a:ext cx="11467323"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3223" y="1825625"/>
            <a:ext cx="11467323"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3322665" y="6299466"/>
            <a:ext cx="1079518" cy="331932"/>
          </a:xfrm>
          <a:prstGeom prst="rect">
            <a:avLst/>
          </a:prstGeom>
        </p:spPr>
        <p:txBody>
          <a:bodyPr vert="horz" lIns="91440" tIns="45720" rIns="91440" bIns="45720" rtlCol="0" anchor="ctr"/>
          <a:lstStyle>
            <a:lvl1pPr algn="r">
              <a:defRPr sz="1100">
                <a:solidFill>
                  <a:schemeClr val="bg1"/>
                </a:solidFill>
                <a:latin typeface="Roboto light" panose="02000000000000000000" pitchFamily="2" charset="0"/>
              </a:defRPr>
            </a:lvl1pPr>
          </a:lstStyle>
          <a:p>
            <a:fld id="{A61A8CAA-1BC9-43F3-B875-4388F760B7F9}" type="datetimeFigureOut">
              <a:rPr lang="en-GB" smtClean="0"/>
              <a:pPr/>
              <a:t>28/06/2017</a:t>
            </a:fld>
            <a:endParaRPr lang="en-GB" dirty="0"/>
          </a:p>
        </p:txBody>
      </p:sp>
      <p:sp>
        <p:nvSpPr>
          <p:cNvPr id="5" name="Footer Placeholder 4"/>
          <p:cNvSpPr>
            <a:spLocks noGrp="1"/>
          </p:cNvSpPr>
          <p:nvPr>
            <p:ph type="ftr" sz="quarter" idx="3"/>
          </p:nvPr>
        </p:nvSpPr>
        <p:spPr>
          <a:xfrm>
            <a:off x="4580164" y="6299466"/>
            <a:ext cx="3031672" cy="331932"/>
          </a:xfrm>
          <a:prstGeom prst="rect">
            <a:avLst/>
          </a:prstGeom>
        </p:spPr>
        <p:txBody>
          <a:bodyPr vert="horz" lIns="91440" tIns="45720" rIns="91440" bIns="45720" rtlCol="0" anchor="ctr"/>
          <a:lstStyle>
            <a:lvl1pPr algn="ctr">
              <a:defRPr sz="1200">
                <a:solidFill>
                  <a:schemeClr val="bg1"/>
                </a:solidFill>
                <a:latin typeface="Roboto light" panose="02000000000000000000" pitchFamily="2" charset="0"/>
              </a:defRPr>
            </a:lvl1pPr>
          </a:lstStyle>
          <a:p>
            <a:endParaRPr lang="en-GB" dirty="0"/>
          </a:p>
        </p:txBody>
      </p:sp>
      <p:sp>
        <p:nvSpPr>
          <p:cNvPr id="6" name="Slide Number Placeholder 5"/>
          <p:cNvSpPr>
            <a:spLocks noGrp="1"/>
          </p:cNvSpPr>
          <p:nvPr>
            <p:ph type="sldNum" sz="quarter" idx="4"/>
          </p:nvPr>
        </p:nvSpPr>
        <p:spPr>
          <a:xfrm>
            <a:off x="7789817" y="6295836"/>
            <a:ext cx="929951" cy="331932"/>
          </a:xfrm>
          <a:prstGeom prst="rect">
            <a:avLst/>
          </a:prstGeom>
        </p:spPr>
        <p:txBody>
          <a:bodyPr vert="horz" lIns="91440" tIns="45720" rIns="91440" bIns="45720" rtlCol="0" anchor="ctr"/>
          <a:lstStyle>
            <a:lvl1pPr algn="l">
              <a:defRPr sz="1200">
                <a:solidFill>
                  <a:schemeClr val="bg1"/>
                </a:solidFill>
                <a:latin typeface="Roboto light" panose="02000000000000000000" pitchFamily="2" charset="0"/>
              </a:defRPr>
            </a:lvl1pPr>
          </a:lstStyle>
          <a:p>
            <a:fld id="{E2D6D500-38D2-48BA-BCB6-74FB99E3824C}" type="slidenum">
              <a:rPr lang="en-GB" smtClean="0"/>
              <a:pPr/>
              <a:t>‹#›</a:t>
            </a:fld>
            <a:endParaRPr lang="en-GB"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7961" y="6185127"/>
            <a:ext cx="1792585" cy="467631"/>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03" y="6227573"/>
            <a:ext cx="2812281" cy="467631"/>
          </a:xfrm>
          <a:prstGeom prst="rect">
            <a:avLst/>
          </a:prstGeom>
        </p:spPr>
      </p:pic>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4792" y="6256514"/>
            <a:ext cx="1456735" cy="395746"/>
          </a:xfrm>
          <a:prstGeom prst="rect">
            <a:avLst/>
          </a:prstGeom>
        </p:spPr>
      </p:pic>
    </p:spTree>
    <p:extLst>
      <p:ext uri="{BB962C8B-B14F-4D97-AF65-F5344CB8AC3E}">
        <p14:creationId xmlns:p14="http://schemas.microsoft.com/office/powerpoint/2010/main" val="27185582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sF7G00BJAWs?t=459"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81" t="3354" r="1615" b="4274"/>
          <a:stretch/>
        </p:blipFill>
        <p:spPr>
          <a:xfrm>
            <a:off x="257035" y="228600"/>
            <a:ext cx="11485411" cy="4089400"/>
          </a:xfrm>
          <a:prstGeom prst="rect">
            <a:avLst/>
          </a:prstGeom>
        </p:spPr>
      </p:pic>
      <p:sp>
        <p:nvSpPr>
          <p:cNvPr id="2" name="Title 1"/>
          <p:cNvSpPr>
            <a:spLocks noGrp="1"/>
          </p:cNvSpPr>
          <p:nvPr>
            <p:ph type="ctrTitle"/>
          </p:nvPr>
        </p:nvSpPr>
        <p:spPr>
          <a:xfrm>
            <a:off x="464846" y="4318000"/>
            <a:ext cx="11277600" cy="1008516"/>
          </a:xfrm>
        </p:spPr>
        <p:txBody>
          <a:bodyPr>
            <a:normAutofit/>
          </a:bodyPr>
          <a:lstStyle/>
          <a:p>
            <a:r>
              <a:rPr lang="pl-PL" sz="4800" dirty="0" smtClean="0"/>
              <a:t>Energy Coordinator Summer meetup</a:t>
            </a:r>
            <a:endParaRPr lang="en-GB" sz="4800" dirty="0"/>
          </a:p>
        </p:txBody>
      </p:sp>
    </p:spTree>
    <p:extLst>
      <p:ext uri="{BB962C8B-B14F-4D97-AF65-F5344CB8AC3E}">
        <p14:creationId xmlns:p14="http://schemas.microsoft.com/office/powerpoint/2010/main" val="34728475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1"/>
          <p:cNvGraphicFramePr>
            <a:graphicFrameLocks noGrp="1"/>
          </p:cNvGraphicFramePr>
          <p:nvPr>
            <p:ph idx="1"/>
            <p:extLst/>
          </p:nvPr>
        </p:nvGraphicFramePr>
        <p:xfrm>
          <a:off x="1524789" y="1601871"/>
          <a:ext cx="8369902" cy="409554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3"/>
          </p:nvPr>
        </p:nvSpPr>
        <p:spPr>
          <a:xfrm>
            <a:off x="818552" y="769673"/>
            <a:ext cx="10626438" cy="1029147"/>
          </a:xfrm>
        </p:spPr>
        <p:txBody>
          <a:bodyPr>
            <a:noAutofit/>
          </a:bodyPr>
          <a:lstStyle/>
          <a:p>
            <a:r>
              <a:rPr lang="en-GB" sz="3200" dirty="0" smtClean="0"/>
              <a:t>‘Are you clear about your role as an Energy Coordinator?’</a:t>
            </a:r>
            <a:endParaRPr lang="en-GB" sz="3200" dirty="0"/>
          </a:p>
        </p:txBody>
      </p:sp>
    </p:spTree>
    <p:extLst>
      <p:ext uri="{BB962C8B-B14F-4D97-AF65-F5344CB8AC3E}">
        <p14:creationId xmlns:p14="http://schemas.microsoft.com/office/powerpoint/2010/main" val="284320082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Improvements to resources</a:t>
            </a:r>
            <a:endParaRPr lang="en-GB" sz="3600" dirty="0"/>
          </a:p>
        </p:txBody>
      </p:sp>
      <p:sp>
        <p:nvSpPr>
          <p:cNvPr id="3" name="Subtitle 2"/>
          <p:cNvSpPr>
            <a:spLocks noGrp="1"/>
          </p:cNvSpPr>
          <p:nvPr>
            <p:ph idx="1"/>
          </p:nvPr>
        </p:nvSpPr>
        <p:spPr>
          <a:xfrm>
            <a:off x="373223" y="1705528"/>
            <a:ext cx="11467323" cy="4463515"/>
          </a:xfrm>
        </p:spPr>
        <p:txBody>
          <a:bodyPr>
            <a:normAutofit/>
          </a:bodyPr>
          <a:lstStyle/>
          <a:p>
            <a:r>
              <a:rPr lang="en-GB" dirty="0" smtClean="0"/>
              <a:t>Clearer guidelines </a:t>
            </a:r>
            <a:r>
              <a:rPr lang="en-GB" dirty="0"/>
              <a:t>on what is expected from the Energy Coordinator role</a:t>
            </a:r>
          </a:p>
          <a:p>
            <a:r>
              <a:rPr lang="en-GB" dirty="0" smtClean="0"/>
              <a:t>Potential roll-out of student volunteer placement to help with energy </a:t>
            </a:r>
            <a:r>
              <a:rPr lang="en-GB" dirty="0" err="1" smtClean="0"/>
              <a:t>walkarounds</a:t>
            </a:r>
            <a:endParaRPr lang="en-GB" dirty="0"/>
          </a:p>
          <a:p>
            <a:r>
              <a:rPr lang="en-GB" dirty="0" smtClean="0"/>
              <a:t>Materials for recruiting </a:t>
            </a:r>
            <a:r>
              <a:rPr lang="en-GB" dirty="0"/>
              <a:t>new energy </a:t>
            </a:r>
            <a:r>
              <a:rPr lang="en-GB" dirty="0" smtClean="0"/>
              <a:t>coordinators</a:t>
            </a:r>
          </a:p>
          <a:p>
            <a:r>
              <a:rPr lang="en-GB" dirty="0"/>
              <a:t>Refresh poster designs more regularly to keep people’s attention</a:t>
            </a:r>
          </a:p>
          <a:p>
            <a:endParaRPr lang="en-GB" dirty="0"/>
          </a:p>
          <a:p>
            <a:endParaRPr lang="en-GB"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144" y="187808"/>
            <a:ext cx="1341126" cy="1340403"/>
          </a:xfrm>
          <a:prstGeom prst="rect">
            <a:avLst/>
          </a:prstGeom>
        </p:spPr>
      </p:pic>
    </p:spTree>
    <p:extLst>
      <p:ext uri="{BB962C8B-B14F-4D97-AF65-F5344CB8AC3E}">
        <p14:creationId xmlns:p14="http://schemas.microsoft.com/office/powerpoint/2010/main" val="13047465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24655" y="2221383"/>
            <a:ext cx="11380615" cy="2522492"/>
          </a:xfrm>
        </p:spPr>
        <p:txBody>
          <a:bodyPr>
            <a:noAutofit/>
          </a:bodyPr>
          <a:lstStyle/>
          <a:p>
            <a:pPr marL="0" indent="0">
              <a:buNone/>
            </a:pPr>
            <a:r>
              <a:rPr lang="en-GB" sz="3800" dirty="0" smtClean="0"/>
              <a:t>What should the role of Energy Coordinator involve?</a:t>
            </a:r>
          </a:p>
          <a:p>
            <a:pPr marL="0" indent="0">
              <a:buNone/>
            </a:pPr>
            <a:r>
              <a:rPr lang="en-GB" sz="3800" dirty="0" smtClean="0"/>
              <a:t>What is being an Energy Coordinator to you?</a:t>
            </a:r>
          </a:p>
          <a:p>
            <a:pPr marL="0" indent="0">
              <a:buNone/>
            </a:pPr>
            <a:r>
              <a:rPr lang="en-US" sz="3800" dirty="0"/>
              <a:t>What resources and support would be </a:t>
            </a:r>
            <a:r>
              <a:rPr lang="en-US" sz="3800" dirty="0" smtClean="0"/>
              <a:t>useful?</a:t>
            </a:r>
            <a:endParaRPr lang="en-GB" sz="38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144" y="187808"/>
            <a:ext cx="1341126" cy="1340403"/>
          </a:xfrm>
          <a:prstGeom prst="rect">
            <a:avLst/>
          </a:prstGeom>
        </p:spPr>
      </p:pic>
    </p:spTree>
    <p:extLst>
      <p:ext uri="{BB962C8B-B14F-4D97-AF65-F5344CB8AC3E}">
        <p14:creationId xmlns:p14="http://schemas.microsoft.com/office/powerpoint/2010/main" val="15699799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solidFill>
        </p:spPr>
        <p:txBody>
          <a:bodyPr/>
          <a:lstStyle/>
          <a:p>
            <a:r>
              <a:rPr lang="en-GB" dirty="0" smtClean="0"/>
              <a:t>Behaviour change 101</a:t>
            </a:r>
            <a:endParaRPr lang="en-GB" dirty="0"/>
          </a:p>
        </p:txBody>
      </p:sp>
      <p:sp>
        <p:nvSpPr>
          <p:cNvPr id="3" name="Subtitle 2"/>
          <p:cNvSpPr>
            <a:spLocks noGrp="1"/>
          </p:cNvSpPr>
          <p:nvPr>
            <p:ph type="subTitle" idx="1"/>
          </p:nvPr>
        </p:nvSpPr>
        <p:spPr>
          <a:solidFill>
            <a:schemeClr val="accent1"/>
          </a:solidFill>
        </p:spPr>
        <p:txBody>
          <a:bodyPr/>
          <a:lstStyle/>
          <a:p>
            <a:r>
              <a:rPr lang="en-GB" dirty="0" smtClean="0"/>
              <a:t>How to get folk to do things they don’t want to do</a:t>
            </a:r>
          </a:p>
        </p:txBody>
      </p:sp>
    </p:spTree>
    <p:extLst>
      <p:ext uri="{BB962C8B-B14F-4D97-AF65-F5344CB8AC3E}">
        <p14:creationId xmlns:p14="http://schemas.microsoft.com/office/powerpoint/2010/main" val="255558393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Why is it important?	</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Anywhere between 15-40% of emissions from behaviour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576" y="3012383"/>
            <a:ext cx="4913745" cy="2756304"/>
          </a:xfrm>
          <a:prstGeom prst="rect">
            <a:avLst/>
          </a:prstGeom>
        </p:spPr>
      </p:pic>
    </p:spTree>
    <p:extLst>
      <p:ext uri="{BB962C8B-B14F-4D97-AF65-F5344CB8AC3E}">
        <p14:creationId xmlns:p14="http://schemas.microsoft.com/office/powerpoint/2010/main" val="226540876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The good news</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Environmental issues are mainstream now</a:t>
            </a: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833" y="2936097"/>
            <a:ext cx="5301232" cy="2721753"/>
          </a:xfrm>
          <a:prstGeom prst="rect">
            <a:avLst/>
          </a:prstGeom>
        </p:spPr>
      </p:pic>
    </p:spTree>
    <p:extLst>
      <p:ext uri="{BB962C8B-B14F-4D97-AF65-F5344CB8AC3E}">
        <p14:creationId xmlns:p14="http://schemas.microsoft.com/office/powerpoint/2010/main" val="114884731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The bad news</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endParaRPr lang="en-GB" dirty="0" smtClean="0"/>
          </a:p>
        </p:txBody>
      </p:sp>
      <p:pic>
        <p:nvPicPr>
          <p:cNvPr id="6" name="Picture 8" descr="http://cdn.therivardreport.com/wp-content/uploads/2013/02/stanford-top-10-mistakes-in-behavior-ch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245" y="2000445"/>
            <a:ext cx="3672408" cy="386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5505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Marketing</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Sell the benefits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173" y="2080173"/>
            <a:ext cx="4968552" cy="3707304"/>
          </a:xfrm>
          <a:prstGeom prst="rect">
            <a:avLst/>
          </a:prstGeom>
        </p:spPr>
      </p:pic>
    </p:spTree>
    <p:extLst>
      <p:ext uri="{BB962C8B-B14F-4D97-AF65-F5344CB8AC3E}">
        <p14:creationId xmlns:p14="http://schemas.microsoft.com/office/powerpoint/2010/main" val="35864593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Values	</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Appeal to the person</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939" y="2260658"/>
            <a:ext cx="4484820" cy="3346334"/>
          </a:xfrm>
          <a:prstGeom prst="rect">
            <a:avLst/>
          </a:prstGeom>
          <a:ln>
            <a:solidFill>
              <a:schemeClr val="tx1"/>
            </a:solidFill>
          </a:ln>
        </p:spPr>
      </p:pic>
    </p:spTree>
    <p:extLst>
      <p:ext uri="{BB962C8B-B14F-4D97-AF65-F5344CB8AC3E}">
        <p14:creationId xmlns:p14="http://schemas.microsoft.com/office/powerpoint/2010/main" val="366416393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Community</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Copying behaviour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748" y="1122363"/>
            <a:ext cx="4071452" cy="4682169"/>
          </a:xfrm>
          <a:prstGeom prst="rect">
            <a:avLst/>
          </a:prstGeom>
        </p:spPr>
      </p:pic>
    </p:spTree>
    <p:extLst>
      <p:ext uri="{BB962C8B-B14F-4D97-AF65-F5344CB8AC3E}">
        <p14:creationId xmlns:p14="http://schemas.microsoft.com/office/powerpoint/2010/main" val="237823470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Agenda, housekeeping	</a:t>
            </a:r>
            <a:endParaRPr lang="en-GB" dirty="0"/>
          </a:p>
        </p:txBody>
      </p:sp>
      <p:sp>
        <p:nvSpPr>
          <p:cNvPr id="3" name="Content Placeholder 2"/>
          <p:cNvSpPr>
            <a:spLocks noGrp="1"/>
          </p:cNvSpPr>
          <p:nvPr>
            <p:ph idx="1"/>
          </p:nvPr>
        </p:nvSpPr>
        <p:spPr/>
        <p:txBody>
          <a:bodyPr/>
          <a:lstStyle/>
          <a:p>
            <a:r>
              <a:rPr lang="en-US" dirty="0" smtClean="0"/>
              <a:t>13.00 Networking </a:t>
            </a:r>
            <a:r>
              <a:rPr lang="en-US" dirty="0"/>
              <a:t>lunch</a:t>
            </a:r>
            <a:endParaRPr lang="en-GB" dirty="0"/>
          </a:p>
          <a:p>
            <a:r>
              <a:rPr lang="en-US" dirty="0" smtClean="0"/>
              <a:t>13.25 Welcome</a:t>
            </a:r>
          </a:p>
          <a:p>
            <a:r>
              <a:rPr lang="en-GB" dirty="0" smtClean="0"/>
              <a:t>13.30 Energy </a:t>
            </a:r>
            <a:r>
              <a:rPr lang="en-GB" dirty="0"/>
              <a:t>Coordinator survey results</a:t>
            </a:r>
          </a:p>
          <a:p>
            <a:r>
              <a:rPr lang="en-US" dirty="0" smtClean="0"/>
              <a:t>13.50 Estates update</a:t>
            </a:r>
            <a:endParaRPr lang="en-US" dirty="0"/>
          </a:p>
          <a:p>
            <a:r>
              <a:rPr lang="en-US" dirty="0" smtClean="0"/>
              <a:t>14.15 </a:t>
            </a:r>
            <a:r>
              <a:rPr lang="en-GB" dirty="0" smtClean="0"/>
              <a:t>Behavioural change 101</a:t>
            </a:r>
            <a:endParaRPr lang="pl-PL" dirty="0" smtClean="0"/>
          </a:p>
          <a:p>
            <a:r>
              <a:rPr lang="en-GB" dirty="0" smtClean="0"/>
              <a:t>14.45 Wrap-up </a:t>
            </a:r>
            <a:endParaRPr lang="pl-PL" dirty="0" smtClean="0"/>
          </a:p>
        </p:txBody>
      </p:sp>
    </p:spTree>
    <p:extLst>
      <p:ext uri="{BB962C8B-B14F-4D97-AF65-F5344CB8AC3E}">
        <p14:creationId xmlns:p14="http://schemas.microsoft.com/office/powerpoint/2010/main" val="391009179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Ignorers	</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Do we care that</a:t>
            </a:r>
            <a:r>
              <a:rPr lang="en-GB" dirty="0"/>
              <a:t> </a:t>
            </a:r>
            <a:r>
              <a:rPr lang="en-GB" dirty="0" smtClean="0"/>
              <a:t>they don’t care?</a:t>
            </a: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5887" y="2209800"/>
            <a:ext cx="3816424" cy="3075288"/>
          </a:xfrm>
        </p:spPr>
      </p:pic>
    </p:spTree>
    <p:extLst>
      <p:ext uri="{BB962C8B-B14F-4D97-AF65-F5344CB8AC3E}">
        <p14:creationId xmlns:p14="http://schemas.microsoft.com/office/powerpoint/2010/main" val="394968224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Individual Social Material</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r>
              <a:rPr lang="en-GB" dirty="0" smtClean="0"/>
              <a:t>Context</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703" y="2265784"/>
            <a:ext cx="3385492" cy="3392066"/>
          </a:xfrm>
          <a:prstGeom prst="rect">
            <a:avLst/>
          </a:prstGeom>
        </p:spPr>
      </p:pic>
    </p:spTree>
    <p:extLst>
      <p:ext uri="{BB962C8B-B14F-4D97-AF65-F5344CB8AC3E}">
        <p14:creationId xmlns:p14="http://schemas.microsoft.com/office/powerpoint/2010/main" val="272359056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Annoy people</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endParaRPr lang="en-GB" dirty="0" smtClean="0"/>
          </a:p>
        </p:txBody>
      </p:sp>
      <p:pic>
        <p:nvPicPr>
          <p:cNvPr id="1026" name="Picture 2" descr="Image result for piers mor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49" y="220980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444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49" y="1122363"/>
            <a:ext cx="11277600" cy="725487"/>
          </a:xfrm>
          <a:solidFill>
            <a:schemeClr val="accent1"/>
          </a:solidFill>
        </p:spPr>
        <p:txBody>
          <a:bodyPr>
            <a:normAutofit fontScale="90000"/>
          </a:bodyPr>
          <a:lstStyle/>
          <a:p>
            <a:r>
              <a:rPr lang="en-GB" dirty="0" smtClean="0"/>
              <a:t>Conclusion</a:t>
            </a:r>
            <a:endParaRPr lang="en-GB" dirty="0"/>
          </a:p>
        </p:txBody>
      </p:sp>
      <p:sp>
        <p:nvSpPr>
          <p:cNvPr id="3" name="Subtitle 2"/>
          <p:cNvSpPr>
            <a:spLocks noGrp="1"/>
          </p:cNvSpPr>
          <p:nvPr>
            <p:ph type="subTitle" idx="1"/>
          </p:nvPr>
        </p:nvSpPr>
        <p:spPr>
          <a:xfrm>
            <a:off x="441649" y="2209800"/>
            <a:ext cx="11277600" cy="3448050"/>
          </a:xfrm>
          <a:solidFill>
            <a:schemeClr val="accent1"/>
          </a:solidFill>
        </p:spPr>
        <p:txBody>
          <a:bodyPr/>
          <a:lstStyle/>
          <a:p>
            <a:pPr marL="457200" indent="-457200">
              <a:buFont typeface="Arial" panose="020B0604020202020204" pitchFamily="34" charset="0"/>
              <a:buChar char="•"/>
            </a:pPr>
            <a:r>
              <a:rPr lang="en-GB" dirty="0" smtClean="0"/>
              <a:t>Steal the good stuff</a:t>
            </a:r>
          </a:p>
          <a:p>
            <a:pPr marL="457200" indent="-457200">
              <a:buFont typeface="Arial" panose="020B0604020202020204" pitchFamily="34" charset="0"/>
              <a:buChar char="•"/>
            </a:pPr>
            <a:r>
              <a:rPr lang="en-GB" dirty="0"/>
              <a:t>Change the culture and people will follow</a:t>
            </a:r>
          </a:p>
          <a:p>
            <a:pPr marL="457200" indent="-457200">
              <a:buFont typeface="Arial" panose="020B0604020202020204" pitchFamily="34" charset="0"/>
              <a:buChar char="•"/>
            </a:pPr>
            <a:r>
              <a:rPr lang="en-GB" dirty="0" smtClean="0"/>
              <a:t>Do what works for your area and your people</a:t>
            </a:r>
          </a:p>
          <a:p>
            <a:endParaRPr lang="en-GB" dirty="0"/>
          </a:p>
          <a:p>
            <a:endParaRPr lang="en-GB" dirty="0" smtClean="0"/>
          </a:p>
        </p:txBody>
      </p:sp>
    </p:spTree>
    <p:extLst>
      <p:ext uri="{BB962C8B-B14F-4D97-AF65-F5344CB8AC3E}">
        <p14:creationId xmlns:p14="http://schemas.microsoft.com/office/powerpoint/2010/main" val="275891200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t>Questions?</a:t>
            </a:r>
            <a:endParaRPr lang="en-GB" sz="4000" dirty="0"/>
          </a:p>
        </p:txBody>
      </p:sp>
      <p:sp>
        <p:nvSpPr>
          <p:cNvPr id="7" name="Text Placeholder 6"/>
          <p:cNvSpPr>
            <a:spLocks noGrp="1"/>
          </p:cNvSpPr>
          <p:nvPr>
            <p:ph type="body" sz="half" idx="2"/>
          </p:nvPr>
        </p:nvSpPr>
        <p:spPr>
          <a:xfrm>
            <a:off x="839788" y="2166257"/>
            <a:ext cx="3932237" cy="3702731"/>
          </a:xfrm>
        </p:spPr>
        <p:txBody>
          <a:bodyPr>
            <a:normAutofit/>
          </a:bodyPr>
          <a:lstStyle/>
          <a:p>
            <a:r>
              <a:rPr lang="en-GB" sz="2400" dirty="0" smtClean="0">
                <a:latin typeface="+mj-lt"/>
              </a:rPr>
              <a:t>Alan.Peddie@ed.ac.uk</a:t>
            </a:r>
          </a:p>
          <a:p>
            <a:endParaRPr lang="en-GB" sz="2400" dirty="0" smtClean="0"/>
          </a:p>
          <a:p>
            <a:endParaRPr lang="en-GB" sz="2400" dirty="0"/>
          </a:p>
          <a:p>
            <a:endParaRPr lang="en-GB"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29" y="2738933"/>
            <a:ext cx="3125620" cy="8491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37" y="1542387"/>
            <a:ext cx="1592771" cy="225240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516" y="1542387"/>
            <a:ext cx="1592348" cy="2252403"/>
          </a:xfrm>
          <a:prstGeom prst="rect">
            <a:avLst/>
          </a:prstGeom>
        </p:spPr>
      </p:pic>
      <p:pic>
        <p:nvPicPr>
          <p:cNvPr id="16" name="Picture 15"/>
          <p:cNvPicPr>
            <a:picLocks noChangeAspect="1"/>
          </p:cNvPicPr>
          <p:nvPr/>
        </p:nvPicPr>
        <p:blipFill>
          <a:blip r:embed="rId6"/>
          <a:stretch>
            <a:fillRect/>
          </a:stretch>
        </p:blipFill>
        <p:spPr>
          <a:xfrm>
            <a:off x="8692072" y="1542387"/>
            <a:ext cx="1071577" cy="2252403"/>
          </a:xfrm>
          <a:prstGeom prst="rect">
            <a:avLst/>
          </a:prstGeom>
        </p:spPr>
      </p:pic>
      <p:pic>
        <p:nvPicPr>
          <p:cNvPr id="17" name="Picture 16"/>
          <p:cNvPicPr>
            <a:picLocks noChangeAspect="1"/>
          </p:cNvPicPr>
          <p:nvPr/>
        </p:nvPicPr>
        <p:blipFill>
          <a:blip r:embed="rId7"/>
          <a:stretch>
            <a:fillRect/>
          </a:stretch>
        </p:blipFill>
        <p:spPr>
          <a:xfrm>
            <a:off x="9858230" y="1542387"/>
            <a:ext cx="1615960" cy="2252403"/>
          </a:xfrm>
          <a:prstGeom prst="rect">
            <a:avLst/>
          </a:prstGeom>
          <a:ln>
            <a:noFill/>
          </a:ln>
        </p:spPr>
      </p:pic>
      <p:sp>
        <p:nvSpPr>
          <p:cNvPr id="19" name="Text Placeholder 6"/>
          <p:cNvSpPr txBox="1">
            <a:spLocks/>
          </p:cNvSpPr>
          <p:nvPr/>
        </p:nvSpPr>
        <p:spPr>
          <a:xfrm>
            <a:off x="5310537" y="3896498"/>
            <a:ext cx="6321290" cy="7084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Lato"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Lato"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3200" dirty="0" smtClean="0">
                <a:latin typeface="+mj-lt"/>
              </a:rPr>
              <a:t>www.ed.ac.uk/sustainability</a:t>
            </a:r>
          </a:p>
          <a:p>
            <a:endParaRPr lang="en-GB" sz="2400" dirty="0" smtClean="0">
              <a:latin typeface="+mj-lt"/>
            </a:endParaRPr>
          </a:p>
          <a:p>
            <a:endParaRPr lang="en-GB" sz="2400" dirty="0" smtClean="0">
              <a:latin typeface="+mj-lt"/>
            </a:endParaRPr>
          </a:p>
          <a:p>
            <a:endParaRPr lang="en-GB" sz="2400" dirty="0" smtClean="0">
              <a:latin typeface="+mj-lt"/>
            </a:endParaRPr>
          </a:p>
        </p:txBody>
      </p:sp>
    </p:spTree>
    <p:extLst>
      <p:ext uri="{BB962C8B-B14F-4D97-AF65-F5344CB8AC3E}">
        <p14:creationId xmlns:p14="http://schemas.microsoft.com/office/powerpoint/2010/main" val="309651520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dirty="0" smtClean="0"/>
              <a:t>Questions?</a:t>
            </a:r>
            <a:endParaRPr lang="en-GB" sz="4000" dirty="0"/>
          </a:p>
        </p:txBody>
      </p:sp>
      <p:sp>
        <p:nvSpPr>
          <p:cNvPr id="7" name="Text Placeholder 6"/>
          <p:cNvSpPr>
            <a:spLocks noGrp="1"/>
          </p:cNvSpPr>
          <p:nvPr>
            <p:ph type="body" sz="half" idx="2"/>
          </p:nvPr>
        </p:nvSpPr>
        <p:spPr>
          <a:xfrm>
            <a:off x="839788" y="2166257"/>
            <a:ext cx="3932237" cy="3702731"/>
          </a:xfrm>
        </p:spPr>
        <p:txBody>
          <a:bodyPr>
            <a:normAutofit/>
          </a:bodyPr>
          <a:lstStyle/>
          <a:p>
            <a:r>
              <a:rPr lang="en-GB" sz="2400" dirty="0" smtClean="0">
                <a:latin typeface="+mj-lt"/>
              </a:rPr>
              <a:t>Chris.litwiniuk@ed.ac.uk</a:t>
            </a:r>
          </a:p>
          <a:p>
            <a:endParaRPr lang="en-GB" sz="2400" dirty="0" smtClean="0"/>
          </a:p>
          <a:p>
            <a:endParaRPr lang="en-GB" sz="2400" dirty="0"/>
          </a:p>
          <a:p>
            <a:endParaRPr lang="en-GB"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29" y="2738933"/>
            <a:ext cx="3125620" cy="8491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37" y="1542387"/>
            <a:ext cx="1592771" cy="225240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516" y="1542387"/>
            <a:ext cx="1592348" cy="2252403"/>
          </a:xfrm>
          <a:prstGeom prst="rect">
            <a:avLst/>
          </a:prstGeom>
        </p:spPr>
      </p:pic>
      <p:pic>
        <p:nvPicPr>
          <p:cNvPr id="16" name="Picture 15"/>
          <p:cNvPicPr>
            <a:picLocks noChangeAspect="1"/>
          </p:cNvPicPr>
          <p:nvPr/>
        </p:nvPicPr>
        <p:blipFill>
          <a:blip r:embed="rId6"/>
          <a:stretch>
            <a:fillRect/>
          </a:stretch>
        </p:blipFill>
        <p:spPr>
          <a:xfrm>
            <a:off x="8692072" y="1542387"/>
            <a:ext cx="1071577" cy="2252403"/>
          </a:xfrm>
          <a:prstGeom prst="rect">
            <a:avLst/>
          </a:prstGeom>
        </p:spPr>
      </p:pic>
      <p:pic>
        <p:nvPicPr>
          <p:cNvPr id="17" name="Picture 16"/>
          <p:cNvPicPr>
            <a:picLocks noChangeAspect="1"/>
          </p:cNvPicPr>
          <p:nvPr/>
        </p:nvPicPr>
        <p:blipFill>
          <a:blip r:embed="rId7"/>
          <a:stretch>
            <a:fillRect/>
          </a:stretch>
        </p:blipFill>
        <p:spPr>
          <a:xfrm>
            <a:off x="9858230" y="1542387"/>
            <a:ext cx="1615960" cy="2252403"/>
          </a:xfrm>
          <a:prstGeom prst="rect">
            <a:avLst/>
          </a:prstGeom>
          <a:ln>
            <a:noFill/>
          </a:ln>
        </p:spPr>
      </p:pic>
      <p:sp>
        <p:nvSpPr>
          <p:cNvPr id="19" name="Text Placeholder 6"/>
          <p:cNvSpPr txBox="1">
            <a:spLocks/>
          </p:cNvSpPr>
          <p:nvPr/>
        </p:nvSpPr>
        <p:spPr>
          <a:xfrm>
            <a:off x="5310537" y="3896498"/>
            <a:ext cx="6321290" cy="7084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Lato"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Lato"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1"/>
                </a:solidFill>
                <a:latin typeface="Lato" panose="020F050202020403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3200" dirty="0" smtClean="0">
                <a:latin typeface="+mj-lt"/>
              </a:rPr>
              <a:t>www.ed.ac.uk/sustainability</a:t>
            </a:r>
          </a:p>
          <a:p>
            <a:endParaRPr lang="en-GB" sz="2400" dirty="0" smtClean="0">
              <a:latin typeface="+mj-lt"/>
            </a:endParaRPr>
          </a:p>
          <a:p>
            <a:endParaRPr lang="en-GB" sz="2400" dirty="0" smtClean="0">
              <a:latin typeface="+mj-lt"/>
            </a:endParaRPr>
          </a:p>
          <a:p>
            <a:endParaRPr lang="en-GB" sz="2400" dirty="0" smtClean="0">
              <a:latin typeface="+mj-lt"/>
            </a:endParaRPr>
          </a:p>
        </p:txBody>
      </p:sp>
    </p:spTree>
    <p:extLst>
      <p:ext uri="{BB962C8B-B14F-4D97-AF65-F5344CB8AC3E}">
        <p14:creationId xmlns:p14="http://schemas.microsoft.com/office/powerpoint/2010/main" val="22547299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News</a:t>
            </a:r>
            <a:endParaRPr lang="en-GB" dirty="0"/>
          </a:p>
        </p:txBody>
      </p:sp>
      <p:sp>
        <p:nvSpPr>
          <p:cNvPr id="3" name="Content Placeholder 2"/>
          <p:cNvSpPr>
            <a:spLocks noGrp="1"/>
          </p:cNvSpPr>
          <p:nvPr>
            <p:ph idx="1"/>
          </p:nvPr>
        </p:nvSpPr>
        <p:spPr>
          <a:xfrm>
            <a:off x="373223" y="1600200"/>
            <a:ext cx="6141877" cy="4576763"/>
          </a:xfrm>
        </p:spPr>
        <p:txBody>
          <a:bodyPr>
            <a:normAutofit/>
          </a:bodyPr>
          <a:lstStyle/>
          <a:p>
            <a:r>
              <a:rPr lang="en-GB" dirty="0" smtClean="0"/>
              <a:t>UK grid</a:t>
            </a:r>
          </a:p>
          <a:p>
            <a:r>
              <a:rPr lang="en-GB" dirty="0" smtClean="0"/>
              <a:t>Sustainable Campus </a:t>
            </a:r>
            <a:r>
              <a:rPr lang="en-GB" dirty="0"/>
              <a:t>Fund </a:t>
            </a:r>
          </a:p>
          <a:p>
            <a:pPr lvl="1"/>
            <a:r>
              <a:rPr lang="en-GB" dirty="0"/>
              <a:t>26 projects, £ 650,628 (84%)</a:t>
            </a:r>
            <a:endParaRPr lang="pl-PL" dirty="0"/>
          </a:p>
          <a:p>
            <a:pPr lvl="1"/>
            <a:r>
              <a:rPr lang="en-GB" dirty="0"/>
              <a:t>Savings: 1005 </a:t>
            </a:r>
            <a:r>
              <a:rPr lang="en-GB" dirty="0" smtClean="0"/>
              <a:t>tCO2</a:t>
            </a:r>
            <a:r>
              <a:rPr lang="en-GB" baseline="-25000" dirty="0" smtClean="0"/>
              <a:t>e</a:t>
            </a:r>
            <a:r>
              <a:rPr lang="en-GB" dirty="0" smtClean="0"/>
              <a:t> (over 1% or 500 New York flights)</a:t>
            </a:r>
          </a:p>
          <a:p>
            <a:pPr lvl="1"/>
            <a:r>
              <a:rPr lang="en-GB" dirty="0"/>
              <a:t>Savings: £ </a:t>
            </a:r>
            <a:r>
              <a:rPr lang="en-GB" dirty="0" smtClean="0"/>
              <a:t>212,600; 3.2 year payback</a:t>
            </a:r>
            <a:endParaRPr lang="en-GB" dirty="0"/>
          </a:p>
          <a:p>
            <a:r>
              <a:rPr lang="en-GB" dirty="0" smtClean="0"/>
              <a:t>Next </a:t>
            </a:r>
            <a:r>
              <a:rPr lang="en-GB" dirty="0"/>
              <a:t>meetings</a:t>
            </a:r>
          </a:p>
          <a:p>
            <a:pPr lvl="1"/>
            <a:endParaRPr lang="pl-PL" dirty="0" smtClean="0"/>
          </a:p>
          <a:p>
            <a:endParaRPr lang="pl-PL" dirty="0" smtClean="0"/>
          </a:p>
          <a:p>
            <a:endParaRPr lang="en-GB" dirty="0"/>
          </a:p>
        </p:txBody>
      </p:sp>
      <p:pic>
        <p:nvPicPr>
          <p:cNvPr id="1026" name="Picture 2" descr="http://3.bp.blogspot.com/-F32n4IbZuTQ/UN3vUlZyJKI/AAAAAAAAABE/S9mP1V5UAu4/s1600/building+p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247774"/>
            <a:ext cx="5325446" cy="471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467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RELCO</a:t>
            </a:r>
          </a:p>
        </p:txBody>
      </p:sp>
      <p:sp>
        <p:nvSpPr>
          <p:cNvPr id="5" name="Content Placeholder 4"/>
          <p:cNvSpPr>
            <a:spLocks noGrp="1"/>
          </p:cNvSpPr>
          <p:nvPr>
            <p:ph idx="1"/>
          </p:nvPr>
        </p:nvSpPr>
        <p:spPr>
          <a:xfrm>
            <a:off x="373223" y="1951264"/>
            <a:ext cx="4874060" cy="4225699"/>
          </a:xfrm>
        </p:spPr>
        <p:txBody>
          <a:bodyPr/>
          <a:lstStyle/>
          <a:p>
            <a:r>
              <a:rPr lang="en-GB" dirty="0" smtClean="0"/>
              <a:t>Stage 2.5 out of 4</a:t>
            </a:r>
          </a:p>
          <a:p>
            <a:r>
              <a:rPr lang="en-GB" dirty="0" smtClean="0"/>
              <a:t>Initial shortlist complete</a:t>
            </a:r>
          </a:p>
          <a:p>
            <a:r>
              <a:rPr lang="en-GB" dirty="0" smtClean="0"/>
              <a:t>Finalising research and starting work on a portfolio </a:t>
            </a:r>
          </a:p>
          <a:p>
            <a:r>
              <a:rPr lang="en-GB" dirty="0" smtClean="0"/>
              <a:t>Staff and student consultations in May/June</a:t>
            </a:r>
            <a:endParaRPr lang="en-GB" dirty="0"/>
          </a:p>
        </p:txBody>
      </p:sp>
      <p:pic>
        <p:nvPicPr>
          <p:cNvPr id="6" name="Picture 5"/>
          <p:cNvPicPr>
            <a:picLocks noChangeAspect="1"/>
          </p:cNvPicPr>
          <p:nvPr/>
        </p:nvPicPr>
        <p:blipFill>
          <a:blip r:embed="rId3"/>
          <a:stretch>
            <a:fillRect/>
          </a:stretch>
        </p:blipFill>
        <p:spPr>
          <a:xfrm>
            <a:off x="5247283" y="1383583"/>
            <a:ext cx="6593263" cy="3607517"/>
          </a:xfrm>
          <a:prstGeom prst="rect">
            <a:avLst/>
          </a:prstGeom>
        </p:spPr>
      </p:pic>
    </p:spTree>
    <p:extLst>
      <p:ext uri="{BB962C8B-B14F-4D97-AF65-F5344CB8AC3E}">
        <p14:creationId xmlns:p14="http://schemas.microsoft.com/office/powerpoint/2010/main" val="16599145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Energy Coordinator Survey 2017</a:t>
            </a:r>
            <a:r>
              <a:rPr lang="en-GB" sz="4800" dirty="0" smtClean="0"/>
              <a:t/>
            </a:r>
            <a:br>
              <a:rPr lang="en-GB" sz="4800" dirty="0" smtClean="0"/>
            </a:br>
            <a:r>
              <a:rPr lang="en-GB" sz="4000" dirty="0" smtClean="0"/>
              <a:t>Results and what to improve</a:t>
            </a:r>
            <a:r>
              <a:rPr lang="en-GB" dirty="0" smtClean="0"/>
              <a:t/>
            </a:r>
            <a:br>
              <a:rPr lang="en-GB" dirty="0" smtClean="0"/>
            </a:br>
            <a:endParaRPr lang="en-GB" sz="3600" dirty="0"/>
          </a:p>
        </p:txBody>
      </p:sp>
      <p:sp>
        <p:nvSpPr>
          <p:cNvPr id="3" name="Subtitle 2"/>
          <p:cNvSpPr>
            <a:spLocks noGrp="1"/>
          </p:cNvSpPr>
          <p:nvPr>
            <p:ph type="body" idx="1"/>
          </p:nvPr>
        </p:nvSpPr>
        <p:spPr/>
        <p:txBody>
          <a:bodyPr/>
          <a:lstStyle/>
          <a:p>
            <a:r>
              <a:rPr lang="en-GB" dirty="0" smtClean="0"/>
              <a:t>Mairi Kemp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144" y="187808"/>
            <a:ext cx="1341126" cy="1340403"/>
          </a:xfrm>
          <a:prstGeom prst="rect">
            <a:avLst/>
          </a:prstGeom>
        </p:spPr>
      </p:pic>
    </p:spTree>
    <p:extLst>
      <p:ext uri="{BB962C8B-B14F-4D97-AF65-F5344CB8AC3E}">
        <p14:creationId xmlns:p14="http://schemas.microsoft.com/office/powerpoint/2010/main" val="425990556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275" y="365125"/>
            <a:ext cx="11467323" cy="1325563"/>
          </a:xfrm>
        </p:spPr>
        <p:txBody>
          <a:bodyPr/>
          <a:lstStyle/>
          <a:p>
            <a:r>
              <a:rPr lang="en-GB" dirty="0" smtClean="0"/>
              <a:t>Survey sample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144" y="187808"/>
            <a:ext cx="1341126" cy="1340403"/>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068263509"/>
              </p:ext>
            </p:extLst>
          </p:nvPr>
        </p:nvGraphicFramePr>
        <p:xfrm>
          <a:off x="835595" y="1528211"/>
          <a:ext cx="10630681" cy="4634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08151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2" y="202648"/>
            <a:ext cx="11467323" cy="1325563"/>
          </a:xfrm>
        </p:spPr>
        <p:txBody>
          <a:bodyPr>
            <a:normAutofit/>
          </a:bodyPr>
          <a:lstStyle/>
          <a:p>
            <a:r>
              <a:rPr lang="en-GB" sz="3600" dirty="0"/>
              <a:t>Aims of the </a:t>
            </a:r>
            <a:r>
              <a:rPr lang="en-GB" sz="3600" dirty="0" smtClean="0"/>
              <a:t>survey</a:t>
            </a:r>
            <a:endParaRPr lang="en-GB" sz="3600" dirty="0"/>
          </a:p>
        </p:txBody>
      </p:sp>
      <p:sp>
        <p:nvSpPr>
          <p:cNvPr id="3" name="Subtitle 2"/>
          <p:cNvSpPr>
            <a:spLocks noGrp="1"/>
          </p:cNvSpPr>
          <p:nvPr>
            <p:ph idx="1"/>
          </p:nvPr>
        </p:nvSpPr>
        <p:spPr>
          <a:xfrm>
            <a:off x="373222" y="1719724"/>
            <a:ext cx="11467323" cy="4225699"/>
          </a:xfrm>
        </p:spPr>
        <p:txBody>
          <a:bodyPr/>
          <a:lstStyle/>
          <a:p>
            <a:r>
              <a:rPr lang="en-GB" dirty="0"/>
              <a:t>Identify how Energy Coordinators are carrying out key </a:t>
            </a:r>
            <a:r>
              <a:rPr lang="en-GB" dirty="0" smtClean="0"/>
              <a:t>tasks </a:t>
            </a:r>
            <a:br>
              <a:rPr lang="en-GB" dirty="0" smtClean="0"/>
            </a:br>
            <a:r>
              <a:rPr lang="en-GB" dirty="0" smtClean="0"/>
              <a:t>(e.g. energy </a:t>
            </a:r>
            <a:r>
              <a:rPr lang="en-GB" dirty="0" err="1"/>
              <a:t>walkarounds</a:t>
            </a:r>
            <a:r>
              <a:rPr lang="en-GB" dirty="0"/>
              <a:t>, using SWITCH </a:t>
            </a:r>
            <a:r>
              <a:rPr lang="en-GB" dirty="0" smtClean="0"/>
              <a:t>materials)</a:t>
            </a:r>
            <a:endParaRPr lang="en-GB" dirty="0"/>
          </a:p>
          <a:p>
            <a:r>
              <a:rPr lang="en-GB" dirty="0"/>
              <a:t>Assess the level of interest in student volunteer placements </a:t>
            </a:r>
            <a:r>
              <a:rPr lang="en-GB" dirty="0" smtClean="0"/>
              <a:t>to </a:t>
            </a:r>
            <a:r>
              <a:rPr lang="en-GB" dirty="0"/>
              <a:t>help with energy </a:t>
            </a:r>
            <a:r>
              <a:rPr lang="en-GB" dirty="0" err="1" smtClean="0"/>
              <a:t>walkarounds</a:t>
            </a:r>
            <a:endParaRPr lang="en-GB" dirty="0" smtClean="0"/>
          </a:p>
          <a:p>
            <a:r>
              <a:rPr lang="en-GB" dirty="0" smtClean="0"/>
              <a:t>Develop </a:t>
            </a:r>
            <a:r>
              <a:rPr lang="en-GB" dirty="0"/>
              <a:t>an understanding of drivers and barriers</a:t>
            </a:r>
          </a:p>
          <a:p>
            <a:r>
              <a:rPr lang="en-GB" dirty="0"/>
              <a:t>Potential recruitment of new Energy Coordinators </a:t>
            </a:r>
          </a:p>
          <a:p>
            <a:endParaRPr lang="en-GB"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144" y="187808"/>
            <a:ext cx="1341126" cy="1340403"/>
          </a:xfrm>
          <a:prstGeom prst="rect">
            <a:avLst/>
          </a:prstGeom>
        </p:spPr>
      </p:pic>
    </p:spTree>
    <p:extLst>
      <p:ext uri="{BB962C8B-B14F-4D97-AF65-F5344CB8AC3E}">
        <p14:creationId xmlns:p14="http://schemas.microsoft.com/office/powerpoint/2010/main" val="110612696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980"/>
            <a:ext cx="11467323" cy="748058"/>
          </a:xfrm>
        </p:spPr>
        <p:txBody>
          <a:bodyPr>
            <a:normAutofit/>
          </a:bodyPr>
          <a:lstStyle/>
          <a:p>
            <a:pPr algn="ctr"/>
            <a:r>
              <a:rPr lang="en-GB" sz="3600" dirty="0"/>
              <a:t>Current energy </a:t>
            </a:r>
            <a:r>
              <a:rPr lang="en-GB" sz="3600" dirty="0" err="1"/>
              <a:t>walkaround</a:t>
            </a:r>
            <a:r>
              <a:rPr lang="en-GB" sz="3600" dirty="0"/>
              <a:t> </a:t>
            </a:r>
            <a:r>
              <a:rPr lang="en-GB" sz="3600" dirty="0" smtClean="0"/>
              <a:t>practice</a:t>
            </a:r>
            <a:endParaRPr lang="en-GB" sz="3600" dirty="0"/>
          </a:p>
        </p:txBody>
      </p:sp>
      <p:graphicFrame>
        <p:nvGraphicFramePr>
          <p:cNvPr id="5" name="Content Placeholder 7"/>
          <p:cNvGraphicFramePr>
            <a:graphicFrameLocks noGrp="1"/>
          </p:cNvGraphicFramePr>
          <p:nvPr>
            <p:ph sz="half" idx="4294967295"/>
            <p:extLst/>
          </p:nvPr>
        </p:nvGraphicFramePr>
        <p:xfrm>
          <a:off x="1027479" y="1457872"/>
          <a:ext cx="9412363" cy="4450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4460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999" y="245204"/>
            <a:ext cx="8785767" cy="1325563"/>
          </a:xfrm>
        </p:spPr>
        <p:txBody>
          <a:bodyPr>
            <a:normAutofit/>
          </a:bodyPr>
          <a:lstStyle/>
          <a:p>
            <a:r>
              <a:rPr lang="en-GB" sz="3600" dirty="0" smtClean="0"/>
              <a:t>Student Volunteer help with energy audits</a:t>
            </a:r>
            <a:endParaRPr lang="en-GB" sz="3600" dirty="0"/>
          </a:p>
        </p:txBody>
      </p:sp>
      <p:graphicFrame>
        <p:nvGraphicFramePr>
          <p:cNvPr id="8" name="Content Placeholder 7"/>
          <p:cNvGraphicFramePr>
            <a:graphicFrameLocks noGrp="1"/>
          </p:cNvGraphicFramePr>
          <p:nvPr>
            <p:ph idx="1"/>
            <p:extLst/>
          </p:nvPr>
        </p:nvGraphicFramePr>
        <p:xfrm>
          <a:off x="1713999" y="1375542"/>
          <a:ext cx="8785768" cy="4504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559816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C ONLY Departmental presentation">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v2 [Read-Only]" id="{B7B14575-5E0F-457C-942D-878F43FA9ACB}" vid="{DF907871-7058-4772-9B72-94F68E7A942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timistic blu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v2 [Read-Only]" id="{B7B14575-5E0F-457C-942D-878F43FA9ACB}" vid="{BF7CA798-19F4-4E28-8699-B673C4E10955}"/>
    </a:ext>
  </a:extLst>
</a:theme>
</file>

<file path=ppt/theme/theme3.xml><?xml version="1.0" encoding="utf-8"?>
<a:theme xmlns:a="http://schemas.openxmlformats.org/drawingml/2006/main" name="Nearly black">
  <a:themeElements>
    <a:clrScheme name="SRS 2015">
      <a:dk1>
        <a:sysClr val="windowText" lastClr="000000"/>
      </a:dk1>
      <a:lt1>
        <a:srgbClr val="FFFFFF"/>
      </a:lt1>
      <a:dk2>
        <a:srgbClr val="2C4872"/>
      </a:dk2>
      <a:lt2>
        <a:srgbClr val="EAEAEA"/>
      </a:lt2>
      <a:accent1>
        <a:srgbClr val="497DBF"/>
      </a:accent1>
      <a:accent2>
        <a:srgbClr val="D51F35"/>
      </a:accent2>
      <a:accent3>
        <a:srgbClr val="8ACB99"/>
      </a:accent3>
      <a:accent4>
        <a:srgbClr val="2C6D7A"/>
      </a:accent4>
      <a:accent5>
        <a:srgbClr val="3EC4DD"/>
      </a:accent5>
      <a:accent6>
        <a:srgbClr val="A37353"/>
      </a:accent6>
      <a:hlink>
        <a:srgbClr val="00B0F0"/>
      </a:hlink>
      <a:folHlink>
        <a:srgbClr val="8ACB9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C ONLY Departmental presentation v2 [Read-Only]" id="{B7B14575-5E0F-457C-942D-878F43FA9ACB}" vid="{F987DA65-97BB-49B4-9452-CACB1A13D0A7}"/>
    </a:ext>
  </a:extLst>
</a:theme>
</file>

<file path=ppt/theme/theme4.xml><?xml version="1.0" encoding="utf-8"?>
<a:theme xmlns:a="http://schemas.openxmlformats.org/drawingml/2006/main" name="Energy red">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92F579E4-2528-4F86-BBCD-09BA5C48A700}"/>
    </a:ext>
  </a:extLst>
</a:theme>
</file>

<file path=ppt/theme/theme5.xml><?xml version="1.0" encoding="utf-8"?>
<a:theme xmlns:a="http://schemas.openxmlformats.org/drawingml/2006/main" name="Food green">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1BD0C450-ADB0-45D8-BB16-F97897E2FBA8}"/>
    </a:ext>
  </a:extLst>
</a:theme>
</file>

<file path=ppt/theme/theme6.xml><?xml version="1.0" encoding="utf-8"?>
<a:theme xmlns:a="http://schemas.openxmlformats.org/drawingml/2006/main" name="Serious turquois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FA93D647-1F8F-4413-9897-EF5480C9846D}"/>
    </a:ext>
  </a:extLst>
</a:theme>
</file>

<file path=ppt/theme/theme7.xml><?xml version="1.0" encoding="utf-8"?>
<a:theme xmlns:a="http://schemas.openxmlformats.org/drawingml/2006/main" name="Travel blue">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6B6D12F1-546E-496A-9126-EA3280A9A51C}"/>
    </a:ext>
  </a:extLst>
</a:theme>
</file>

<file path=ppt/theme/theme8.xml><?xml version="1.0" encoding="utf-8"?>
<a:theme xmlns:a="http://schemas.openxmlformats.org/drawingml/2006/main" name="Awards gold">
  <a:themeElements>
    <a:clrScheme name="Brand Colours">
      <a:dk1>
        <a:sysClr val="windowText" lastClr="000000"/>
      </a:dk1>
      <a:lt1>
        <a:srgbClr val="FFFFFF"/>
      </a:lt1>
      <a:dk2>
        <a:srgbClr val="00325F"/>
      </a:dk2>
      <a:lt2>
        <a:srgbClr val="EAEAEA"/>
      </a:lt2>
      <a:accent1>
        <a:srgbClr val="4D7BBC"/>
      </a:accent1>
      <a:accent2>
        <a:srgbClr val="54A4DA"/>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4235044F-6B0F-4C6B-B437-ABF722935BE4}"/>
    </a:ext>
  </a:extLst>
</a:theme>
</file>

<file path=ppt/theme/theme9.xml><?xml version="1.0" encoding="utf-8"?>
<a:theme xmlns:a="http://schemas.openxmlformats.org/drawingml/2006/main" name="Awards bronze">
  <a:themeElements>
    <a:clrScheme name="Brand colours 2">
      <a:dk1>
        <a:sysClr val="windowText" lastClr="000000"/>
      </a:dk1>
      <a:lt1>
        <a:srgbClr val="FFFFFF"/>
      </a:lt1>
      <a:dk2>
        <a:srgbClr val="00325F"/>
      </a:dk2>
      <a:lt2>
        <a:srgbClr val="EAEAEA"/>
      </a:lt2>
      <a:accent1>
        <a:srgbClr val="A8754D"/>
      </a:accent1>
      <a:accent2>
        <a:srgbClr val="888F98"/>
      </a:accent2>
      <a:accent3>
        <a:srgbClr val="751642"/>
      </a:accent3>
      <a:accent4>
        <a:srgbClr val="2C6D7A"/>
      </a:accent4>
      <a:accent5>
        <a:srgbClr val="D41E35"/>
      </a:accent5>
      <a:accent6>
        <a:srgbClr val="C69849"/>
      </a:accent6>
      <a:hlink>
        <a:srgbClr val="54A4DA"/>
      </a:hlink>
      <a:folHlink>
        <a:srgbClr val="C69849"/>
      </a:folHlink>
    </a:clrScheme>
    <a:fontScheme name="SRS 2015">
      <a:majorFont>
        <a:latin typeface="Lato Hairline"/>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ONLY Departmental presentation v2 [Read-Only]" id="{B7B14575-5E0F-457C-942D-878F43FA9ACB}" vid="{1281432A-9F0E-452C-9F84-A47CBD961596}"/>
    </a:ext>
  </a:extLst>
</a:theme>
</file>

<file path=docProps/app.xml><?xml version="1.0" encoding="utf-8"?>
<Properties xmlns="http://schemas.openxmlformats.org/officeDocument/2006/extended-properties" xmlns:vt="http://schemas.openxmlformats.org/officeDocument/2006/docPropsVTypes">
  <Template>PC ONLY Departmental presentation</Template>
  <TotalTime>2264</TotalTime>
  <Words>1260</Words>
  <Application>Microsoft Office PowerPoint</Application>
  <PresentationFormat>Widescreen</PresentationFormat>
  <Paragraphs>159</Paragraphs>
  <Slides>25</Slides>
  <Notes>19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25</vt:i4>
      </vt:variant>
    </vt:vector>
  </HeadingPairs>
  <TitlesOfParts>
    <vt:vector size="38" baseType="lpstr">
      <vt:lpstr>Arial</vt:lpstr>
      <vt:lpstr>Wingdings</vt:lpstr>
      <vt:lpstr>Roboto Thin</vt:lpstr>
      <vt:lpstr>Roboto light</vt:lpstr>
      <vt:lpstr>PC ONLY Departmental presentation</vt:lpstr>
      <vt:lpstr>Optimistic blue</vt:lpstr>
      <vt:lpstr>Nearly black</vt:lpstr>
      <vt:lpstr>Energy red</vt:lpstr>
      <vt:lpstr>Food green</vt:lpstr>
      <vt:lpstr>Serious turquoise</vt:lpstr>
      <vt:lpstr>Travel blue</vt:lpstr>
      <vt:lpstr>Awards gold</vt:lpstr>
      <vt:lpstr>Awards bronze</vt:lpstr>
      <vt:lpstr>Energy Coordinator Summer meetup</vt:lpstr>
      <vt:lpstr>Agenda, housekeeping </vt:lpstr>
      <vt:lpstr>News</vt:lpstr>
      <vt:lpstr>RELCO</vt:lpstr>
      <vt:lpstr>Energy Coordinator Survey 2017 Results and what to improve </vt:lpstr>
      <vt:lpstr>Survey sample</vt:lpstr>
      <vt:lpstr>Aims of the survey</vt:lpstr>
      <vt:lpstr>Current energy walkaround practice</vt:lpstr>
      <vt:lpstr>Student Volunteer help with energy audits</vt:lpstr>
      <vt:lpstr>PowerPoint Presentation</vt:lpstr>
      <vt:lpstr>Improvements to resources</vt:lpstr>
      <vt:lpstr>PowerPoint Presentation</vt:lpstr>
      <vt:lpstr>Behaviour change 101</vt:lpstr>
      <vt:lpstr>Why is it important? </vt:lpstr>
      <vt:lpstr>The good news</vt:lpstr>
      <vt:lpstr>The bad news</vt:lpstr>
      <vt:lpstr>Marketing</vt:lpstr>
      <vt:lpstr>Values </vt:lpstr>
      <vt:lpstr>Community</vt:lpstr>
      <vt:lpstr>Ignorers </vt:lpstr>
      <vt:lpstr>Individual Social Material</vt:lpstr>
      <vt:lpstr>Annoy people</vt:lpstr>
      <vt:lpstr>Conclusion</vt:lpstr>
      <vt:lpstr>Questions?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Coordinator Summer meetup</dc:title>
  <dc:creator>loke</dc:creator>
  <cp:lastModifiedBy>KEMP Mairi</cp:lastModifiedBy>
  <cp:revision>89</cp:revision>
  <cp:lastPrinted>2015-07-13T16:51:53Z</cp:lastPrinted>
  <dcterms:created xsi:type="dcterms:W3CDTF">2016-07-14T14:14:59Z</dcterms:created>
  <dcterms:modified xsi:type="dcterms:W3CDTF">2017-06-28T15:24:59Z</dcterms:modified>
</cp:coreProperties>
</file>