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1" r:id="rId2"/>
    <p:sldId id="283" r:id="rId3"/>
    <p:sldId id="273" r:id="rId4"/>
    <p:sldId id="284" r:id="rId5"/>
    <p:sldId id="278" r:id="rId6"/>
    <p:sldId id="275" r:id="rId7"/>
    <p:sldId id="281" r:id="rId8"/>
    <p:sldId id="280" r:id="rId9"/>
    <p:sldId id="293" r:id="rId10"/>
    <p:sldId id="292" r:id="rId11"/>
    <p:sldId id="295" r:id="rId12"/>
    <p:sldId id="296" r:id="rId13"/>
    <p:sldId id="294" r:id="rId14"/>
    <p:sldId id="288" r:id="rId15"/>
    <p:sldId id="289" r:id="rId16"/>
    <p:sldId id="290" r:id="rId17"/>
    <p:sldId id="291" r:id="rId18"/>
    <p:sldId id="285" r:id="rId19"/>
    <p:sldId id="286" r:id="rId20"/>
    <p:sldId id="282" r:id="rId21"/>
    <p:sldId id="287"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IG Susie" initials="GS" lastIdx="2" clrIdx="0">
    <p:extLst>
      <p:ext uri="{19B8F6BF-5375-455C-9EA6-DF929625EA0E}">
        <p15:presenceInfo xmlns:p15="http://schemas.microsoft.com/office/powerpoint/2012/main" userId="S-1-5-21-861567501-1417001333-682003330-303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3890" autoAdjust="0"/>
  </p:normalViewPr>
  <p:slideViewPr>
    <p:cSldViewPr snapToGrid="0">
      <p:cViewPr varScale="1">
        <p:scale>
          <a:sx n="61" d="100"/>
          <a:sy n="61" d="100"/>
        </p:scale>
        <p:origin x="8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72174-1FFD-4F66-9D59-FB806AECF16A}" type="datetimeFigureOut">
              <a:rPr lang="en-GB" smtClean="0"/>
              <a:t>15/05/2019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FFDC6-B040-4319-A28E-0A8FF4C71BBE}" type="slidenum">
              <a:rPr lang="en-GB" smtClean="0"/>
              <a:t>‹#›</a:t>
            </a:fld>
            <a:endParaRPr lang="en-GB"/>
          </a:p>
        </p:txBody>
      </p:sp>
    </p:spTree>
    <p:extLst>
      <p:ext uri="{BB962C8B-B14F-4D97-AF65-F5344CB8AC3E}">
        <p14:creationId xmlns:p14="http://schemas.microsoft.com/office/powerpoint/2010/main" val="404443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8B992-9F76-4F1B-9B19-D1BBB741FA6C}" type="slidenum">
              <a:rPr lang="en-GB" smtClean="0"/>
              <a:t>21</a:t>
            </a:fld>
            <a:endParaRPr lang="en-GB"/>
          </a:p>
        </p:txBody>
      </p:sp>
    </p:spTree>
    <p:extLst>
      <p:ext uri="{BB962C8B-B14F-4D97-AF65-F5344CB8AC3E}">
        <p14:creationId xmlns:p14="http://schemas.microsoft.com/office/powerpoint/2010/main" val="398348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FEEB74-9DA3-4B67-806C-37ED898C9310}"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6326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FEEB74-9DA3-4B67-806C-37ED898C9310}"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240326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FEEB74-9DA3-4B67-806C-37ED898C9310}"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32832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FEEB74-9DA3-4B67-806C-37ED898C9310}"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390938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FEEB74-9DA3-4B67-806C-37ED898C9310}" type="datetimeFigureOut">
              <a:rPr lang="en-GB" smtClean="0"/>
              <a:t>15/05/2019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94418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FEEB74-9DA3-4B67-806C-37ED898C9310}" type="datetimeFigureOut">
              <a:rPr lang="en-GB" smtClean="0"/>
              <a:t>15/05/2019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320011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FEEB74-9DA3-4B67-806C-37ED898C9310}" type="datetimeFigureOut">
              <a:rPr lang="en-GB" smtClean="0"/>
              <a:t>15/05/2019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14960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FEEB74-9DA3-4B67-806C-37ED898C9310}" type="datetimeFigureOut">
              <a:rPr lang="en-GB" smtClean="0"/>
              <a:t>15/05/2019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234347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EEB74-9DA3-4B67-806C-37ED898C9310}" type="datetimeFigureOut">
              <a:rPr lang="en-GB" smtClean="0"/>
              <a:t>15/05/2019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327095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EEB74-9DA3-4B67-806C-37ED898C9310}" type="datetimeFigureOut">
              <a:rPr lang="en-GB" smtClean="0"/>
              <a:t>15/05/2019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394459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EEB74-9DA3-4B67-806C-37ED898C9310}" type="datetimeFigureOut">
              <a:rPr lang="en-GB" smtClean="0"/>
              <a:t>15/05/2019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629F8D-5C4C-40FE-ACAC-69C679C331E0}" type="slidenum">
              <a:rPr lang="en-GB" smtClean="0"/>
              <a:t>‹#›</a:t>
            </a:fld>
            <a:endParaRPr lang="en-GB"/>
          </a:p>
        </p:txBody>
      </p:sp>
    </p:spTree>
    <p:extLst>
      <p:ext uri="{BB962C8B-B14F-4D97-AF65-F5344CB8AC3E}">
        <p14:creationId xmlns:p14="http://schemas.microsoft.com/office/powerpoint/2010/main" val="311967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EB74-9DA3-4B67-806C-37ED898C9310}" type="datetimeFigureOut">
              <a:rPr lang="en-GB" smtClean="0"/>
              <a:t>15/05/2019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29F8D-5C4C-40FE-ACAC-69C679C331E0}" type="slidenum">
              <a:rPr lang="en-GB" smtClean="0"/>
              <a:t>‹#›</a:t>
            </a:fld>
            <a:endParaRPr lang="en-GB"/>
          </a:p>
        </p:txBody>
      </p:sp>
    </p:spTree>
    <p:extLst>
      <p:ext uri="{BB962C8B-B14F-4D97-AF65-F5344CB8AC3E}">
        <p14:creationId xmlns:p14="http://schemas.microsoft.com/office/powerpoint/2010/main" val="149063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lt.ac.u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froderik/9355090806/in/photolist-ffFhz5-niCXrs-9rhu9c-9bPYb3-9rhumM-aeNs3v-ntU6WE-ncndHB-6t9w1q-aMa9UH-aRa1nv-dkf3TP-uqhpx-diZ1En-bo3kZV-diyHqf-k2SjLd-bY95LA-5g5pbq-ePGKbQ-dVGmMV-aR9RYx-D3puKa-nNr9je-nua9dY-c8VSmw-niXSmX-aZJ3YZ-cTzVeW-dJpiPw-q6Evx2-CGtFjT-bm5HsD-aZmMX2-9ycMU8-qxdHdh-pRPA5J-dQcXCk-dkRL5k-cPLjhA-9HNSKh-pNpFiv-ncAnM1-jaP8DP-4qAjbv-B9iSgW-7rFy3E-qB61c1-pT1S7X-9csJtH"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froderi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froderik/9355090806/in/photolist-ffFhz5-niCXrs-9rhu9c-9bPYb3-9rhumM-aeNs3v-ntU6WE-ncndHB-6t9w1q-aMa9UH-aRa1nv-dkf3TP-uqhpx-diZ1En-bo3kZV-diyHqf-k2SjLd-bY95LA-5g5pbq-ePGKbQ-dVGmMV-aR9RYx-D3puKa-nNr9je-nua9dY-c8VSmw-niXSmX-aZJ3YZ-cTzVeW-dJpiPw-q6Evx2-CGtFjT-bm5HsD-aZmMX2-9ycMU8-qxdHdh-pRPA5J-dQcXCk-dkRL5k-cPLjhA-9HNSKh-pNpFiv-ncAnM1-jaP8DP-4qAjbv-B9iSgW-7rFy3E-qB61c1-pT1S7X-9csJtH"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froderi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davidedamico/16190842913/in/photolist-qEJiw2-TGQZgK-R4AD9V-nT2kQD-k9eJAP-wm59S-XFDb27-nHGmqh-9f6RQc-m4r5sz-UYnJQX-cfGQ53-q5JifP-qwerEN-9RS5yp-7KZT5z-ATeLe-oC2vK6-3c7eXk-WzugQ6-isZ9Nv-SYNSmV-fXXuPr-dVBPpi-68Nj4-W2pzB5-a6YLHL-q3NiRx-qEsq4n-6B8Ws6-mYcA3e-7ftoxN-7JCB8b-WsDv1j-e5kdfy-6Qky2o-9rrXnt-q5ApDu-fC6Jq-6PXkiU-9s7h4d-qFmP9t-7y6eD3-4W6EQm-nwkq1N-WjJVZ-b6hSMi-dsprEj-jgY7U8-pwFVTC"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davidedamic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lt.ac.uk/certified-membership/cmalt-suppor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vogelium/" TargetMode="External"/><Relationship Id="rId4" Type="http://schemas.openxmlformats.org/officeDocument/2006/relationships/hyperlink" Target="https://www.flickr.com/photos/vogelium/26449692673/in/photolist-GigA92-75oTNU-8WkRWY-FjhhCv-6WL7Rz-7AHJ8y-4EvxBn-eFXaPV-edUCq1-3fxFxb-6ZgGq5-8gota9-bDLHoV-UPQNAG-rBRfPM-6zWSTG-e1idQY-c5HuTC-fjFPae-TQFUkb-SrYH2N-aS41Ga-5D3zeR-9TCgdr-6MKUsB-4FuhEf-4e1iKB-WPDsco-sPzf6-4kfH3z-4kXdR-pS8J9x-nLSf9N-22YLi-CCmjG-4AMQfn-7UptD1-ronRW-dimnk4-4mzzHK-71xuEk-ipCzi-6NNEmu-8JS8jG-7mLoAo-davg8q-deGMwu-nf4Uj-71sYMY-cdgmW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susangreig/with/36997390556/"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susangreig/37333594941/in/dateposted-publi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docs.google.com/presentation/d/1VH4TsJWpcGMfQDA6VVu_CcShFc8cWxaOcTmZNk2VJlY/edit#slide=id.g20eee5567d_0_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froderik/9355090806/in/photolist-ffFhz5-niCXrs-9rhu9c-9bPYb3-9rhumM-aeNs3v-ntU6WE-ncndHB-6t9w1q-aMa9UH-aRa1nv-dkf3TP-uqhpx-diZ1En-bo3kZV-diyHqf-k2SjLd-bY95LA-5g5pbq-ePGKbQ-dVGmMV-aR9RYx-D3puKa-nNr9je-nua9dY-c8VSmw-niXSmX-aZJ3YZ-cTzVeW-dJpiPw-q6Evx2-CGtFjT-bm5HsD-aZmMX2-9ycMU8-qxdHdh-pRPA5J-dQcXCk-dkRL5k-cPLjhA-9HNSKh-pNpFiv-ncAnM1-jaP8DP-4qAjbv-B9iSgW-7rFy3E-qB61c1-pT1S7X-9csJtH"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froderi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369" y="431799"/>
            <a:ext cx="10509161" cy="1163637"/>
          </a:xfrm>
        </p:spPr>
        <p:txBody>
          <a:bodyPr>
            <a:normAutofit fontScale="90000"/>
          </a:bodyPr>
          <a:lstStyle/>
          <a:p>
            <a:r>
              <a:rPr lang="en-GB" sz="4400" b="1" dirty="0">
                <a:latin typeface="Arial" panose="020B0604020202020204" pitchFamily="34" charset="0"/>
                <a:cs typeface="Arial" panose="020B0604020202020204" pitchFamily="34" charset="0"/>
              </a:rPr>
              <a:t>T</a:t>
            </a:r>
            <a:r>
              <a:rPr lang="en-GB" sz="4400" b="1" dirty="0" smtClean="0">
                <a:latin typeface="Arial" panose="020B0604020202020204" pitchFamily="34" charset="0"/>
                <a:cs typeface="Arial" panose="020B0604020202020204" pitchFamily="34" charset="0"/>
              </a:rPr>
              <a:t>he  U of E CMALT applicants group</a:t>
            </a:r>
            <a:br>
              <a:rPr lang="en-GB" sz="4400" b="1" dirty="0" smtClean="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Core </a:t>
            </a:r>
            <a:r>
              <a:rPr lang="en-GB" sz="4400" b="1" dirty="0" smtClean="0">
                <a:latin typeface="Arial" panose="020B0604020202020204" pitchFamily="34" charset="0"/>
                <a:cs typeface="Arial" panose="020B0604020202020204" pitchFamily="34" charset="0"/>
              </a:rPr>
              <a:t>Areas 3, 4 and Specialist Area</a:t>
            </a:r>
            <a:endParaRPr lang="en-GB" sz="4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4635500"/>
            <a:ext cx="9144000" cy="1655762"/>
          </a:xfrm>
        </p:spPr>
        <p:txBody>
          <a:bodyPr>
            <a:normAutofit fontScale="92500" lnSpcReduction="10000"/>
          </a:bodyPr>
          <a:lstStyle/>
          <a:p>
            <a:r>
              <a:rPr lang="en-GB" dirty="0" smtClean="0"/>
              <a:t>Susan Greig</a:t>
            </a:r>
          </a:p>
          <a:p>
            <a:r>
              <a:rPr lang="en-GB" dirty="0" smtClean="0"/>
              <a:t>Educational Design &amp; Engagement</a:t>
            </a:r>
          </a:p>
          <a:p>
            <a:r>
              <a:rPr lang="en-GB" dirty="0" smtClean="0"/>
              <a:t>Learning Teaching and Web Division</a:t>
            </a:r>
          </a:p>
          <a:p>
            <a:r>
              <a:rPr lang="en-GB" dirty="0" smtClean="0"/>
              <a:t>Information Services </a:t>
            </a:r>
          </a:p>
        </p:txBody>
      </p:sp>
      <p:pic>
        <p:nvPicPr>
          <p:cNvPr id="2050" name="Picture 2" descr="Image of ALT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1760538"/>
            <a:ext cx="200025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6733654" y="3799716"/>
            <a:ext cx="1094274" cy="369332"/>
          </a:xfrm>
          <a:prstGeom prst="rect">
            <a:avLst/>
          </a:prstGeom>
          <a:noFill/>
        </p:spPr>
        <p:txBody>
          <a:bodyPr wrap="none" rtlCol="0">
            <a:spAutoFit/>
          </a:bodyPr>
          <a:lstStyle/>
          <a:p>
            <a:r>
              <a:rPr lang="en-GB" dirty="0" smtClean="0">
                <a:hlinkClick r:id="rId3"/>
              </a:rPr>
              <a:t>ALT</a:t>
            </a:r>
            <a:r>
              <a:rPr lang="en-GB" dirty="0" smtClean="0"/>
              <a:t> CC BY</a:t>
            </a:r>
            <a:endParaRPr lang="en-GB" dirty="0"/>
          </a:p>
        </p:txBody>
      </p:sp>
      <p:pic>
        <p:nvPicPr>
          <p:cNvPr id="6" name="Picture 8"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682" y="6198805"/>
            <a:ext cx="1441937" cy="5079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01110" y="5875763"/>
            <a:ext cx="92543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1600" b="0" i="0" u="none" strike="noStrike" cap="none" normalizeH="0" baseline="0" dirty="0" smtClean="0">
                <a:ln>
                  <a:noFill/>
                </a:ln>
                <a:solidFill>
                  <a:srgbClr val="464646"/>
                </a:solidFill>
                <a:effectLst/>
                <a:ea typeface="Times New Roman" panose="02020603050405020304" pitchFamily="18" charset="0"/>
                <a:cs typeface="Arial" panose="020B0604020202020204" pitchFamily="34" charset="0"/>
              </a:rPr>
              <a:t/>
            </a:r>
            <a:br>
              <a:rPr kumimoji="0" lang="en-GB" altLang="en-US" sz="1600" b="0" i="0" u="none" strike="noStrike" cap="none" normalizeH="0" baseline="0" dirty="0" smtClean="0">
                <a:ln>
                  <a:noFill/>
                </a:ln>
                <a:solidFill>
                  <a:srgbClr val="464646"/>
                </a:solidFill>
                <a:effectLst/>
                <a:ea typeface="Times New Roman" panose="02020603050405020304" pitchFamily="18" charset="0"/>
                <a:cs typeface="Arial" panose="020B0604020202020204" pitchFamily="34" charset="0"/>
              </a:rPr>
            </a:br>
            <a:r>
              <a:rPr kumimoji="0" lang="en-GB" altLang="en-US" sz="1600" b="0" i="0" u="none" strike="noStrike" cap="none" normalizeH="0" baseline="0" dirty="0" smtClean="0">
                <a:ln>
                  <a:noFill/>
                </a:ln>
                <a:solidFill>
                  <a:srgbClr val="464646"/>
                </a:solidFill>
                <a:effectLst/>
                <a:latin typeface="Source Sans Pro" charset="0"/>
                <a:ea typeface="Times New Roman" panose="02020603050405020304" pitchFamily="18" charset="0"/>
                <a:cs typeface="Calibri" panose="020F0502020204030204" pitchFamily="34" charset="0"/>
              </a:rPr>
              <a:t>This work is licensed under a </a:t>
            </a:r>
            <a:r>
              <a:rPr kumimoji="0" lang="en-GB" altLang="en-US" sz="1600" b="0" i="0" u="sng" strike="noStrike" cap="none" normalizeH="0" baseline="0" dirty="0" smtClean="0">
                <a:ln>
                  <a:noFill/>
                </a:ln>
                <a:solidFill>
                  <a:srgbClr val="049CCF"/>
                </a:solidFill>
                <a:effectLst/>
                <a:latin typeface="Source Sans Pro" charset="0"/>
                <a:ea typeface="Times New Roman" panose="02020603050405020304" pitchFamily="18" charset="0"/>
                <a:cs typeface="Calibri" panose="020F0502020204030204" pitchFamily="34" charset="0"/>
                <a:hlinkClick r:id="rId4"/>
              </a:rPr>
              <a:t>Creative Commons Attribution 4.0 International License</a:t>
            </a:r>
            <a:r>
              <a:rPr kumimoji="0" lang="en-GB" altLang="en-US" sz="1600" b="0" i="0" u="none" strike="noStrike" cap="none" normalizeH="0" baseline="0" dirty="0" smtClean="0">
                <a:ln>
                  <a:noFill/>
                </a:ln>
                <a:solidFill>
                  <a:srgbClr val="464646"/>
                </a:solidFill>
                <a:effectLst/>
                <a:latin typeface="Source Sans Pro" charset="0"/>
                <a:ea typeface="Times New Roman" panose="02020603050405020304" pitchFamily="18" charset="0"/>
                <a:cs typeface="Calibri" panose="020F0502020204030204" pitchFamily="34" charset="0"/>
              </a:rPr>
              <a:t>.</a:t>
            </a:r>
            <a:endParaRPr kumimoji="0" lang="en-GB"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1600" b="0" i="0" u="none" strike="noStrike" cap="none" normalizeH="0" baseline="0" dirty="0" smtClean="0">
                <a:ln>
                  <a:noFill/>
                </a:ln>
                <a:solidFill>
                  <a:schemeClr val="tx1"/>
                </a:solidFill>
                <a:effectLst/>
                <a:latin typeface="Source Sans Pro" charset="0"/>
                <a:ea typeface="Times New Roman" panose="02020603050405020304" pitchFamily="18" charset="0"/>
                <a:cs typeface="Times New Roman" panose="02020603050405020304" pitchFamily="18" charset="0"/>
              </a:rPr>
              <a:t>© Susan Greig, University of Edinburgh 2019 CC BY</a:t>
            </a:r>
            <a:endParaRPr kumimoji="0" lang="en-GB" alt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36321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Core area </a:t>
            </a:r>
            <a:r>
              <a:rPr lang="en-GB" b="1" dirty="0" smtClean="0"/>
              <a:t>4: Communicating and working with others</a:t>
            </a:r>
            <a:endParaRPr lang="en-GB" b="1" dirty="0"/>
          </a:p>
        </p:txBody>
      </p:sp>
      <p:sp>
        <p:nvSpPr>
          <p:cNvPr id="7" name="Content Placeholder 2"/>
          <p:cNvSpPr>
            <a:spLocks noGrp="1"/>
          </p:cNvSpPr>
          <p:nvPr>
            <p:ph idx="1"/>
          </p:nvPr>
        </p:nvSpPr>
        <p:spPr>
          <a:xfrm>
            <a:off x="853699" y="1934113"/>
            <a:ext cx="10515600" cy="4351338"/>
          </a:xfrm>
        </p:spPr>
        <p:txBody>
          <a:bodyPr>
            <a:noAutofit/>
          </a:bodyPr>
          <a:lstStyle/>
          <a:p>
            <a:pPr marL="0" indent="0">
              <a:buNone/>
            </a:pPr>
            <a:r>
              <a:rPr lang="en-US" sz="2400" dirty="0"/>
              <a:t>Candidates should demonstrate their </a:t>
            </a:r>
            <a:r>
              <a:rPr lang="en-US" sz="2400" dirty="0">
                <a:solidFill>
                  <a:srgbClr val="C00000"/>
                </a:solidFill>
              </a:rPr>
              <a:t>knowledge and skills in communication through working with others</a:t>
            </a:r>
            <a:r>
              <a:rPr lang="en-US" sz="2400" dirty="0"/>
              <a:t>.</a:t>
            </a:r>
            <a:endParaRPr lang="en-GB" sz="2400" dirty="0"/>
          </a:p>
          <a:p>
            <a:pPr marL="0" indent="0">
              <a:buNone/>
            </a:pPr>
            <a:r>
              <a:rPr lang="en-US" sz="2400" dirty="0" smtClean="0"/>
              <a:t>Statements </a:t>
            </a:r>
            <a:r>
              <a:rPr lang="en-US" sz="2400" dirty="0"/>
              <a:t>could describe the way in which your work involves collaboration, for example through participation in a team or acting as an interface to other groups</a:t>
            </a:r>
            <a:r>
              <a:rPr lang="en-US" sz="2400" dirty="0" smtClean="0"/>
              <a:t>.</a:t>
            </a:r>
            <a:endParaRPr lang="en-GB" sz="2400" dirty="0"/>
          </a:p>
          <a:p>
            <a:pPr marL="0" indent="0">
              <a:buNone/>
            </a:pPr>
            <a:r>
              <a:rPr lang="en-US" sz="2400" dirty="0"/>
              <a:t>Relevant evidence would include reflection on collaborations with others, reports outlining your activity within a team process, how you have brokered support for a particular initiative (for </a:t>
            </a:r>
            <a:r>
              <a:rPr lang="en-US" sz="2400" dirty="0" smtClean="0"/>
              <a:t>example</a:t>
            </a:r>
            <a:r>
              <a:rPr lang="en-GB" sz="2400" dirty="0"/>
              <a:t> </a:t>
            </a:r>
            <a:r>
              <a:rPr lang="en-US" sz="2400" dirty="0" smtClean="0"/>
              <a:t>from </a:t>
            </a:r>
            <a:r>
              <a:rPr lang="en-US" sz="2400" dirty="0"/>
              <a:t>a technical or legal support service) or how you have worked with others to solve problems.</a:t>
            </a:r>
            <a:endParaRPr lang="en-GB" sz="2400" dirty="0"/>
          </a:p>
          <a:p>
            <a:pPr marL="0" indent="0">
              <a:buNone/>
            </a:pPr>
            <a:r>
              <a:rPr lang="en-US" sz="2400" dirty="0" smtClean="0"/>
              <a:t>Where </a:t>
            </a:r>
            <a:r>
              <a:rPr lang="en-US" sz="2400" dirty="0"/>
              <a:t>your evidence involved collaboration, please acknowledge the contribution of others. You may also chose to discuss how you select appropriate forms of   communication.</a:t>
            </a:r>
            <a:endParaRPr lang="en-GB" sz="2400" dirty="0"/>
          </a:p>
          <a:p>
            <a:pPr marL="0" indent="0">
              <a:buNone/>
            </a:pPr>
            <a:endParaRPr lang="en-GB" dirty="0"/>
          </a:p>
          <a:p>
            <a:pPr marL="514350" indent="-514350">
              <a:buAutoNum type="alphaLcParenR"/>
            </a:pPr>
            <a:endParaRPr lang="en-GB" dirty="0" smtClean="0"/>
          </a:p>
          <a:p>
            <a:pPr marL="514350" indent="-514350">
              <a:buAutoNum type="alphaLcParenR"/>
            </a:pPr>
            <a:endParaRPr lang="en-GB" dirty="0"/>
          </a:p>
          <a:p>
            <a:pPr marL="514350" indent="-514350">
              <a:buAutoNum type="alphaLcParenR"/>
            </a:pPr>
            <a:endParaRPr lang="en-GB" dirty="0" smtClean="0"/>
          </a:p>
          <a:p>
            <a:pPr marL="514350" indent="-514350">
              <a:buAutoNum type="alphaLcParenR"/>
            </a:pPr>
            <a:endParaRPr lang="en-GB" dirty="0"/>
          </a:p>
          <a:p>
            <a:pPr marL="514350" indent="-514350">
              <a:buAutoNum type="alphaLcParenR"/>
            </a:pPr>
            <a:endParaRPr lang="en-GB" dirty="0" smtClean="0"/>
          </a:p>
          <a:p>
            <a:pPr marL="0" indent="0">
              <a:buNone/>
            </a:pPr>
            <a:endParaRPr lang="en-GB" sz="1800" dirty="0" smtClean="0"/>
          </a:p>
          <a:p>
            <a:pPr marL="0" indent="0">
              <a:buNone/>
            </a:pPr>
            <a:endParaRPr lang="en-GB" sz="1800" dirty="0" smtClean="0"/>
          </a:p>
          <a:p>
            <a:pPr marL="0" indent="0">
              <a:buNone/>
            </a:pPr>
            <a:endParaRPr lang="en-GB" sz="1800" dirty="0"/>
          </a:p>
          <a:p>
            <a:pPr marL="0" indent="0">
              <a:buNone/>
            </a:pPr>
            <a:r>
              <a:rPr lang="en-GB" sz="1800" dirty="0" smtClean="0"/>
              <a:t>https</a:t>
            </a:r>
            <a:r>
              <a:rPr lang="en-GB" sz="1800" dirty="0"/>
              <a:t>://www.alt.ac.uk/sites/alt.ac.uk/files/assets_editor_uploads/CMALTGuidelines0416GoogleDoc_1.pdf</a:t>
            </a:r>
            <a:endParaRPr lang="en-GB" sz="1800" dirty="0" smtClean="0"/>
          </a:p>
          <a:p>
            <a:pPr marL="0" indent="0">
              <a:buNone/>
            </a:pPr>
            <a:endParaRPr lang="en-GB" dirty="0"/>
          </a:p>
        </p:txBody>
      </p:sp>
    </p:spTree>
    <p:extLst>
      <p:ext uri="{BB962C8B-B14F-4D97-AF65-F5344CB8AC3E}">
        <p14:creationId xmlns:p14="http://schemas.microsoft.com/office/powerpoint/2010/main" val="164503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33521"/>
            <a:ext cx="10515600" cy="1325563"/>
          </a:xfrm>
        </p:spPr>
        <p:txBody>
          <a:bodyPr/>
          <a:lstStyle/>
          <a:p>
            <a:r>
              <a:rPr lang="en-GB" sz="3200" b="1" dirty="0" smtClean="0">
                <a:latin typeface="Arial" panose="020B0604020202020204" pitchFamily="34" charset="0"/>
                <a:cs typeface="Arial" panose="020B0604020202020204" pitchFamily="34" charset="0"/>
              </a:rPr>
              <a:t>Certified Membership of the </a:t>
            </a:r>
            <a:br>
              <a:rPr lang="en-GB" sz="3200" b="1" dirty="0" smtClean="0">
                <a:latin typeface="Arial" panose="020B0604020202020204" pitchFamily="34" charset="0"/>
                <a:cs typeface="Arial" panose="020B0604020202020204" pitchFamily="34" charset="0"/>
              </a:rPr>
            </a:br>
            <a:r>
              <a:rPr lang="en-GB" sz="3200" b="1" dirty="0" smtClean="0">
                <a:latin typeface="Arial" panose="020B0604020202020204" pitchFamily="34" charset="0"/>
                <a:cs typeface="Arial" panose="020B0604020202020204" pitchFamily="34" charset="0"/>
              </a:rPr>
              <a:t>Association for Learning Technology - CMALT</a:t>
            </a:r>
            <a:endParaRPr lang="en-GB" sz="32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7771" y="505753"/>
            <a:ext cx="2090057" cy="1262976"/>
          </a:xfrm>
        </p:spPr>
      </p:pic>
      <p:sp>
        <p:nvSpPr>
          <p:cNvPr id="6" name="Rectangle 5"/>
          <p:cNvSpPr/>
          <p:nvPr/>
        </p:nvSpPr>
        <p:spPr>
          <a:xfrm>
            <a:off x="355600" y="6378615"/>
            <a:ext cx="11662228" cy="383823"/>
          </a:xfrm>
          <a:prstGeom prst="rect">
            <a:avLst/>
          </a:prstGeom>
        </p:spPr>
        <p:txBody>
          <a:bodyPr wrap="square">
            <a:spAutoFit/>
          </a:bodyPr>
          <a:lstStyle/>
          <a:p>
            <a:pPr>
              <a:lnSpc>
                <a:spcPct val="115000"/>
              </a:lnSpc>
              <a:spcAft>
                <a:spcPts val="0"/>
              </a:spcAft>
            </a:pPr>
            <a:r>
              <a:rPr lang="en-GB" dirty="0" smtClean="0">
                <a:effectLst/>
                <a:latin typeface="Arial" panose="020B0604020202020204" pitchFamily="34" charset="0"/>
                <a:ea typeface="Arial" panose="020B0604020202020204" pitchFamily="34" charset="0"/>
              </a:rPr>
              <a:t>https://www.alt.ac.uk/certified-membership                 </a:t>
            </a:r>
            <a:r>
              <a:rPr lang="en-GB" dirty="0" smtClean="0">
                <a:latin typeface="Arial" panose="020B0604020202020204" pitchFamily="34" charset="0"/>
                <a:ea typeface="Arial" panose="020B0604020202020204" pitchFamily="34" charset="0"/>
              </a:rPr>
              <a:t> </a:t>
            </a:r>
            <a:r>
              <a:rPr lang="en-GB" dirty="0" smtClean="0">
                <a:effectLst/>
                <a:latin typeface="Arial" panose="020B0604020202020204" pitchFamily="34" charset="0"/>
                <a:ea typeface="Arial" panose="020B0604020202020204" pitchFamily="34" charset="0"/>
              </a:rPr>
              <a:t>https://www.alt.ac.uk/membership/membership-benefits  </a:t>
            </a:r>
            <a:endParaRPr lang="en-GB" dirty="0">
              <a:effectLst/>
              <a:latin typeface="Arial" panose="020B0604020202020204" pitchFamily="34" charset="0"/>
              <a:ea typeface="Arial" panose="020B0604020202020204" pitchFamily="34" charset="0"/>
            </a:endParaRPr>
          </a:p>
        </p:txBody>
      </p:sp>
      <p:sp>
        <p:nvSpPr>
          <p:cNvPr id="4" name="Rectangle 3"/>
          <p:cNvSpPr/>
          <p:nvPr/>
        </p:nvSpPr>
        <p:spPr>
          <a:xfrm>
            <a:off x="355600" y="2005592"/>
            <a:ext cx="11662228" cy="4031873"/>
          </a:xfrm>
          <a:prstGeom prst="rect">
            <a:avLst/>
          </a:prstGeom>
        </p:spPr>
        <p:txBody>
          <a:bodyPr wrap="square">
            <a:spAutoFit/>
          </a:bodyPr>
          <a:lstStyle/>
          <a:p>
            <a:r>
              <a:rPr lang="en-GB" sz="3600" b="1" dirty="0">
                <a:solidFill>
                  <a:schemeClr val="accent6"/>
                </a:solidFill>
              </a:rPr>
              <a:t>ALT Principles and values </a:t>
            </a:r>
            <a:endParaRPr lang="en-GB" sz="3600" b="1" dirty="0" smtClean="0">
              <a:solidFill>
                <a:schemeClr val="accent6"/>
              </a:solidFill>
            </a:endParaRPr>
          </a:p>
          <a:p>
            <a:endParaRPr lang="en-GB" sz="2200" dirty="0"/>
          </a:p>
          <a:p>
            <a:r>
              <a:rPr lang="en-GB" sz="2200" i="1" dirty="0"/>
              <a:t>“Learning technology is the broad range of communication, information and related technologies that can be used to support learning, teaching, and assessment.” </a:t>
            </a:r>
            <a:endParaRPr lang="en-GB" sz="2200" i="1" dirty="0" smtClean="0"/>
          </a:p>
          <a:p>
            <a:endParaRPr lang="en-GB" sz="2200" dirty="0"/>
          </a:p>
          <a:p>
            <a:r>
              <a:rPr lang="en-GB" sz="2200" dirty="0"/>
              <a:t>The principles and values that inform the development of the scheme are: </a:t>
            </a:r>
          </a:p>
          <a:p>
            <a:pPr marL="285750" indent="-285750">
              <a:buFont typeface="Arial" panose="020B0604020202020204" pitchFamily="34" charset="0"/>
              <a:buChar char="•"/>
            </a:pPr>
            <a:r>
              <a:rPr lang="en-GB" sz="2200" dirty="0"/>
              <a:t>A commitment to exploring and understanding the interplay between technology and learning. </a:t>
            </a:r>
          </a:p>
          <a:p>
            <a:pPr marL="285750" indent="-285750">
              <a:buFont typeface="Arial" panose="020B0604020202020204" pitchFamily="34" charset="0"/>
              <a:buChar char="•"/>
            </a:pPr>
            <a:r>
              <a:rPr lang="en-GB" sz="2200" dirty="0"/>
              <a:t>A commitment to keep up to date with new technologies. </a:t>
            </a:r>
          </a:p>
          <a:p>
            <a:pPr marL="285750" indent="-285750">
              <a:buFont typeface="Arial" panose="020B0604020202020204" pitchFamily="34" charset="0"/>
              <a:buChar char="•"/>
            </a:pPr>
            <a:r>
              <a:rPr lang="en-GB" sz="2200" dirty="0"/>
              <a:t>An empathy with and willingness to learn from colleagues from different backgrounds and specialist options. </a:t>
            </a:r>
          </a:p>
          <a:p>
            <a:pPr marL="285750" indent="-285750">
              <a:buFont typeface="Arial" panose="020B0604020202020204" pitchFamily="34" charset="0"/>
              <a:buChar char="•"/>
            </a:pPr>
            <a:r>
              <a:rPr lang="en-GB" sz="2200" dirty="0"/>
              <a:t>A commitment to communicate and disseminate effective practice. </a:t>
            </a:r>
          </a:p>
        </p:txBody>
      </p:sp>
    </p:spTree>
    <p:extLst>
      <p:ext uri="{BB962C8B-B14F-4D97-AF65-F5344CB8AC3E}">
        <p14:creationId xmlns:p14="http://schemas.microsoft.com/office/powerpoint/2010/main" val="2543171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700760" y="232474"/>
            <a:ext cx="10751242" cy="6369803"/>
          </a:xfrm>
          <a:prstGeom prst="rect">
            <a:avLst/>
          </a:prstGeom>
        </p:spPr>
      </p:pic>
    </p:spTree>
    <p:extLst>
      <p:ext uri="{BB962C8B-B14F-4D97-AF65-F5344CB8AC3E}">
        <p14:creationId xmlns:p14="http://schemas.microsoft.com/office/powerpoint/2010/main" val="253531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Writing Break</a:t>
            </a:r>
            <a:endParaRPr lang="en-GB" b="1" dirty="0"/>
          </a:p>
        </p:txBody>
      </p:sp>
      <p:sp>
        <p:nvSpPr>
          <p:cNvPr id="3" name="Content Placeholder 2"/>
          <p:cNvSpPr>
            <a:spLocks noGrp="1"/>
          </p:cNvSpPr>
          <p:nvPr>
            <p:ph idx="1"/>
          </p:nvPr>
        </p:nvSpPr>
        <p:spPr/>
        <p:txBody>
          <a:bodyPr>
            <a:noAutofit/>
          </a:bodyPr>
          <a:lstStyle/>
          <a:p>
            <a:pPr marL="0" indent="0">
              <a:buNone/>
            </a:pPr>
            <a:r>
              <a:rPr lang="en-GB" dirty="0" smtClean="0"/>
              <a:t>Think about your own experience:</a:t>
            </a:r>
          </a:p>
          <a:p>
            <a:pPr marL="0" indent="0">
              <a:buNone/>
            </a:pPr>
            <a:r>
              <a:rPr lang="en-GB" dirty="0" smtClean="0"/>
              <a:t>note </a:t>
            </a:r>
            <a:r>
              <a:rPr lang="en-GB" dirty="0"/>
              <a:t>down what you might include </a:t>
            </a:r>
            <a:r>
              <a:rPr lang="en-GB" dirty="0" smtClean="0"/>
              <a:t>for:</a:t>
            </a:r>
          </a:p>
          <a:p>
            <a:pPr marL="0" indent="0">
              <a:buNone/>
            </a:pPr>
            <a:r>
              <a:rPr lang="en-GB" b="1" dirty="0" smtClean="0"/>
              <a:t>Core </a:t>
            </a:r>
            <a:r>
              <a:rPr lang="en-GB" b="1" dirty="0"/>
              <a:t>area 4: Communicating and working with </a:t>
            </a:r>
            <a:r>
              <a:rPr lang="en-GB" b="1" dirty="0" smtClean="0"/>
              <a:t>others</a:t>
            </a:r>
          </a:p>
          <a:p>
            <a:pPr marL="0" indent="0">
              <a:buNone/>
            </a:pPr>
            <a:endParaRPr lang="en-GB" b="1" dirty="0"/>
          </a:p>
          <a:p>
            <a:pPr marL="0" indent="0">
              <a:buNone/>
            </a:pPr>
            <a:r>
              <a:rPr lang="en-GB" b="1" dirty="0" smtClean="0"/>
              <a:t>Also consider addressing:</a:t>
            </a:r>
          </a:p>
          <a:p>
            <a:pPr marL="0" indent="0">
              <a:buNone/>
            </a:pPr>
            <a:r>
              <a:rPr lang="en-GB" dirty="0"/>
              <a:t>An empathy with and willingness to learn from colleagues from different backgrounds and specialisms.</a:t>
            </a:r>
            <a:endParaRPr lang="en-GB" b="1" dirty="0" smtClean="0"/>
          </a:p>
          <a:p>
            <a:pPr marL="0" indent="0">
              <a:buNone/>
            </a:pPr>
            <a:r>
              <a:rPr lang="en-GB" dirty="0"/>
              <a:t>A commitment to communicate and disseminate effective practice.</a:t>
            </a:r>
            <a:endParaRPr lang="en-GB"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0014" y="-1"/>
            <a:ext cx="3171986" cy="2107945"/>
          </a:xfrm>
          <a:prstGeom prst="rect">
            <a:avLst/>
          </a:prstGeom>
        </p:spPr>
      </p:pic>
      <p:sp>
        <p:nvSpPr>
          <p:cNvPr id="5" name="TextBox 4"/>
          <p:cNvSpPr txBox="1"/>
          <p:nvPr/>
        </p:nvSpPr>
        <p:spPr>
          <a:xfrm>
            <a:off x="7373565" y="6369803"/>
            <a:ext cx="4818435" cy="646331"/>
          </a:xfrm>
          <a:prstGeom prst="rect">
            <a:avLst/>
          </a:prstGeom>
          <a:noFill/>
        </p:spPr>
        <p:txBody>
          <a:bodyPr wrap="none" rtlCol="0">
            <a:spAutoFit/>
          </a:bodyPr>
          <a:lstStyle/>
          <a:p>
            <a:r>
              <a:rPr lang="en-GB" b="1" dirty="0" smtClean="0">
                <a:hlinkClick r:id="rId3"/>
              </a:rPr>
              <a:t>Diary Writing </a:t>
            </a:r>
            <a:r>
              <a:rPr lang="en-GB" b="1" dirty="0" smtClean="0"/>
              <a:t>by </a:t>
            </a:r>
            <a:r>
              <a:rPr lang="en-GB" b="1" dirty="0" smtClean="0">
                <a:hlinkClick r:id="rId4"/>
              </a:rPr>
              <a:t>Fredrik </a:t>
            </a:r>
            <a:r>
              <a:rPr lang="en-GB" b="1" dirty="0" err="1" smtClean="0">
                <a:hlinkClick r:id="rId4"/>
              </a:rPr>
              <a:t>Rubensson</a:t>
            </a:r>
            <a:r>
              <a:rPr lang="en-GB" b="1" dirty="0" smtClean="0">
                <a:hlinkClick r:id="rId4"/>
              </a:rPr>
              <a:t> </a:t>
            </a:r>
            <a:r>
              <a:rPr lang="en-GB" b="1" dirty="0" smtClean="0">
                <a:hlinkClick r:id="rId5"/>
              </a:rPr>
              <a:t>CC </a:t>
            </a:r>
            <a:r>
              <a:rPr lang="en-GB" b="1" dirty="0">
                <a:hlinkClick r:id="rId5"/>
              </a:rPr>
              <a:t>BY-SA 2.0</a:t>
            </a:r>
            <a:endParaRPr lang="en-GB" b="1" dirty="0"/>
          </a:p>
          <a:p>
            <a:endParaRPr lang="en-GB" dirty="0"/>
          </a:p>
        </p:txBody>
      </p:sp>
    </p:spTree>
    <p:extLst>
      <p:ext uri="{BB962C8B-B14F-4D97-AF65-F5344CB8AC3E}">
        <p14:creationId xmlns:p14="http://schemas.microsoft.com/office/powerpoint/2010/main" val="1765843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Core </a:t>
            </a:r>
            <a:r>
              <a:rPr lang="en-GB" b="1" dirty="0" smtClean="0"/>
              <a:t>area: </a:t>
            </a:r>
            <a:r>
              <a:rPr lang="en-GB" b="1" dirty="0"/>
              <a:t>Specialist Option(s</a:t>
            </a:r>
            <a:r>
              <a:rPr lang="en-GB" b="1" dirty="0" smtClean="0"/>
              <a:t>)</a:t>
            </a:r>
            <a:endParaRPr lang="en-GB" b="1" dirty="0"/>
          </a:p>
        </p:txBody>
      </p:sp>
      <p:sp>
        <p:nvSpPr>
          <p:cNvPr id="3" name="Content Placeholder 2"/>
          <p:cNvSpPr>
            <a:spLocks noGrp="1"/>
          </p:cNvSpPr>
          <p:nvPr>
            <p:ph idx="1"/>
          </p:nvPr>
        </p:nvSpPr>
        <p:spPr>
          <a:xfrm>
            <a:off x="838200" y="1689316"/>
            <a:ext cx="10515600" cy="4813112"/>
          </a:xfrm>
        </p:spPr>
        <p:txBody>
          <a:bodyPr>
            <a:noAutofit/>
          </a:bodyPr>
          <a:lstStyle/>
          <a:p>
            <a:pPr marL="0" indent="0">
              <a:buNone/>
            </a:pPr>
            <a:r>
              <a:rPr lang="en-GB" dirty="0" smtClean="0">
                <a:cs typeface="Arial" panose="020B0604020202020204" pitchFamily="34" charset="0"/>
              </a:rPr>
              <a:t>As </a:t>
            </a:r>
            <a:r>
              <a:rPr lang="en-GB" dirty="0">
                <a:cs typeface="Arial" panose="020B0604020202020204" pitchFamily="34" charset="0"/>
              </a:rPr>
              <a:t>well as the core areas, candidates are </a:t>
            </a:r>
            <a:r>
              <a:rPr lang="en-GB" dirty="0">
                <a:solidFill>
                  <a:srgbClr val="C00000"/>
                </a:solidFill>
                <a:cs typeface="Arial" panose="020B0604020202020204" pitchFamily="34" charset="0"/>
              </a:rPr>
              <a:t>required to demonstrate evidence of independent practice in one or more specialist options</a:t>
            </a:r>
            <a:r>
              <a:rPr lang="en-GB" dirty="0">
                <a:cs typeface="Arial" panose="020B0604020202020204" pitchFamily="34" charset="0"/>
              </a:rPr>
              <a:t>. This reflects the fact that, although there are common areas of work for learning technologists, practice is extremely diverse and everyone specialises in something different.</a:t>
            </a:r>
          </a:p>
          <a:p>
            <a:pPr marL="0" indent="0">
              <a:buNone/>
            </a:pPr>
            <a:r>
              <a:rPr lang="en-GB" dirty="0">
                <a:cs typeface="Arial" panose="020B0604020202020204" pitchFamily="34" charset="0"/>
              </a:rPr>
              <a:t>Your specialist topic should reflect an area where you have particular expertise.  This may be unique </a:t>
            </a:r>
            <a:r>
              <a:rPr lang="en-GB" dirty="0" smtClean="0">
                <a:cs typeface="Arial" panose="020B0604020202020204" pitchFamily="34" charset="0"/>
              </a:rPr>
              <a:t>to you </a:t>
            </a:r>
            <a:r>
              <a:rPr lang="en-GB" dirty="0">
                <a:cs typeface="Arial" panose="020B0604020202020204" pitchFamily="34" charset="0"/>
              </a:rPr>
              <a:t>or common across your team, but goes beyond what would be expected of any learning technologist.  Below is an indicative list of possible specialist options.  </a:t>
            </a:r>
            <a:r>
              <a:rPr lang="en-GB" dirty="0">
                <a:solidFill>
                  <a:srgbClr val="C00000"/>
                </a:solidFill>
                <a:cs typeface="Arial" panose="020B0604020202020204" pitchFamily="34" charset="0"/>
              </a:rPr>
              <a:t>You are free to choose from it, </a:t>
            </a:r>
            <a:r>
              <a:rPr lang="en-GB" dirty="0" smtClean="0">
                <a:solidFill>
                  <a:srgbClr val="C00000"/>
                </a:solidFill>
                <a:cs typeface="Arial" panose="020B0604020202020204" pitchFamily="34" charset="0"/>
              </a:rPr>
              <a:t>or to </a:t>
            </a:r>
            <a:r>
              <a:rPr lang="en-GB" dirty="0">
                <a:solidFill>
                  <a:srgbClr val="C00000"/>
                </a:solidFill>
                <a:cs typeface="Arial" panose="020B0604020202020204" pitchFamily="34" charset="0"/>
              </a:rPr>
              <a:t>select a different area that reflects your expertise</a:t>
            </a:r>
            <a:r>
              <a:rPr lang="en-GB" dirty="0" smtClean="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a:p>
            <a:pPr marL="514350" indent="-514350">
              <a:buAutoNum type="alphaLcParenR"/>
            </a:pPr>
            <a:endParaRPr lang="en-GB" dirty="0"/>
          </a:p>
          <a:p>
            <a:pPr marL="514350" indent="-514350">
              <a:buAutoNum type="alphaLcParenR"/>
            </a:pPr>
            <a:endParaRPr lang="en-GB" dirty="0" smtClean="0"/>
          </a:p>
          <a:p>
            <a:pPr marL="514350" indent="-514350">
              <a:buAutoNum type="alphaLcParenR"/>
            </a:pPr>
            <a:endParaRPr lang="en-GB" dirty="0"/>
          </a:p>
          <a:p>
            <a:pPr marL="514350" indent="-514350">
              <a:buAutoNum type="alphaLcParenR"/>
            </a:pPr>
            <a:endParaRPr lang="en-GB" dirty="0" smtClean="0"/>
          </a:p>
          <a:p>
            <a:pPr marL="0" indent="0">
              <a:buNone/>
            </a:pPr>
            <a:endParaRPr lang="en-GB" sz="1800" dirty="0" smtClean="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r>
              <a:rPr lang="en-GB" sz="1800" dirty="0" smtClean="0"/>
              <a:t>https</a:t>
            </a:r>
            <a:r>
              <a:rPr lang="en-GB" sz="1800" dirty="0"/>
              <a:t>://www.alt.ac.uk/sites/alt.ac.uk/files/assets_editor_uploads/CMALTGuidelines0416GoogleDoc_1.pdf</a:t>
            </a:r>
            <a:endParaRPr lang="en-GB" sz="1800" dirty="0" smtClean="0"/>
          </a:p>
          <a:p>
            <a:pPr marL="0" indent="0">
              <a:buNone/>
            </a:pPr>
            <a:endParaRPr lang="en-GB" dirty="0"/>
          </a:p>
        </p:txBody>
      </p:sp>
    </p:spTree>
    <p:extLst>
      <p:ext uri="{BB962C8B-B14F-4D97-AF65-F5344CB8AC3E}">
        <p14:creationId xmlns:p14="http://schemas.microsoft.com/office/powerpoint/2010/main" val="51569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Core area 3</a:t>
            </a:r>
            <a:r>
              <a:rPr lang="en-GB" b="1" dirty="0" smtClean="0"/>
              <a:t>: </a:t>
            </a:r>
            <a:r>
              <a:rPr lang="en-GB" b="1" dirty="0"/>
              <a:t>Specialist Option(s</a:t>
            </a:r>
            <a:r>
              <a:rPr lang="en-GB" b="1" dirty="0" smtClean="0"/>
              <a:t>)</a:t>
            </a:r>
            <a:endParaRPr lang="en-GB" b="1" dirty="0"/>
          </a:p>
        </p:txBody>
      </p:sp>
      <p:sp>
        <p:nvSpPr>
          <p:cNvPr id="3" name="Content Placeholder 2"/>
          <p:cNvSpPr>
            <a:spLocks noGrp="1"/>
          </p:cNvSpPr>
          <p:nvPr>
            <p:ph idx="1"/>
          </p:nvPr>
        </p:nvSpPr>
        <p:spPr>
          <a:xfrm>
            <a:off x="838200" y="1363851"/>
            <a:ext cx="10515600" cy="4813112"/>
          </a:xfrm>
        </p:spPr>
        <p:txBody>
          <a:bodyPr>
            <a:noAutofit/>
          </a:bodyPr>
          <a:lstStyle/>
          <a:p>
            <a:r>
              <a:rPr lang="en-GB" sz="2400" dirty="0" smtClean="0"/>
              <a:t>producing </a:t>
            </a:r>
            <a:r>
              <a:rPr lang="en-GB" sz="2400" dirty="0"/>
              <a:t>learning materials/content/courseware;</a:t>
            </a:r>
          </a:p>
          <a:p>
            <a:r>
              <a:rPr lang="en-GB" sz="2400" dirty="0" smtClean="0"/>
              <a:t>project </a:t>
            </a:r>
            <a:r>
              <a:rPr lang="en-GB" sz="2400" dirty="0"/>
              <a:t>management, including resource management, in learning technology;</a:t>
            </a:r>
          </a:p>
          <a:p>
            <a:r>
              <a:rPr lang="en-GB" sz="2400" dirty="0" smtClean="0"/>
              <a:t>training</a:t>
            </a:r>
            <a:r>
              <a:rPr lang="en-GB" sz="2400" dirty="0"/>
              <a:t>, mentoring and developing others;</a:t>
            </a:r>
          </a:p>
          <a:p>
            <a:r>
              <a:rPr lang="en-GB" sz="2400" dirty="0" smtClean="0"/>
              <a:t>evaluation</a:t>
            </a:r>
            <a:r>
              <a:rPr lang="en-GB" sz="2400" dirty="0"/>
              <a:t>;</a:t>
            </a:r>
          </a:p>
          <a:p>
            <a:r>
              <a:rPr lang="en-GB" sz="2400" dirty="0" smtClean="0"/>
              <a:t>research</a:t>
            </a:r>
            <a:r>
              <a:rPr lang="en-GB" sz="2400" dirty="0"/>
              <a:t>;</a:t>
            </a:r>
          </a:p>
          <a:p>
            <a:r>
              <a:rPr lang="en-GB" sz="2400" dirty="0" smtClean="0"/>
              <a:t>management/administration </a:t>
            </a:r>
            <a:r>
              <a:rPr lang="en-GB" sz="2400" dirty="0"/>
              <a:t>of a sustainable e-learning process;</a:t>
            </a:r>
          </a:p>
          <a:p>
            <a:r>
              <a:rPr lang="en-GB" sz="2400" dirty="0" smtClean="0"/>
              <a:t>supporting </a:t>
            </a:r>
            <a:r>
              <a:rPr lang="en-GB" sz="2400" dirty="0"/>
              <a:t>and tutoring learners;</a:t>
            </a:r>
          </a:p>
          <a:p>
            <a:r>
              <a:rPr lang="en-GB" sz="2400" dirty="0" smtClean="0"/>
              <a:t>designing </a:t>
            </a:r>
            <a:r>
              <a:rPr lang="en-GB" sz="2400" dirty="0"/>
              <a:t>tools and systems</a:t>
            </a:r>
            <a:r>
              <a:rPr lang="en-GB" sz="2400" dirty="0" smtClean="0"/>
              <a:t>;</a:t>
            </a:r>
          </a:p>
          <a:p>
            <a:r>
              <a:rPr lang="en-GB" sz="2400" dirty="0" smtClean="0"/>
              <a:t> </a:t>
            </a:r>
            <a:r>
              <a:rPr lang="en-GB" sz="2400" dirty="0"/>
              <a:t>institutional development/strategic work;</a:t>
            </a:r>
          </a:p>
          <a:p>
            <a:r>
              <a:rPr lang="en-GB" sz="2400" dirty="0" smtClean="0"/>
              <a:t>knowledge </a:t>
            </a:r>
            <a:r>
              <a:rPr lang="en-GB" sz="2400" dirty="0"/>
              <a:t>and application of emerging standards for learning technology;</a:t>
            </a:r>
          </a:p>
          <a:p>
            <a:pPr marL="0" indent="0">
              <a:buNone/>
            </a:pPr>
            <a:endParaRPr lang="en-GB" dirty="0"/>
          </a:p>
          <a:p>
            <a:pPr marL="514350" indent="-514350">
              <a:buAutoNum type="alphaLcParenR"/>
            </a:pPr>
            <a:endParaRPr lang="en-GB" dirty="0" smtClean="0"/>
          </a:p>
          <a:p>
            <a:pPr marL="514350" indent="-514350">
              <a:buAutoNum type="alphaLcParenR"/>
            </a:pPr>
            <a:endParaRPr lang="en-GB" dirty="0"/>
          </a:p>
          <a:p>
            <a:pPr marL="514350" indent="-514350">
              <a:buAutoNum type="alphaLcParenR"/>
            </a:pPr>
            <a:endParaRPr lang="en-GB" dirty="0" smtClean="0"/>
          </a:p>
          <a:p>
            <a:pPr marL="0" indent="0">
              <a:buNone/>
            </a:pPr>
            <a:endParaRPr lang="en-GB" sz="1800" dirty="0" smtClean="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r>
              <a:rPr lang="en-GB" sz="1800" dirty="0" smtClean="0"/>
              <a:t>https</a:t>
            </a:r>
            <a:r>
              <a:rPr lang="en-GB" sz="1800" dirty="0"/>
              <a:t>://www.alt.ac.uk/sites/alt.ac.uk/files/assets_editor_uploads/CMALTGuidelines0416GoogleDoc_1.pdf</a:t>
            </a:r>
            <a:endParaRPr lang="en-GB" sz="1800" dirty="0" smtClean="0"/>
          </a:p>
          <a:p>
            <a:pPr marL="0" indent="0">
              <a:buNone/>
            </a:pPr>
            <a:endParaRPr lang="en-GB" dirty="0"/>
          </a:p>
        </p:txBody>
      </p:sp>
    </p:spTree>
    <p:extLst>
      <p:ext uri="{BB962C8B-B14F-4D97-AF65-F5344CB8AC3E}">
        <p14:creationId xmlns:p14="http://schemas.microsoft.com/office/powerpoint/2010/main" val="241348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207" y="573438"/>
            <a:ext cx="10515600" cy="4813112"/>
          </a:xfrm>
        </p:spPr>
        <p:txBody>
          <a:bodyPr>
            <a:noAutofit/>
          </a:bodyPr>
          <a:lstStyle/>
          <a:p>
            <a:r>
              <a:rPr lang="en-GB" sz="2400" dirty="0" smtClean="0"/>
              <a:t>assistive </a:t>
            </a:r>
            <a:r>
              <a:rPr lang="en-GB" sz="2400" dirty="0"/>
              <a:t>technologies;</a:t>
            </a:r>
          </a:p>
          <a:p>
            <a:r>
              <a:rPr lang="en-GB" sz="2400" dirty="0" smtClean="0"/>
              <a:t>VLE </a:t>
            </a:r>
            <a:r>
              <a:rPr lang="en-GB" sz="2400" dirty="0"/>
              <a:t>administration and maintenance;</a:t>
            </a:r>
          </a:p>
          <a:p>
            <a:r>
              <a:rPr lang="en-GB" sz="2400" dirty="0" smtClean="0"/>
              <a:t>interface </a:t>
            </a:r>
            <a:r>
              <a:rPr lang="en-GB" sz="2400" dirty="0"/>
              <a:t>design;</a:t>
            </a:r>
          </a:p>
          <a:p>
            <a:r>
              <a:rPr lang="en-GB" sz="2400" dirty="0" smtClean="0"/>
              <a:t>distance </a:t>
            </a:r>
            <a:r>
              <a:rPr lang="en-GB" sz="2400" dirty="0"/>
              <a:t>learning/blended learning;</a:t>
            </a:r>
          </a:p>
          <a:p>
            <a:r>
              <a:rPr lang="en-GB" sz="2400" dirty="0" smtClean="0"/>
              <a:t>managing </a:t>
            </a:r>
            <a:r>
              <a:rPr lang="en-GB" sz="2400" dirty="0"/>
              <a:t>and sourcing content;</a:t>
            </a:r>
          </a:p>
          <a:p>
            <a:r>
              <a:rPr lang="en-GB" sz="2400" dirty="0" smtClean="0"/>
              <a:t>copyright</a:t>
            </a:r>
            <a:r>
              <a:rPr lang="en-GB" sz="2400" dirty="0"/>
              <a:t>;</a:t>
            </a:r>
          </a:p>
          <a:p>
            <a:r>
              <a:rPr lang="en-GB" sz="2400" dirty="0" smtClean="0"/>
              <a:t>learner </a:t>
            </a:r>
            <a:r>
              <a:rPr lang="en-GB" sz="2400" dirty="0"/>
              <a:t>support;</a:t>
            </a:r>
          </a:p>
          <a:p>
            <a:r>
              <a:rPr lang="en-GB" sz="2400" dirty="0" smtClean="0"/>
              <a:t>accessibility</a:t>
            </a:r>
            <a:r>
              <a:rPr lang="en-GB" sz="2400" dirty="0"/>
              <a:t>;</a:t>
            </a:r>
          </a:p>
          <a:p>
            <a:r>
              <a:rPr lang="en-GB" sz="2400" dirty="0" smtClean="0"/>
              <a:t>sustainability</a:t>
            </a:r>
            <a:endParaRPr lang="en-GB" sz="2400" dirty="0"/>
          </a:p>
          <a:p>
            <a:r>
              <a:rPr lang="en-GB" sz="2400" dirty="0" smtClean="0"/>
              <a:t>inclusive </a:t>
            </a:r>
            <a:r>
              <a:rPr lang="en-GB" sz="2400" dirty="0"/>
              <a:t>learning practice</a:t>
            </a:r>
          </a:p>
          <a:p>
            <a:r>
              <a:rPr lang="en-GB" sz="2400" dirty="0" smtClean="0"/>
              <a:t>open </a:t>
            </a:r>
            <a:r>
              <a:rPr lang="en-GB" sz="2400" dirty="0"/>
              <a:t>education resources (OER)</a:t>
            </a:r>
          </a:p>
          <a:p>
            <a:r>
              <a:rPr lang="en-GB" sz="2400" dirty="0" smtClean="0"/>
              <a:t>MOOCs</a:t>
            </a:r>
          </a:p>
          <a:p>
            <a:pPr marL="0" indent="0">
              <a:buNone/>
            </a:pPr>
            <a:endParaRPr lang="en-GB" sz="2400" dirty="0" smtClean="0"/>
          </a:p>
          <a:p>
            <a:pPr marL="0" indent="0">
              <a:buNone/>
            </a:pPr>
            <a:endParaRPr lang="en-GB" sz="2400" dirty="0" smtClean="0"/>
          </a:p>
        </p:txBody>
      </p:sp>
    </p:spTree>
    <p:extLst>
      <p:ext uri="{BB962C8B-B14F-4D97-AF65-F5344CB8AC3E}">
        <p14:creationId xmlns:p14="http://schemas.microsoft.com/office/powerpoint/2010/main" val="132166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Defining and evidencing your specialist </a:t>
            </a:r>
            <a:r>
              <a:rPr lang="en-GB" b="1" dirty="0" smtClean="0"/>
              <a:t>option</a:t>
            </a:r>
            <a:endParaRPr lang="en-GB" b="1" dirty="0"/>
          </a:p>
        </p:txBody>
      </p:sp>
      <p:sp>
        <p:nvSpPr>
          <p:cNvPr id="3" name="Content Placeholder 2"/>
          <p:cNvSpPr>
            <a:spLocks noGrp="1"/>
          </p:cNvSpPr>
          <p:nvPr>
            <p:ph idx="1"/>
          </p:nvPr>
        </p:nvSpPr>
        <p:spPr/>
        <p:txBody>
          <a:bodyPr>
            <a:normAutofit/>
          </a:bodyPr>
          <a:lstStyle/>
          <a:p>
            <a:pPr marL="0" indent="0">
              <a:buNone/>
            </a:pPr>
            <a:r>
              <a:rPr lang="en-GB" sz="2000" dirty="0">
                <a:latin typeface="Arial" panose="020B0604020202020204" pitchFamily="34" charset="0"/>
                <a:cs typeface="Arial" panose="020B0604020202020204" pitchFamily="34" charset="0"/>
              </a:rPr>
              <a:t>In describing your specialist option you should refer to the values listed at the top of these guidelines. Because these are specialist options you should be clear what makes your work distinct from common practice; many people teach on online courses, but designing and delivering fully online courses requires specific skills and would be considered specialist. . Similarly, many teachers provide blended learning, but developing and sharing guidelines for such practice or working with a distinctive blend of contexts might distinguish your work as specialist. It may be that your specialist option is </a:t>
            </a:r>
            <a:r>
              <a:rPr lang="en-GB" sz="2000" dirty="0" smtClean="0">
                <a:latin typeface="Arial" panose="020B0604020202020204" pitchFamily="34" charset="0"/>
                <a:cs typeface="Arial" panose="020B0604020202020204" pitchFamily="34" charset="0"/>
              </a:rPr>
              <a:t>common amongst </a:t>
            </a:r>
            <a:r>
              <a:rPr lang="en-GB" sz="2000" dirty="0">
                <a:latin typeface="Arial" panose="020B0604020202020204" pitchFamily="34" charset="0"/>
                <a:cs typeface="Arial" panose="020B0604020202020204" pitchFamily="34" charset="0"/>
              </a:rPr>
              <a:t>the group that you work in as you all work in a similar area; that is perfectly acceptable.</a:t>
            </a:r>
          </a:p>
          <a:p>
            <a:pPr marL="0" indent="0">
              <a:buNone/>
            </a:pPr>
            <a:r>
              <a:rPr lang="en-GB" sz="2000" dirty="0">
                <a:latin typeface="Arial" panose="020B0604020202020204" pitchFamily="34" charset="0"/>
                <a:cs typeface="Arial" panose="020B0604020202020204" pitchFamily="34" charset="0"/>
              </a:rPr>
              <a:t>Evidence for your specialist activity is likely to be very specific but could include: reports, papers or presentations you have written; this could be backed up by a job description plus written statements supporting your specialist knowledge from colleagues, clients or managers; active membership of professional or other bodies; certificates of completion of specialist training programmes or courses.</a:t>
            </a:r>
          </a:p>
        </p:txBody>
      </p:sp>
    </p:spTree>
    <p:extLst>
      <p:ext uri="{BB962C8B-B14F-4D97-AF65-F5344CB8AC3E}">
        <p14:creationId xmlns:p14="http://schemas.microsoft.com/office/powerpoint/2010/main" val="172490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Writing Break</a:t>
            </a:r>
            <a:endParaRPr lang="en-GB" b="1" dirty="0"/>
          </a:p>
        </p:txBody>
      </p:sp>
      <p:sp>
        <p:nvSpPr>
          <p:cNvPr id="3" name="Content Placeholder 2"/>
          <p:cNvSpPr>
            <a:spLocks noGrp="1"/>
          </p:cNvSpPr>
          <p:nvPr>
            <p:ph idx="1"/>
          </p:nvPr>
        </p:nvSpPr>
        <p:spPr/>
        <p:txBody>
          <a:bodyPr>
            <a:noAutofit/>
          </a:bodyPr>
          <a:lstStyle/>
          <a:p>
            <a:pPr marL="0" indent="0">
              <a:buNone/>
            </a:pPr>
            <a:r>
              <a:rPr lang="en-GB" dirty="0" smtClean="0"/>
              <a:t>Think about your own experience:</a:t>
            </a:r>
          </a:p>
          <a:p>
            <a:pPr marL="0" indent="0">
              <a:buNone/>
            </a:pPr>
            <a:r>
              <a:rPr lang="en-GB" dirty="0" smtClean="0"/>
              <a:t>note </a:t>
            </a:r>
            <a:r>
              <a:rPr lang="en-GB" dirty="0"/>
              <a:t>down what you might include </a:t>
            </a:r>
            <a:r>
              <a:rPr lang="en-GB" dirty="0" smtClean="0"/>
              <a:t>for your:</a:t>
            </a:r>
          </a:p>
          <a:p>
            <a:pPr marL="0" indent="0">
              <a:buNone/>
            </a:pPr>
            <a:endParaRPr lang="en-US" b="1" dirty="0" smtClean="0"/>
          </a:p>
          <a:p>
            <a:pPr marL="0" indent="0">
              <a:buNone/>
            </a:pPr>
            <a:r>
              <a:rPr lang="en-US" b="1" dirty="0" smtClean="0"/>
              <a:t>Specialist Option</a:t>
            </a:r>
          </a:p>
          <a:p>
            <a:pPr marL="0" indent="0">
              <a:buNone/>
            </a:pPr>
            <a:endParaRPr lang="en-GB" b="1" dirty="0"/>
          </a:p>
          <a:p>
            <a:pPr marL="0" indent="0">
              <a:buNone/>
            </a:pP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0014" y="-1"/>
            <a:ext cx="3171986" cy="2107945"/>
          </a:xfrm>
          <a:prstGeom prst="rect">
            <a:avLst/>
          </a:prstGeom>
        </p:spPr>
      </p:pic>
      <p:sp>
        <p:nvSpPr>
          <p:cNvPr id="5" name="TextBox 4"/>
          <p:cNvSpPr txBox="1"/>
          <p:nvPr/>
        </p:nvSpPr>
        <p:spPr>
          <a:xfrm>
            <a:off x="7373565" y="6369803"/>
            <a:ext cx="4818435" cy="646331"/>
          </a:xfrm>
          <a:prstGeom prst="rect">
            <a:avLst/>
          </a:prstGeom>
          <a:noFill/>
        </p:spPr>
        <p:txBody>
          <a:bodyPr wrap="none" rtlCol="0">
            <a:spAutoFit/>
          </a:bodyPr>
          <a:lstStyle/>
          <a:p>
            <a:r>
              <a:rPr lang="en-GB" b="1" dirty="0" smtClean="0">
                <a:hlinkClick r:id="rId3"/>
              </a:rPr>
              <a:t>Diary Writing </a:t>
            </a:r>
            <a:r>
              <a:rPr lang="en-GB" b="1" dirty="0" smtClean="0"/>
              <a:t>by </a:t>
            </a:r>
            <a:r>
              <a:rPr lang="en-GB" b="1" dirty="0" smtClean="0">
                <a:hlinkClick r:id="rId4"/>
              </a:rPr>
              <a:t>Fredrik </a:t>
            </a:r>
            <a:r>
              <a:rPr lang="en-GB" b="1" dirty="0" err="1" smtClean="0">
                <a:hlinkClick r:id="rId4"/>
              </a:rPr>
              <a:t>Rubensson</a:t>
            </a:r>
            <a:r>
              <a:rPr lang="en-GB" b="1" dirty="0" smtClean="0">
                <a:hlinkClick r:id="rId4"/>
              </a:rPr>
              <a:t> </a:t>
            </a:r>
            <a:r>
              <a:rPr lang="en-GB" b="1" dirty="0" smtClean="0">
                <a:hlinkClick r:id="rId5"/>
              </a:rPr>
              <a:t>CC </a:t>
            </a:r>
            <a:r>
              <a:rPr lang="en-GB" b="1" dirty="0">
                <a:hlinkClick r:id="rId5"/>
              </a:rPr>
              <a:t>BY-SA 2.0</a:t>
            </a:r>
            <a:endParaRPr lang="en-GB" b="1" dirty="0"/>
          </a:p>
          <a:p>
            <a:endParaRPr lang="en-GB" dirty="0"/>
          </a:p>
        </p:txBody>
      </p:sp>
    </p:spTree>
    <p:extLst>
      <p:ext uri="{BB962C8B-B14F-4D97-AF65-F5344CB8AC3E}">
        <p14:creationId xmlns:p14="http://schemas.microsoft.com/office/powerpoint/2010/main" val="2655519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04" y="0"/>
            <a:ext cx="10515600" cy="1325563"/>
          </a:xfrm>
        </p:spPr>
        <p:txBody>
          <a:bodyPr/>
          <a:lstStyle/>
          <a:p>
            <a:r>
              <a:rPr lang="en-GB" b="1" dirty="0" smtClean="0"/>
              <a:t>Reflection prompt questions:</a:t>
            </a:r>
            <a:endParaRPr lang="en-GB" b="1" dirty="0"/>
          </a:p>
        </p:txBody>
      </p:sp>
      <p:sp>
        <p:nvSpPr>
          <p:cNvPr id="3" name="Content Placeholder 2"/>
          <p:cNvSpPr>
            <a:spLocks noGrp="1"/>
          </p:cNvSpPr>
          <p:nvPr>
            <p:ph idx="1"/>
          </p:nvPr>
        </p:nvSpPr>
        <p:spPr>
          <a:xfrm>
            <a:off x="822701" y="1314181"/>
            <a:ext cx="10515600" cy="4351338"/>
          </a:xfrm>
        </p:spPr>
        <p:txBody>
          <a:bodyPr/>
          <a:lstStyle/>
          <a:p>
            <a:pPr marL="0" indent="0">
              <a:buNone/>
            </a:pPr>
            <a:r>
              <a:rPr lang="en-GB" dirty="0" smtClean="0"/>
              <a:t>What have I learnt from doing what I described above?</a:t>
            </a:r>
          </a:p>
          <a:p>
            <a:pPr marL="0" indent="0">
              <a:buNone/>
            </a:pPr>
            <a:r>
              <a:rPr lang="en-GB" dirty="0" smtClean="0"/>
              <a:t>What went well/ what could have gone better?</a:t>
            </a:r>
          </a:p>
          <a:p>
            <a:pPr marL="0" indent="0">
              <a:buNone/>
            </a:pPr>
            <a:r>
              <a:rPr lang="en-GB" dirty="0" smtClean="0"/>
              <a:t>What would I do differently another time?</a:t>
            </a:r>
          </a:p>
          <a:p>
            <a:pPr marL="0" indent="0">
              <a:buNone/>
            </a:pPr>
            <a:r>
              <a:rPr lang="en-GB" dirty="0" smtClean="0"/>
              <a:t>What was the impact on my users/students/learning?</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499" y="3697961"/>
            <a:ext cx="5941016" cy="2747720"/>
          </a:xfrm>
          <a:prstGeom prst="rect">
            <a:avLst/>
          </a:prstGeom>
        </p:spPr>
      </p:pic>
      <p:sp>
        <p:nvSpPr>
          <p:cNvPr id="5" name="TextBox 4"/>
          <p:cNvSpPr txBox="1"/>
          <p:nvPr/>
        </p:nvSpPr>
        <p:spPr>
          <a:xfrm>
            <a:off x="5253925" y="6503838"/>
            <a:ext cx="3893310" cy="646331"/>
          </a:xfrm>
          <a:prstGeom prst="rect">
            <a:avLst/>
          </a:prstGeom>
          <a:noFill/>
        </p:spPr>
        <p:txBody>
          <a:bodyPr wrap="none" rtlCol="0">
            <a:spAutoFit/>
          </a:bodyPr>
          <a:lstStyle/>
          <a:p>
            <a:r>
              <a:rPr lang="en-GB" dirty="0" smtClean="0">
                <a:hlinkClick r:id="rId3"/>
              </a:rPr>
              <a:t>Reflection</a:t>
            </a:r>
            <a:r>
              <a:rPr lang="en-GB" dirty="0" smtClean="0"/>
              <a:t> </a:t>
            </a:r>
            <a:r>
              <a:rPr lang="en-GB" dirty="0" smtClean="0">
                <a:hlinkClick r:id="rId4"/>
              </a:rPr>
              <a:t>Davide D’Amico </a:t>
            </a:r>
            <a:r>
              <a:rPr lang="en-GB" dirty="0">
                <a:hlinkClick r:id="rId5"/>
              </a:rPr>
              <a:t>CC BY-SA 2.0</a:t>
            </a:r>
            <a:endParaRPr lang="en-GB" dirty="0"/>
          </a:p>
          <a:p>
            <a:endParaRPr lang="en-GB" dirty="0"/>
          </a:p>
        </p:txBody>
      </p:sp>
    </p:spTree>
    <p:extLst>
      <p:ext uri="{BB962C8B-B14F-4D97-AF65-F5344CB8AC3E}">
        <p14:creationId xmlns:p14="http://schemas.microsoft.com/office/powerpoint/2010/main" val="83076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573" y="1507957"/>
            <a:ext cx="10476854" cy="4914108"/>
          </a:xfrm>
        </p:spPr>
        <p:txBody>
          <a:bodyPr>
            <a:noAutofit/>
          </a:bodyPr>
          <a:lstStyle/>
          <a:p>
            <a:pPr marL="0" indent="0">
              <a:buNone/>
            </a:pPr>
            <a:r>
              <a:rPr lang="en-GB" sz="2400" dirty="0" smtClean="0"/>
              <a:t>10.00 – </a:t>
            </a:r>
            <a:r>
              <a:rPr lang="en-GB" sz="2400" dirty="0"/>
              <a:t>Welcome</a:t>
            </a:r>
            <a:r>
              <a:rPr lang="en-GB" sz="2400" dirty="0" smtClean="0"/>
              <a:t>, help yourself to refreshments</a:t>
            </a:r>
          </a:p>
          <a:p>
            <a:pPr marL="0" indent="0">
              <a:buNone/>
            </a:pPr>
            <a:r>
              <a:rPr lang="en-GB" sz="2400" dirty="0" smtClean="0"/>
              <a:t>10.10 – Introductions</a:t>
            </a:r>
          </a:p>
          <a:p>
            <a:pPr marL="0" indent="0">
              <a:buNone/>
            </a:pPr>
            <a:r>
              <a:rPr lang="en-GB" sz="2400" dirty="0" smtClean="0"/>
              <a:t>10.20 – Core Area 3: The Wider Context</a:t>
            </a:r>
          </a:p>
          <a:p>
            <a:pPr marL="457200" lvl="1" indent="0">
              <a:buNone/>
            </a:pPr>
            <a:r>
              <a:rPr lang="en-GB" dirty="0" smtClean="0"/>
              <a:t>10:40 – Writing Break (10 minutes)</a:t>
            </a:r>
          </a:p>
          <a:p>
            <a:pPr marL="457200" lvl="1" indent="0">
              <a:buNone/>
            </a:pPr>
            <a:r>
              <a:rPr lang="en-GB" dirty="0" smtClean="0"/>
              <a:t>10:50 – Pair discussion of your writing</a:t>
            </a:r>
          </a:p>
          <a:p>
            <a:pPr marL="0" indent="0">
              <a:buNone/>
            </a:pPr>
            <a:r>
              <a:rPr lang="en-GB" sz="2400" dirty="0" smtClean="0"/>
              <a:t>11:00 – Core Area 4: Communication and working with others</a:t>
            </a:r>
          </a:p>
          <a:p>
            <a:pPr marL="457200" lvl="1" indent="0">
              <a:buNone/>
            </a:pPr>
            <a:r>
              <a:rPr lang="en-GB" dirty="0" smtClean="0"/>
              <a:t>11:10 </a:t>
            </a:r>
            <a:r>
              <a:rPr lang="en-GB" dirty="0"/>
              <a:t>– Writing Break (10 minutes)</a:t>
            </a:r>
          </a:p>
          <a:p>
            <a:pPr marL="457200" lvl="1" indent="0">
              <a:buNone/>
            </a:pPr>
            <a:r>
              <a:rPr lang="en-GB" dirty="0" smtClean="0"/>
              <a:t>11:20 – </a:t>
            </a:r>
            <a:r>
              <a:rPr lang="en-GB" dirty="0"/>
              <a:t>Pair discussion of your </a:t>
            </a:r>
            <a:r>
              <a:rPr lang="en-GB" dirty="0" smtClean="0"/>
              <a:t>writing</a:t>
            </a:r>
          </a:p>
          <a:p>
            <a:pPr marL="0" indent="0">
              <a:buNone/>
            </a:pPr>
            <a:r>
              <a:rPr lang="en-GB" sz="2400" dirty="0" smtClean="0"/>
              <a:t>11:30 – Specialist Options</a:t>
            </a:r>
          </a:p>
          <a:p>
            <a:pPr marL="457200" lvl="1" indent="0">
              <a:buNone/>
            </a:pPr>
            <a:r>
              <a:rPr lang="en-GB" dirty="0" smtClean="0"/>
              <a:t>11:40 </a:t>
            </a:r>
            <a:r>
              <a:rPr lang="en-GB" dirty="0"/>
              <a:t>– Writing Break (10 minutes)</a:t>
            </a:r>
          </a:p>
          <a:p>
            <a:pPr marL="457200" lvl="1" indent="0">
              <a:buNone/>
            </a:pPr>
            <a:r>
              <a:rPr lang="en-GB" dirty="0" smtClean="0"/>
              <a:t>11:50 </a:t>
            </a:r>
            <a:r>
              <a:rPr lang="en-GB" dirty="0"/>
              <a:t>– Pair discussion of your writing</a:t>
            </a:r>
          </a:p>
          <a:p>
            <a:pPr marL="0" indent="0">
              <a:buNone/>
            </a:pPr>
            <a:r>
              <a:rPr lang="en-GB" sz="2400" dirty="0" smtClean="0"/>
              <a:t>12:00 - Close</a:t>
            </a:r>
          </a:p>
          <a:p>
            <a:pPr marL="0" indent="0">
              <a:buNone/>
            </a:pPr>
            <a:endParaRPr lang="en-GB" dirty="0"/>
          </a:p>
          <a:p>
            <a:endParaRPr lang="en-GB" dirty="0" smtClean="0"/>
          </a:p>
        </p:txBody>
      </p:sp>
      <p:sp>
        <p:nvSpPr>
          <p:cNvPr id="6" name="Title 1"/>
          <p:cNvSpPr>
            <a:spLocks noGrp="1"/>
          </p:cNvSpPr>
          <p:nvPr>
            <p:ph type="title"/>
          </p:nvPr>
        </p:nvSpPr>
        <p:spPr>
          <a:xfrm>
            <a:off x="838200" y="365125"/>
            <a:ext cx="10515600" cy="1325563"/>
          </a:xfrm>
        </p:spPr>
        <p:txBody>
          <a:bodyPr/>
          <a:lstStyle/>
          <a:p>
            <a:r>
              <a:rPr lang="en-GB" b="1" dirty="0" smtClean="0"/>
              <a:t>Session Plan </a:t>
            </a:r>
            <a:endParaRPr lang="en-GB" b="1" dirty="0"/>
          </a:p>
        </p:txBody>
      </p:sp>
    </p:spTree>
    <p:extLst>
      <p:ext uri="{BB962C8B-B14F-4D97-AF65-F5344CB8AC3E}">
        <p14:creationId xmlns:p14="http://schemas.microsoft.com/office/powerpoint/2010/main" val="2753239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 Form</a:t>
            </a:r>
            <a:endParaRPr lang="en-GB" b="1" dirty="0"/>
          </a:p>
        </p:txBody>
      </p:sp>
      <p:sp>
        <p:nvSpPr>
          <p:cNvPr id="3" name="Content Placeholder 2"/>
          <p:cNvSpPr>
            <a:spLocks noGrp="1"/>
          </p:cNvSpPr>
          <p:nvPr>
            <p:ph idx="1"/>
          </p:nvPr>
        </p:nvSpPr>
        <p:spPr/>
        <p:txBody>
          <a:bodyPr/>
          <a:lstStyle/>
          <a:p>
            <a:pPr marL="0" indent="0">
              <a:buNone/>
            </a:pPr>
            <a:r>
              <a:rPr lang="en-GB" u="sng" dirty="0">
                <a:hlinkClick r:id="rId2"/>
              </a:rPr>
              <a:t>https://www.alt.ac.uk/certified-membership/cmalt-support</a:t>
            </a: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2840387" y="2597015"/>
            <a:ext cx="5829300" cy="3895725"/>
          </a:xfrm>
          <a:prstGeom prst="rect">
            <a:avLst/>
          </a:prstGeom>
        </p:spPr>
      </p:pic>
    </p:spTree>
    <p:extLst>
      <p:ext uri="{BB962C8B-B14F-4D97-AF65-F5344CB8AC3E}">
        <p14:creationId xmlns:p14="http://schemas.microsoft.com/office/powerpoint/2010/main" val="165894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051" y="-833034"/>
            <a:ext cx="12786102" cy="8524068"/>
          </a:xfrm>
          <a:prstGeom prst="rect">
            <a:avLst/>
          </a:prstGeom>
        </p:spPr>
      </p:pic>
      <p:sp>
        <p:nvSpPr>
          <p:cNvPr id="2" name="Title 1"/>
          <p:cNvSpPr>
            <a:spLocks noGrp="1"/>
          </p:cNvSpPr>
          <p:nvPr>
            <p:ph type="title"/>
          </p:nvPr>
        </p:nvSpPr>
        <p:spPr>
          <a:xfrm>
            <a:off x="838200" y="365125"/>
            <a:ext cx="10515600" cy="1240391"/>
          </a:xfrm>
        </p:spPr>
        <p:txBody>
          <a:bodyPr>
            <a:noAutofit/>
          </a:bodyPr>
          <a:lstStyle/>
          <a:p>
            <a:r>
              <a:rPr lang="en-GB" sz="3600" b="1" dirty="0" smtClean="0"/>
              <a:t>Next Events:</a:t>
            </a:r>
            <a:r>
              <a:rPr lang="en-GB" dirty="0"/>
              <a:t/>
            </a:r>
            <a:br>
              <a:rPr lang="en-GB" dirty="0"/>
            </a:br>
            <a:endParaRPr lang="en-GB" b="1" dirty="0"/>
          </a:p>
        </p:txBody>
      </p:sp>
      <p:sp>
        <p:nvSpPr>
          <p:cNvPr id="8" name="Content Placeholder 7"/>
          <p:cNvSpPr>
            <a:spLocks noGrp="1"/>
          </p:cNvSpPr>
          <p:nvPr>
            <p:ph idx="1"/>
          </p:nvPr>
        </p:nvSpPr>
        <p:spPr>
          <a:xfrm>
            <a:off x="838200" y="2216257"/>
            <a:ext cx="10515600" cy="3960705"/>
          </a:xfrm>
        </p:spPr>
        <p:txBody>
          <a:bodyPr>
            <a:normAutofit/>
          </a:bodyPr>
          <a:lstStyle/>
          <a:p>
            <a:pPr marL="742950" indent="-742950">
              <a:buFont typeface="+mj-lt"/>
              <a:buAutoNum type="arabicPeriod"/>
            </a:pPr>
            <a:r>
              <a:rPr lang="en-GB" sz="3600" dirty="0" smtClean="0">
                <a:solidFill>
                  <a:schemeClr val="bg1"/>
                </a:solidFill>
              </a:rPr>
              <a:t>Event details</a:t>
            </a:r>
          </a:p>
          <a:p>
            <a:pPr marL="742950" indent="-742950">
              <a:buFont typeface="+mj-lt"/>
              <a:buAutoNum type="arabicPeriod"/>
            </a:pPr>
            <a:r>
              <a:rPr lang="en-GB" sz="3600" dirty="0" smtClean="0">
                <a:solidFill>
                  <a:schemeClr val="bg1"/>
                </a:solidFill>
              </a:rPr>
              <a:t>Event details</a:t>
            </a:r>
          </a:p>
          <a:p>
            <a:pPr marL="742950" indent="-742950">
              <a:buFont typeface="+mj-lt"/>
              <a:buAutoNum type="arabicPeriod"/>
            </a:pPr>
            <a:r>
              <a:rPr lang="en-GB" sz="3600" dirty="0" smtClean="0">
                <a:solidFill>
                  <a:schemeClr val="bg1"/>
                </a:solidFill>
              </a:rPr>
              <a:t>Event details</a:t>
            </a:r>
            <a:endParaRPr lang="en-GB" sz="3600" dirty="0" smtClean="0">
              <a:solidFill>
                <a:schemeClr val="bg1"/>
              </a:solidFill>
            </a:endParaRPr>
          </a:p>
          <a:p>
            <a:pPr marL="0" indent="0">
              <a:buNone/>
            </a:pPr>
            <a:endParaRPr lang="en-GB" sz="3400" dirty="0">
              <a:solidFill>
                <a:schemeClr val="bg1"/>
              </a:solidFill>
            </a:endParaRPr>
          </a:p>
        </p:txBody>
      </p:sp>
      <p:sp>
        <p:nvSpPr>
          <p:cNvPr id="4" name="TextBox 3"/>
          <p:cNvSpPr txBox="1"/>
          <p:nvPr/>
        </p:nvSpPr>
        <p:spPr>
          <a:xfrm>
            <a:off x="722167" y="6366268"/>
            <a:ext cx="3649269" cy="369332"/>
          </a:xfrm>
          <a:prstGeom prst="rect">
            <a:avLst/>
          </a:prstGeom>
          <a:noFill/>
        </p:spPr>
        <p:txBody>
          <a:bodyPr wrap="none" rtlCol="0">
            <a:spAutoFit/>
          </a:bodyPr>
          <a:lstStyle/>
          <a:p>
            <a:r>
              <a:rPr lang="en-GB" dirty="0" smtClean="0">
                <a:hlinkClick r:id="rId4"/>
              </a:rPr>
              <a:t>Distance</a:t>
            </a:r>
            <a:r>
              <a:rPr lang="en-GB" dirty="0" smtClean="0"/>
              <a:t> </a:t>
            </a:r>
            <a:r>
              <a:rPr lang="en-GB" dirty="0" smtClean="0">
                <a:hlinkClick r:id="rId5"/>
              </a:rPr>
              <a:t>Timothy Vogel </a:t>
            </a:r>
            <a:r>
              <a:rPr lang="en-GB" dirty="0" smtClean="0">
                <a:hlinkClick r:id="rId6"/>
              </a:rPr>
              <a:t>CC BY-NC 2.0</a:t>
            </a:r>
            <a:endParaRPr lang="en-GB" dirty="0"/>
          </a:p>
        </p:txBody>
      </p:sp>
    </p:spTree>
    <p:extLst>
      <p:ext uri="{BB962C8B-B14F-4D97-AF65-F5344CB8AC3E}">
        <p14:creationId xmlns:p14="http://schemas.microsoft.com/office/powerpoint/2010/main" val="3696944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8"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682" y="6198805"/>
            <a:ext cx="1441937" cy="5079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1110" y="5875763"/>
            <a:ext cx="92543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1600" b="0" i="0" u="none" strike="noStrike" cap="none" normalizeH="0" baseline="0" dirty="0" smtClean="0">
                <a:ln>
                  <a:noFill/>
                </a:ln>
                <a:solidFill>
                  <a:srgbClr val="464646"/>
                </a:solidFill>
                <a:effectLst/>
                <a:ea typeface="Times New Roman" panose="02020603050405020304" pitchFamily="18" charset="0"/>
                <a:cs typeface="Arial" panose="020B0604020202020204" pitchFamily="34" charset="0"/>
              </a:rPr>
              <a:t/>
            </a:r>
            <a:br>
              <a:rPr kumimoji="0" lang="en-GB" altLang="en-US" sz="1600" b="0" i="0" u="none" strike="noStrike" cap="none" normalizeH="0" baseline="0" dirty="0" smtClean="0">
                <a:ln>
                  <a:noFill/>
                </a:ln>
                <a:solidFill>
                  <a:srgbClr val="464646"/>
                </a:solidFill>
                <a:effectLst/>
                <a:ea typeface="Times New Roman" panose="02020603050405020304" pitchFamily="18" charset="0"/>
                <a:cs typeface="Arial" panose="020B0604020202020204" pitchFamily="34" charset="0"/>
              </a:rPr>
            </a:br>
            <a:r>
              <a:rPr kumimoji="0" lang="en-GB" altLang="en-US" sz="1600" b="0" i="0" u="none" strike="noStrike" cap="none" normalizeH="0" baseline="0" dirty="0" smtClean="0">
                <a:ln>
                  <a:noFill/>
                </a:ln>
                <a:solidFill>
                  <a:srgbClr val="464646"/>
                </a:solidFill>
                <a:effectLst/>
                <a:latin typeface="Source Sans Pro" charset="0"/>
                <a:ea typeface="Times New Roman" panose="02020603050405020304" pitchFamily="18" charset="0"/>
                <a:cs typeface="Calibri" panose="020F0502020204030204" pitchFamily="34" charset="0"/>
              </a:rPr>
              <a:t>This work is licensed under a </a:t>
            </a:r>
            <a:r>
              <a:rPr kumimoji="0" lang="en-GB" altLang="en-US" sz="1600" b="0" i="0" u="sng" strike="noStrike" cap="none" normalizeH="0" baseline="0" dirty="0" smtClean="0">
                <a:ln>
                  <a:noFill/>
                </a:ln>
                <a:solidFill>
                  <a:srgbClr val="049CCF"/>
                </a:solidFill>
                <a:effectLst/>
                <a:latin typeface="Source Sans Pro" charset="0"/>
                <a:ea typeface="Times New Roman" panose="02020603050405020304" pitchFamily="18" charset="0"/>
                <a:cs typeface="Calibri" panose="020F0502020204030204" pitchFamily="34" charset="0"/>
                <a:hlinkClick r:id="rId2"/>
              </a:rPr>
              <a:t>Creative Commons Attribution 4.0 International License</a:t>
            </a:r>
            <a:r>
              <a:rPr kumimoji="0" lang="en-GB" altLang="en-US" sz="1600" b="0" i="0" u="none" strike="noStrike" cap="none" normalizeH="0" baseline="0" dirty="0" smtClean="0">
                <a:ln>
                  <a:noFill/>
                </a:ln>
                <a:solidFill>
                  <a:srgbClr val="464646"/>
                </a:solidFill>
                <a:effectLst/>
                <a:latin typeface="Source Sans Pro" charset="0"/>
                <a:ea typeface="Times New Roman" panose="02020603050405020304" pitchFamily="18" charset="0"/>
                <a:cs typeface="Calibri" panose="020F0502020204030204" pitchFamily="34" charset="0"/>
              </a:rPr>
              <a:t>.</a:t>
            </a:r>
            <a:endParaRPr kumimoji="0" lang="en-GB"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1600" b="0" i="0" u="none" strike="noStrike" cap="none" normalizeH="0" baseline="0" dirty="0" smtClean="0">
                <a:ln>
                  <a:noFill/>
                </a:ln>
                <a:solidFill>
                  <a:schemeClr val="tx1"/>
                </a:solidFill>
                <a:effectLst/>
                <a:latin typeface="Source Sans Pro" charset="0"/>
                <a:ea typeface="Times New Roman" panose="02020603050405020304" pitchFamily="18" charset="0"/>
                <a:cs typeface="Times New Roman" panose="02020603050405020304" pitchFamily="18" charset="0"/>
              </a:rPr>
              <a:t>© Susan Greig, University of Edinburgh 2019 CC BY</a:t>
            </a:r>
            <a:endParaRPr kumimoji="0" lang="en-GB" alt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38498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Introductions</a:t>
            </a:r>
            <a:endParaRPr lang="en-GB" b="1" dirty="0"/>
          </a:p>
        </p:txBody>
      </p:sp>
      <p:sp>
        <p:nvSpPr>
          <p:cNvPr id="3" name="Content Placeholder 2"/>
          <p:cNvSpPr>
            <a:spLocks noGrp="1"/>
          </p:cNvSpPr>
          <p:nvPr>
            <p:ph idx="1"/>
          </p:nvPr>
        </p:nvSpPr>
        <p:spPr>
          <a:xfrm>
            <a:off x="838200" y="1472699"/>
            <a:ext cx="10515600" cy="4351338"/>
          </a:xfrm>
        </p:spPr>
        <p:txBody>
          <a:bodyPr/>
          <a:lstStyle/>
          <a:p>
            <a:r>
              <a:rPr lang="en-GB" dirty="0" smtClean="0"/>
              <a:t>Your Name</a:t>
            </a:r>
          </a:p>
          <a:p>
            <a:r>
              <a:rPr lang="en-GB" dirty="0" smtClean="0"/>
              <a:t>Your department</a:t>
            </a:r>
          </a:p>
          <a:p>
            <a:r>
              <a:rPr lang="en-GB" dirty="0" smtClean="0"/>
              <a:t>How (and when) are you finding the time to complete your CMALT portfolio?</a:t>
            </a:r>
          </a:p>
          <a:p>
            <a:r>
              <a:rPr lang="en-GB" dirty="0" smtClean="0"/>
              <a:t>Have you any questions you’d like answered today?</a:t>
            </a:r>
          </a:p>
          <a:p>
            <a:pPr marL="0" indent="0">
              <a:buNone/>
            </a:pPr>
            <a:endParaRPr lang="en-GB"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252" y="3842410"/>
            <a:ext cx="4803495" cy="2701966"/>
          </a:xfrm>
          <a:prstGeom prst="rect">
            <a:avLst/>
          </a:prstGeom>
        </p:spPr>
      </p:pic>
      <p:sp>
        <p:nvSpPr>
          <p:cNvPr id="6" name="TextBox 5"/>
          <p:cNvSpPr txBox="1"/>
          <p:nvPr/>
        </p:nvSpPr>
        <p:spPr>
          <a:xfrm>
            <a:off x="5052180" y="6488668"/>
            <a:ext cx="3578993" cy="369332"/>
          </a:xfrm>
          <a:prstGeom prst="rect">
            <a:avLst/>
          </a:prstGeom>
          <a:noFill/>
        </p:spPr>
        <p:txBody>
          <a:bodyPr wrap="none" rtlCol="0">
            <a:spAutoFit/>
          </a:bodyPr>
          <a:lstStyle/>
          <a:p>
            <a:r>
              <a:rPr lang="en-GB" dirty="0" smtClean="0">
                <a:hlinkClick r:id="rId3"/>
              </a:rPr>
              <a:t>Susan Greig </a:t>
            </a:r>
            <a:r>
              <a:rPr lang="en-GB" dirty="0" smtClean="0">
                <a:hlinkClick r:id="rId4"/>
              </a:rPr>
              <a:t>Introductions</a:t>
            </a:r>
            <a:r>
              <a:rPr lang="en-GB" dirty="0" smtClean="0"/>
              <a:t> </a:t>
            </a:r>
            <a:r>
              <a:rPr lang="en-GB" dirty="0" smtClean="0">
                <a:hlinkClick r:id="rId5"/>
              </a:rPr>
              <a:t>CC BY 2.0 </a:t>
            </a:r>
            <a:endParaRPr lang="en-GB" dirty="0"/>
          </a:p>
        </p:txBody>
      </p:sp>
    </p:spTree>
    <p:extLst>
      <p:ext uri="{BB962C8B-B14F-4D97-AF65-F5344CB8AC3E}">
        <p14:creationId xmlns:p14="http://schemas.microsoft.com/office/powerpoint/2010/main" val="259488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For each section you must provide:</a:t>
            </a:r>
            <a:endParaRPr lang="en-GB" b="1" dirty="0"/>
          </a:p>
        </p:txBody>
      </p:sp>
      <p:sp>
        <p:nvSpPr>
          <p:cNvPr id="3" name="Content Placeholder 2"/>
          <p:cNvSpPr>
            <a:spLocks noGrp="1"/>
          </p:cNvSpPr>
          <p:nvPr>
            <p:ph idx="1"/>
          </p:nvPr>
        </p:nvSpPr>
        <p:spPr/>
        <p:txBody>
          <a:bodyPr>
            <a:normAutofit/>
          </a:bodyPr>
          <a:lstStyle/>
          <a:p>
            <a:pPr marL="0" indent="0">
              <a:buNone/>
            </a:pPr>
            <a:r>
              <a:rPr lang="en-GB" sz="3600" dirty="0" smtClean="0"/>
              <a:t>A </a:t>
            </a:r>
            <a:r>
              <a:rPr lang="en-GB" sz="3600" b="1" dirty="0" smtClean="0">
                <a:solidFill>
                  <a:schemeClr val="accent6">
                    <a:lumMod val="75000"/>
                  </a:schemeClr>
                </a:solidFill>
              </a:rPr>
              <a:t>description</a:t>
            </a:r>
            <a:r>
              <a:rPr lang="en-GB" sz="3600" dirty="0" smtClean="0"/>
              <a:t> of what you have done;</a:t>
            </a:r>
          </a:p>
          <a:p>
            <a:pPr marL="0" indent="0">
              <a:buNone/>
            </a:pPr>
            <a:r>
              <a:rPr lang="en-GB" sz="3600" b="1" dirty="0" smtClean="0">
                <a:solidFill>
                  <a:schemeClr val="accent6">
                    <a:lumMod val="75000"/>
                  </a:schemeClr>
                </a:solidFill>
              </a:rPr>
              <a:t>Evidence</a:t>
            </a:r>
            <a:r>
              <a:rPr lang="en-GB" sz="3600" dirty="0" smtClean="0"/>
              <a:t> to support this;</a:t>
            </a:r>
          </a:p>
          <a:p>
            <a:pPr marL="0" indent="0">
              <a:buNone/>
            </a:pPr>
            <a:r>
              <a:rPr lang="en-GB" sz="3600" b="1" dirty="0" smtClean="0">
                <a:solidFill>
                  <a:schemeClr val="accent6">
                    <a:lumMod val="75000"/>
                  </a:schemeClr>
                </a:solidFill>
              </a:rPr>
              <a:t>Reflection</a:t>
            </a:r>
            <a:r>
              <a:rPr lang="en-GB" sz="3600" dirty="0" smtClean="0"/>
              <a:t> on what you learnt as a result of doing it. </a:t>
            </a:r>
            <a:endParaRPr lang="en-GB" sz="3600" dirty="0"/>
          </a:p>
        </p:txBody>
      </p:sp>
      <p:pic>
        <p:nvPicPr>
          <p:cNvPr id="4" name="Shape 163"/>
          <p:cNvPicPr preferRelativeResize="0"/>
          <p:nvPr/>
        </p:nvPicPr>
        <p:blipFill rotWithShape="1">
          <a:blip r:embed="rId2">
            <a:alphaModFix/>
          </a:blip>
          <a:srcRect/>
          <a:stretch/>
        </p:blipFill>
        <p:spPr>
          <a:xfrm>
            <a:off x="2440200" y="3621768"/>
            <a:ext cx="7311600" cy="3049200"/>
          </a:xfrm>
          <a:prstGeom prst="rect">
            <a:avLst/>
          </a:prstGeom>
          <a:noFill/>
          <a:ln>
            <a:noFill/>
          </a:ln>
        </p:spPr>
      </p:pic>
      <p:sp>
        <p:nvSpPr>
          <p:cNvPr id="5" name="TextBox 4"/>
          <p:cNvSpPr txBox="1"/>
          <p:nvPr/>
        </p:nvSpPr>
        <p:spPr>
          <a:xfrm>
            <a:off x="231227" y="6547857"/>
            <a:ext cx="7830207" cy="246221"/>
          </a:xfrm>
          <a:prstGeom prst="rect">
            <a:avLst/>
          </a:prstGeom>
          <a:noFill/>
        </p:spPr>
        <p:txBody>
          <a:bodyPr wrap="square" rtlCol="0">
            <a:spAutoFit/>
          </a:bodyPr>
          <a:lstStyle/>
          <a:p>
            <a:r>
              <a:rPr lang="en-GB" sz="1000" dirty="0"/>
              <a:t>Image</a:t>
            </a:r>
            <a:r>
              <a:rPr lang="en-GB" sz="1000" b="1" dirty="0"/>
              <a:t> </a:t>
            </a:r>
            <a:r>
              <a:rPr lang="en-GB" sz="1000" dirty="0"/>
              <a:t>© Association for Learning Technology (ALT) </a:t>
            </a:r>
            <a:r>
              <a:rPr lang="en-GB" sz="1000" u="sng" dirty="0">
                <a:hlinkClick r:id="rId3"/>
              </a:rPr>
              <a:t>Creative Commons Attribution-</a:t>
            </a:r>
            <a:r>
              <a:rPr lang="en-GB" sz="1000" u="sng" dirty="0" err="1">
                <a:hlinkClick r:id="rId3"/>
              </a:rPr>
              <a:t>ShareAlike</a:t>
            </a:r>
            <a:r>
              <a:rPr lang="en-GB" sz="1000" u="sng" dirty="0">
                <a:hlinkClick r:id="rId3"/>
              </a:rPr>
              <a:t> 4.0 (CC BY-SA 4.0) licence</a:t>
            </a:r>
            <a:r>
              <a:rPr lang="en-GB" sz="1000" dirty="0"/>
              <a:t> Source </a:t>
            </a:r>
            <a:r>
              <a:rPr lang="en-GB" sz="1000" u="sng" dirty="0">
                <a:hlinkClick r:id="rId4"/>
              </a:rPr>
              <a:t>here</a:t>
            </a:r>
            <a:r>
              <a:rPr lang="en-GB" sz="1000" dirty="0"/>
              <a:t> </a:t>
            </a:r>
            <a:endParaRPr lang="en-GB" sz="1000" b="1" dirty="0"/>
          </a:p>
        </p:txBody>
      </p:sp>
    </p:spTree>
    <p:extLst>
      <p:ext uri="{BB962C8B-B14F-4D97-AF65-F5344CB8AC3E}">
        <p14:creationId xmlns:p14="http://schemas.microsoft.com/office/powerpoint/2010/main" val="824213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Evidence</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dirty="0" smtClean="0"/>
              <a:t>You must include evidence to support a statement, directly within the portfolio, or in a numbered appendix, or as a link.</a:t>
            </a:r>
          </a:p>
          <a:p>
            <a:pPr marL="0" indent="0">
              <a:buNone/>
            </a:pPr>
            <a:r>
              <a:rPr lang="en-GB" dirty="0" smtClean="0"/>
              <a:t>Certificate</a:t>
            </a:r>
          </a:p>
          <a:p>
            <a:pPr marL="0" indent="0">
              <a:buNone/>
            </a:pPr>
            <a:r>
              <a:rPr lang="en-GB" dirty="0" smtClean="0"/>
              <a:t>Publication</a:t>
            </a:r>
          </a:p>
          <a:p>
            <a:pPr marL="0" indent="0">
              <a:buNone/>
            </a:pPr>
            <a:r>
              <a:rPr lang="en-GB" dirty="0" smtClean="0"/>
              <a:t>Link to a piece of work</a:t>
            </a:r>
          </a:p>
          <a:p>
            <a:pPr marL="0" indent="0">
              <a:buNone/>
            </a:pPr>
            <a:endParaRPr lang="en-GB" dirty="0"/>
          </a:p>
          <a:p>
            <a:pPr marL="0" indent="0">
              <a:buNone/>
            </a:pPr>
            <a:r>
              <a:rPr lang="en-GB" dirty="0" smtClean="0"/>
              <a:t>Evidence should be brief and well chosen - A page and a half or up to 500 words in support of each area. </a:t>
            </a:r>
          </a:p>
          <a:p>
            <a:pPr marL="0" indent="0">
              <a:buNone/>
            </a:pPr>
            <a:r>
              <a:rPr lang="en-GB" dirty="0" smtClean="0"/>
              <a:t>You can cross reference to evidence from different sections of the portfolio.</a:t>
            </a:r>
          </a:p>
          <a:p>
            <a:pPr marL="0" indent="0">
              <a:buNone/>
            </a:pPr>
            <a:endParaRPr lang="en-GB" dirty="0" smtClean="0"/>
          </a:p>
        </p:txBody>
      </p:sp>
    </p:spTree>
    <p:extLst>
      <p:ext uri="{BB962C8B-B14F-4D97-AF65-F5344CB8AC3E}">
        <p14:creationId xmlns:p14="http://schemas.microsoft.com/office/powerpoint/2010/main" val="32024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Core area 3</a:t>
            </a:r>
            <a:r>
              <a:rPr lang="en-GB" b="1" dirty="0" smtClean="0"/>
              <a:t>: The Wider Context</a:t>
            </a:r>
            <a:endParaRPr lang="en-GB" b="1" dirty="0"/>
          </a:p>
        </p:txBody>
      </p:sp>
      <p:sp>
        <p:nvSpPr>
          <p:cNvPr id="3" name="Content Placeholder 2"/>
          <p:cNvSpPr>
            <a:spLocks noGrp="1"/>
          </p:cNvSpPr>
          <p:nvPr>
            <p:ph idx="1"/>
          </p:nvPr>
        </p:nvSpPr>
        <p:spPr/>
        <p:txBody>
          <a:bodyPr>
            <a:noAutofit/>
          </a:bodyPr>
          <a:lstStyle/>
          <a:p>
            <a:pPr marL="0" indent="0">
              <a:buNone/>
            </a:pPr>
            <a:r>
              <a:rPr lang="en-GB" dirty="0"/>
              <a:t>Candidates should demonstrate their awareness of and engagement with </a:t>
            </a:r>
            <a:r>
              <a:rPr lang="en-GB" dirty="0">
                <a:solidFill>
                  <a:srgbClr val="FF0000"/>
                </a:solidFill>
              </a:rPr>
              <a:t>wider issues </a:t>
            </a:r>
            <a:r>
              <a:rPr lang="en-GB" dirty="0"/>
              <a:t>that inform </a:t>
            </a:r>
            <a:r>
              <a:rPr lang="en-GB" dirty="0">
                <a:solidFill>
                  <a:schemeClr val="accent6">
                    <a:lumMod val="75000"/>
                  </a:schemeClr>
                </a:solidFill>
              </a:rPr>
              <a:t>their </a:t>
            </a:r>
            <a:r>
              <a:rPr lang="en-GB" dirty="0" smtClean="0">
                <a:solidFill>
                  <a:schemeClr val="accent6">
                    <a:lumMod val="75000"/>
                  </a:schemeClr>
                </a:solidFill>
              </a:rPr>
              <a:t>practice</a:t>
            </a:r>
            <a:r>
              <a:rPr lang="en-GB" dirty="0"/>
              <a:t>. Candidates must cover at least one legislative area and either a second legislative area or a policy area. </a:t>
            </a:r>
            <a:endParaRPr lang="en-GB" dirty="0" smtClean="0"/>
          </a:p>
          <a:p>
            <a:pPr marL="0" indent="0">
              <a:buNone/>
            </a:pPr>
            <a:endParaRPr lang="en-GB" dirty="0"/>
          </a:p>
          <a:p>
            <a:pPr marL="0" indent="0">
              <a:buNone/>
            </a:pPr>
            <a:r>
              <a:rPr lang="en-GB" dirty="0" smtClean="0"/>
              <a:t>That </a:t>
            </a:r>
            <a:r>
              <a:rPr lang="en-GB" dirty="0"/>
              <a:t>is you need to cover a minimum of two areas, at least one of which must be legislative. </a:t>
            </a:r>
            <a:endParaRPr lang="en-GB" dirty="0" smtClean="0"/>
          </a:p>
          <a:p>
            <a:pPr marL="514350" indent="-514350">
              <a:buAutoNum type="alphaLcParenR"/>
            </a:pPr>
            <a:endParaRPr lang="en-GB" dirty="0"/>
          </a:p>
          <a:p>
            <a:pPr marL="514350" indent="-514350">
              <a:buAutoNum type="alphaLcParenR"/>
            </a:pPr>
            <a:endParaRPr lang="en-GB" dirty="0" smtClean="0"/>
          </a:p>
          <a:p>
            <a:pPr marL="514350" indent="-514350">
              <a:buAutoNum type="alphaLcParenR"/>
            </a:pPr>
            <a:endParaRPr lang="en-GB" dirty="0"/>
          </a:p>
          <a:p>
            <a:pPr marL="514350" indent="-514350">
              <a:buAutoNum type="alphaLcParenR"/>
            </a:pPr>
            <a:endParaRPr lang="en-GB" dirty="0" smtClean="0"/>
          </a:p>
          <a:p>
            <a:pPr marL="0" indent="0">
              <a:buNone/>
            </a:pPr>
            <a:endParaRPr lang="en-GB" sz="1800" dirty="0" smtClean="0"/>
          </a:p>
          <a:p>
            <a:pPr marL="0" indent="0">
              <a:buNone/>
            </a:pPr>
            <a:endParaRPr lang="en-GB" sz="1800" dirty="0" smtClean="0"/>
          </a:p>
          <a:p>
            <a:pPr marL="0" indent="0">
              <a:buNone/>
            </a:pPr>
            <a:endParaRPr lang="en-GB" sz="1800" dirty="0"/>
          </a:p>
          <a:p>
            <a:pPr marL="0" indent="0">
              <a:buNone/>
            </a:pPr>
            <a:r>
              <a:rPr lang="en-GB" sz="1800" dirty="0" smtClean="0"/>
              <a:t>https</a:t>
            </a:r>
            <a:r>
              <a:rPr lang="en-GB" sz="1800" dirty="0"/>
              <a:t>://www.alt.ac.uk/sites/alt.ac.uk/files/assets_editor_uploads/CMALTGuidelines0416GoogleDoc_1.pdf</a:t>
            </a:r>
            <a:endParaRPr lang="en-GB" sz="1800" dirty="0" smtClean="0"/>
          </a:p>
          <a:p>
            <a:pPr marL="0" indent="0">
              <a:buNone/>
            </a:pPr>
            <a:endParaRPr lang="en-GB" dirty="0"/>
          </a:p>
        </p:txBody>
      </p:sp>
    </p:spTree>
    <p:extLst>
      <p:ext uri="{BB962C8B-B14F-4D97-AF65-F5344CB8AC3E}">
        <p14:creationId xmlns:p14="http://schemas.microsoft.com/office/powerpoint/2010/main" val="308771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Core area 3</a:t>
            </a:r>
            <a:r>
              <a:rPr lang="en-GB" b="1" dirty="0" smtClean="0"/>
              <a:t>: The Wider Context</a:t>
            </a:r>
            <a:endParaRPr lang="en-GB" b="1" dirty="0"/>
          </a:p>
        </p:txBody>
      </p:sp>
      <p:sp>
        <p:nvSpPr>
          <p:cNvPr id="6" name="Content Placeholder 5"/>
          <p:cNvSpPr>
            <a:spLocks noGrp="1"/>
          </p:cNvSpPr>
          <p:nvPr>
            <p:ph idx="1"/>
          </p:nvPr>
        </p:nvSpPr>
        <p:spPr>
          <a:xfrm>
            <a:off x="857504" y="1720671"/>
            <a:ext cx="11138183" cy="4351338"/>
          </a:xfrm>
        </p:spPr>
        <p:txBody>
          <a:bodyPr>
            <a:noAutofit/>
          </a:bodyPr>
          <a:lstStyle/>
          <a:p>
            <a:pPr marL="742950" lvl="0" indent="-742950">
              <a:buAutoNum type="alphaLcParenR"/>
            </a:pPr>
            <a:r>
              <a:rPr lang="en-US" dirty="0" smtClean="0"/>
              <a:t>Understanding and engaging </a:t>
            </a:r>
            <a:r>
              <a:rPr lang="en-US" dirty="0"/>
              <a:t>with legislation, </a:t>
            </a:r>
            <a:r>
              <a:rPr lang="en-US" dirty="0" smtClean="0"/>
              <a:t>policies and standards</a:t>
            </a:r>
          </a:p>
          <a:p>
            <a:pPr marL="0" indent="0">
              <a:buNone/>
            </a:pPr>
            <a:r>
              <a:rPr lang="en-US" sz="1800" dirty="0" smtClean="0"/>
              <a:t>Statements </a:t>
            </a:r>
            <a:r>
              <a:rPr lang="en-US" sz="1800" dirty="0"/>
              <a:t>here should show how relevant legislation, has influenced your work. You are not expected to have expert knowledge of all of these areas, but are expected to be aware of how they relate to your current practice.</a:t>
            </a:r>
            <a:endParaRPr lang="en-GB" sz="1800" dirty="0"/>
          </a:p>
          <a:p>
            <a:pPr marL="0" indent="0">
              <a:buNone/>
            </a:pPr>
            <a:r>
              <a:rPr lang="en-US" sz="1800" dirty="0"/>
              <a:t> </a:t>
            </a:r>
            <a:r>
              <a:rPr lang="en-US" sz="1800" dirty="0" smtClean="0"/>
              <a:t>In </a:t>
            </a:r>
            <a:r>
              <a:rPr lang="en-US" sz="1800" dirty="0"/>
              <a:t>the UK you would be expected to demonstrate how you work within the context of relevant legislation such as</a:t>
            </a:r>
            <a:r>
              <a:rPr lang="en-US" sz="1800" dirty="0" smtClean="0"/>
              <a:t>:</a:t>
            </a:r>
            <a:endParaRPr lang="en-GB" sz="1800" dirty="0"/>
          </a:p>
          <a:p>
            <a:pPr lvl="1"/>
            <a:r>
              <a:rPr lang="en-US" sz="1800" dirty="0"/>
              <a:t>Accessibility including special educational needs</a:t>
            </a:r>
            <a:endParaRPr lang="en-GB" sz="1800" dirty="0"/>
          </a:p>
          <a:p>
            <a:pPr lvl="1"/>
            <a:r>
              <a:rPr lang="en-US" sz="1800" dirty="0"/>
              <a:t>Intellectual property (IPR)</a:t>
            </a:r>
            <a:endParaRPr lang="en-GB" sz="1800" dirty="0"/>
          </a:p>
          <a:p>
            <a:pPr lvl="1"/>
            <a:r>
              <a:rPr lang="en-US" sz="1800" dirty="0"/>
              <a:t>Freedom of Information (if you work for a public body)</a:t>
            </a:r>
            <a:endParaRPr lang="en-GB" sz="1800" dirty="0"/>
          </a:p>
          <a:p>
            <a:pPr lvl="1"/>
            <a:r>
              <a:rPr lang="en-US" sz="1800" dirty="0"/>
              <a:t>Data protection.</a:t>
            </a:r>
            <a:endParaRPr lang="en-GB" sz="1800" dirty="0"/>
          </a:p>
          <a:p>
            <a:pPr lvl="1"/>
            <a:r>
              <a:rPr lang="en-US" sz="1800" dirty="0"/>
              <a:t>Child protection</a:t>
            </a:r>
            <a:endParaRPr lang="en-GB" sz="1800" dirty="0"/>
          </a:p>
          <a:p>
            <a:pPr lvl="1"/>
            <a:r>
              <a:rPr lang="en-US" sz="1800" dirty="0"/>
              <a:t>Anti-discrimination law</a:t>
            </a:r>
            <a:endParaRPr lang="en-GB" sz="1800" dirty="0"/>
          </a:p>
          <a:p>
            <a:pPr lvl="1"/>
            <a:r>
              <a:rPr lang="en-US" sz="1800" dirty="0"/>
              <a:t>Points Based Immigration System (PBIS)</a:t>
            </a:r>
            <a:endParaRPr lang="en-GB" sz="1800" dirty="0"/>
          </a:p>
          <a:p>
            <a:pPr lvl="1"/>
            <a:r>
              <a:rPr lang="en-US" sz="1800" dirty="0"/>
              <a:t>Other related examples</a:t>
            </a:r>
            <a:endParaRPr lang="en-GB" sz="1800" dirty="0"/>
          </a:p>
          <a:p>
            <a:pPr marL="0" indent="0">
              <a:buNone/>
            </a:pPr>
            <a:r>
              <a:rPr lang="en-US" sz="1800" dirty="0" smtClean="0"/>
              <a:t>In </a:t>
            </a:r>
            <a:r>
              <a:rPr lang="en-US" sz="1800" dirty="0"/>
              <a:t>your country there may be different requirements, and you should indicate this in your portfolio. It is suggested that you pick at least two areas to  discuss.</a:t>
            </a:r>
            <a:endParaRPr lang="en-GB" sz="1800" dirty="0"/>
          </a:p>
          <a:p>
            <a:endParaRPr lang="en-GB" dirty="0"/>
          </a:p>
        </p:txBody>
      </p:sp>
    </p:spTree>
    <p:extLst>
      <p:ext uri="{BB962C8B-B14F-4D97-AF65-F5344CB8AC3E}">
        <p14:creationId xmlns:p14="http://schemas.microsoft.com/office/powerpoint/2010/main" val="199592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Core area 3: The Wider Context</a:t>
            </a:r>
          </a:p>
        </p:txBody>
      </p:sp>
      <p:sp>
        <p:nvSpPr>
          <p:cNvPr id="3" name="Content Placeholder 2"/>
          <p:cNvSpPr>
            <a:spLocks noGrp="1"/>
          </p:cNvSpPr>
          <p:nvPr>
            <p:ph idx="1"/>
          </p:nvPr>
        </p:nvSpPr>
        <p:spPr>
          <a:xfrm>
            <a:off x="838200" y="1593150"/>
            <a:ext cx="10515600" cy="4351338"/>
          </a:xfrm>
        </p:spPr>
        <p:txBody>
          <a:bodyPr>
            <a:noAutofit/>
          </a:bodyPr>
          <a:lstStyle/>
          <a:p>
            <a:pPr marL="0" indent="0">
              <a:buNone/>
            </a:pPr>
            <a:r>
              <a:rPr lang="en-GB" dirty="0" smtClean="0"/>
              <a:t>b) Policy</a:t>
            </a:r>
          </a:p>
          <a:p>
            <a:pPr marL="0" indent="0">
              <a:buNone/>
            </a:pPr>
            <a:r>
              <a:rPr lang="en-US" sz="1800" dirty="0" smtClean="0"/>
              <a:t>You </a:t>
            </a:r>
            <a:r>
              <a:rPr lang="en-US" sz="1800" dirty="0"/>
              <a:t>are not obliged to address this area so long as you have addressed at least two legislative areas. Examples of policy issues you may address  include</a:t>
            </a:r>
            <a:r>
              <a:rPr lang="en-US" sz="1800" dirty="0" smtClean="0"/>
              <a:t>:</a:t>
            </a:r>
            <a:r>
              <a:rPr lang="en-US" sz="1800" dirty="0"/>
              <a:t> </a:t>
            </a:r>
            <a:endParaRPr lang="en-US" sz="1800" dirty="0" smtClean="0"/>
          </a:p>
          <a:p>
            <a:pPr marL="0" indent="0">
              <a:buNone/>
            </a:pPr>
            <a:endParaRPr lang="en-GB" sz="1800" dirty="0"/>
          </a:p>
          <a:p>
            <a:pPr lvl="1"/>
            <a:r>
              <a:rPr lang="en-US" sz="1800" dirty="0"/>
              <a:t>Policies and strategies (national or institutional)</a:t>
            </a:r>
            <a:endParaRPr lang="en-GB" sz="1800" dirty="0"/>
          </a:p>
          <a:p>
            <a:pPr lvl="1"/>
            <a:r>
              <a:rPr lang="en-US" sz="1800" dirty="0"/>
              <a:t>Technical standards</a:t>
            </a:r>
            <a:endParaRPr lang="en-GB" sz="1800" dirty="0"/>
          </a:p>
          <a:p>
            <a:pPr lvl="1"/>
            <a:r>
              <a:rPr lang="en-US" sz="1800" dirty="0"/>
              <a:t>Professional codes of </a:t>
            </a:r>
            <a:r>
              <a:rPr lang="en-US" sz="1800" dirty="0" smtClean="0"/>
              <a:t>practice</a:t>
            </a:r>
          </a:p>
          <a:p>
            <a:pPr lvl="1"/>
            <a:endParaRPr lang="en-GB" sz="1800" dirty="0"/>
          </a:p>
          <a:p>
            <a:pPr marL="0" indent="0">
              <a:buNone/>
            </a:pPr>
            <a:r>
              <a:rPr lang="en-US" sz="1800" dirty="0" smtClean="0"/>
              <a:t>You </a:t>
            </a:r>
            <a:r>
              <a:rPr lang="en-US" sz="1800" dirty="0"/>
              <a:t>might also be expected to engage with institutional policies and, where appropriate, national policies and evidence of some of this should be  provided.</a:t>
            </a:r>
            <a:endParaRPr lang="en-GB" sz="1800" dirty="0"/>
          </a:p>
          <a:p>
            <a:pPr marL="0" indent="0">
              <a:buNone/>
            </a:pPr>
            <a:r>
              <a:rPr lang="en-US" sz="1800" dirty="0" smtClean="0"/>
              <a:t>The </a:t>
            </a:r>
            <a:r>
              <a:rPr lang="en-US" sz="1800" dirty="0"/>
              <a:t>kinds of evidence that would support this would include minutes of meetings with legal advisers, documentation showing how legal issues have influenced work (such as reports or data protection forms), justifications for modifications to a course to reflect new policies or a record of how technical standards have been taken into account during system  development.</a:t>
            </a:r>
            <a:endParaRPr lang="en-GB" sz="1800" dirty="0"/>
          </a:p>
          <a:p>
            <a:pPr marL="0" indent="0">
              <a:buNone/>
            </a:pPr>
            <a:endParaRPr lang="en-GB" dirty="0"/>
          </a:p>
          <a:p>
            <a:pPr marL="514350" indent="-514350">
              <a:buAutoNum type="alphaLcParenR"/>
            </a:pPr>
            <a:endParaRPr lang="en-GB" dirty="0" smtClean="0"/>
          </a:p>
          <a:p>
            <a:pPr marL="514350" indent="-514350">
              <a:buAutoNum type="alphaLcParenR"/>
            </a:pPr>
            <a:endParaRPr lang="en-GB" dirty="0"/>
          </a:p>
          <a:p>
            <a:pPr marL="514350" indent="-514350">
              <a:buAutoNum type="alphaLcParenR"/>
            </a:pPr>
            <a:endParaRPr lang="en-GB" dirty="0" smtClean="0"/>
          </a:p>
          <a:p>
            <a:pPr marL="514350" indent="-514350">
              <a:buAutoNum type="alphaLcParenR"/>
            </a:pPr>
            <a:endParaRPr lang="en-GB" dirty="0"/>
          </a:p>
          <a:p>
            <a:pPr marL="514350" indent="-514350">
              <a:buAutoNum type="alphaLcParenR"/>
            </a:pPr>
            <a:endParaRPr lang="en-GB" dirty="0" smtClean="0"/>
          </a:p>
          <a:p>
            <a:pPr marL="0" indent="0">
              <a:buNone/>
            </a:pPr>
            <a:endParaRPr lang="en-GB" sz="1800" dirty="0" smtClean="0"/>
          </a:p>
          <a:p>
            <a:pPr marL="0" indent="0">
              <a:buNone/>
            </a:pPr>
            <a:endParaRPr lang="en-GB" sz="1800" dirty="0" smtClean="0"/>
          </a:p>
          <a:p>
            <a:pPr marL="0" indent="0">
              <a:buNone/>
            </a:pPr>
            <a:endParaRPr lang="en-GB" sz="1800" dirty="0"/>
          </a:p>
          <a:p>
            <a:pPr marL="0" indent="0">
              <a:buNone/>
            </a:pPr>
            <a:r>
              <a:rPr lang="en-GB" sz="1800" dirty="0" smtClean="0"/>
              <a:t>https</a:t>
            </a:r>
            <a:r>
              <a:rPr lang="en-GB" sz="1800" dirty="0"/>
              <a:t>://www.alt.ac.uk/sites/alt.ac.uk/files/assets_editor_uploads/CMALTGuidelines0416GoogleDoc_1.pdf</a:t>
            </a:r>
            <a:endParaRPr lang="en-GB" sz="1800" dirty="0" smtClean="0"/>
          </a:p>
          <a:p>
            <a:pPr marL="0" indent="0">
              <a:buNone/>
            </a:pPr>
            <a:endParaRPr lang="en-GB" dirty="0"/>
          </a:p>
        </p:txBody>
      </p:sp>
    </p:spTree>
    <p:extLst>
      <p:ext uri="{BB962C8B-B14F-4D97-AF65-F5344CB8AC3E}">
        <p14:creationId xmlns:p14="http://schemas.microsoft.com/office/powerpoint/2010/main" val="189291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Writing Break</a:t>
            </a:r>
            <a:endParaRPr lang="en-GB" b="1" dirty="0"/>
          </a:p>
        </p:txBody>
      </p:sp>
      <p:sp>
        <p:nvSpPr>
          <p:cNvPr id="3" name="Content Placeholder 2"/>
          <p:cNvSpPr>
            <a:spLocks noGrp="1"/>
          </p:cNvSpPr>
          <p:nvPr>
            <p:ph idx="1"/>
          </p:nvPr>
        </p:nvSpPr>
        <p:spPr/>
        <p:txBody>
          <a:bodyPr>
            <a:noAutofit/>
          </a:bodyPr>
          <a:lstStyle/>
          <a:p>
            <a:pPr marL="0" indent="0">
              <a:buNone/>
            </a:pPr>
            <a:r>
              <a:rPr lang="en-GB" dirty="0" smtClean="0"/>
              <a:t>Think about your own experience:</a:t>
            </a:r>
          </a:p>
          <a:p>
            <a:pPr marL="0" indent="0">
              <a:buNone/>
            </a:pPr>
            <a:r>
              <a:rPr lang="en-GB" dirty="0" smtClean="0"/>
              <a:t>note </a:t>
            </a:r>
            <a:r>
              <a:rPr lang="en-GB" dirty="0"/>
              <a:t>down what you might include under each of </a:t>
            </a:r>
            <a:r>
              <a:rPr lang="en-GB" dirty="0" smtClean="0"/>
              <a:t>the two headings:</a:t>
            </a:r>
          </a:p>
          <a:p>
            <a:pPr marL="0" indent="0">
              <a:buNone/>
            </a:pPr>
            <a:endParaRPr lang="en-US" b="1" dirty="0" smtClean="0"/>
          </a:p>
          <a:p>
            <a:pPr marL="0" indent="0">
              <a:buNone/>
            </a:pPr>
            <a:r>
              <a:rPr lang="en-US" b="1" dirty="0" smtClean="0"/>
              <a:t>Core </a:t>
            </a:r>
            <a:r>
              <a:rPr lang="en-US" b="1" dirty="0"/>
              <a:t>area </a:t>
            </a:r>
            <a:r>
              <a:rPr lang="en-US" b="1" dirty="0" smtClean="0"/>
              <a:t>3: The Wider Context</a:t>
            </a:r>
          </a:p>
          <a:p>
            <a:pPr marL="0" indent="0">
              <a:buNone/>
            </a:pPr>
            <a:endParaRPr lang="en-GB" b="1" dirty="0"/>
          </a:p>
          <a:p>
            <a:pPr marL="742950" lvl="0" indent="-742950">
              <a:buAutoNum type="alphaLcParenR"/>
            </a:pPr>
            <a:r>
              <a:rPr lang="en-US" dirty="0"/>
              <a:t>Understanding and engaging with legislation, policies and  </a:t>
            </a:r>
            <a:r>
              <a:rPr lang="en-US" dirty="0" smtClean="0"/>
              <a:t>standards</a:t>
            </a:r>
          </a:p>
          <a:p>
            <a:pPr marL="742950" lvl="0" indent="-742950">
              <a:buAutoNum type="alphaLcParenR"/>
            </a:pPr>
            <a:r>
              <a:rPr lang="en-GB" dirty="0" smtClean="0"/>
              <a:t>Policy (or choose a 2</a:t>
            </a:r>
            <a:r>
              <a:rPr lang="en-GB" baseline="30000" dirty="0" smtClean="0"/>
              <a:t>nd</a:t>
            </a:r>
            <a:r>
              <a:rPr lang="en-GB" dirty="0" smtClean="0"/>
              <a:t> piece of legislation)</a:t>
            </a:r>
            <a:endParaRPr lang="en-GB" dirty="0"/>
          </a:p>
          <a:p>
            <a:pPr marL="0" indent="0">
              <a:buNone/>
            </a:pP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0014" y="-1"/>
            <a:ext cx="3171986" cy="2107945"/>
          </a:xfrm>
          <a:prstGeom prst="rect">
            <a:avLst/>
          </a:prstGeom>
        </p:spPr>
      </p:pic>
      <p:sp>
        <p:nvSpPr>
          <p:cNvPr id="5" name="TextBox 4"/>
          <p:cNvSpPr txBox="1"/>
          <p:nvPr/>
        </p:nvSpPr>
        <p:spPr>
          <a:xfrm>
            <a:off x="7373565" y="6369803"/>
            <a:ext cx="4818435" cy="646331"/>
          </a:xfrm>
          <a:prstGeom prst="rect">
            <a:avLst/>
          </a:prstGeom>
          <a:noFill/>
        </p:spPr>
        <p:txBody>
          <a:bodyPr wrap="none" rtlCol="0">
            <a:spAutoFit/>
          </a:bodyPr>
          <a:lstStyle/>
          <a:p>
            <a:r>
              <a:rPr lang="en-GB" b="1" dirty="0" smtClean="0">
                <a:hlinkClick r:id="rId3"/>
              </a:rPr>
              <a:t>Diary Writing </a:t>
            </a:r>
            <a:r>
              <a:rPr lang="en-GB" b="1" dirty="0" smtClean="0"/>
              <a:t>by </a:t>
            </a:r>
            <a:r>
              <a:rPr lang="en-GB" b="1" dirty="0" smtClean="0">
                <a:hlinkClick r:id="rId4"/>
              </a:rPr>
              <a:t>Fredrik </a:t>
            </a:r>
            <a:r>
              <a:rPr lang="en-GB" b="1" dirty="0" err="1" smtClean="0">
                <a:hlinkClick r:id="rId4"/>
              </a:rPr>
              <a:t>Rubensson</a:t>
            </a:r>
            <a:r>
              <a:rPr lang="en-GB" b="1" dirty="0" smtClean="0">
                <a:hlinkClick r:id="rId4"/>
              </a:rPr>
              <a:t> </a:t>
            </a:r>
            <a:r>
              <a:rPr lang="en-GB" b="1" dirty="0" smtClean="0">
                <a:hlinkClick r:id="rId5"/>
              </a:rPr>
              <a:t>CC </a:t>
            </a:r>
            <a:r>
              <a:rPr lang="en-GB" b="1" dirty="0">
                <a:hlinkClick r:id="rId5"/>
              </a:rPr>
              <a:t>BY-SA 2.0</a:t>
            </a:r>
            <a:endParaRPr lang="en-GB" b="1" dirty="0"/>
          </a:p>
          <a:p>
            <a:endParaRPr lang="en-GB" dirty="0"/>
          </a:p>
        </p:txBody>
      </p:sp>
    </p:spTree>
    <p:extLst>
      <p:ext uri="{BB962C8B-B14F-4D97-AF65-F5344CB8AC3E}">
        <p14:creationId xmlns:p14="http://schemas.microsoft.com/office/powerpoint/2010/main" val="1681308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TotalTime>
  <Words>1301</Words>
  <Application>Microsoft Office PowerPoint</Application>
  <PresentationFormat>Widescreen</PresentationFormat>
  <Paragraphs>203</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Source Sans Pro</vt:lpstr>
      <vt:lpstr>Times New Roman</vt:lpstr>
      <vt:lpstr>Office Theme</vt:lpstr>
      <vt:lpstr>The  U of E CMALT applicants group Core Areas 3, 4 and Specialist Area</vt:lpstr>
      <vt:lpstr>Session Plan </vt:lpstr>
      <vt:lpstr>Introductions</vt:lpstr>
      <vt:lpstr>For each section you must provide:</vt:lpstr>
      <vt:lpstr>Evidence</vt:lpstr>
      <vt:lpstr>Core area 3: The Wider Context</vt:lpstr>
      <vt:lpstr>Core area 3: The Wider Context</vt:lpstr>
      <vt:lpstr>Core area 3: The Wider Context</vt:lpstr>
      <vt:lpstr>Writing Break</vt:lpstr>
      <vt:lpstr>Core area 4: Communicating and working with others</vt:lpstr>
      <vt:lpstr>Certified Membership of the  Association for Learning Technology - CMALT</vt:lpstr>
      <vt:lpstr>PowerPoint Presentation</vt:lpstr>
      <vt:lpstr>Writing Break</vt:lpstr>
      <vt:lpstr>Core area: Specialist Option(s)</vt:lpstr>
      <vt:lpstr>Core area 3: Specialist Option(s)</vt:lpstr>
      <vt:lpstr>PowerPoint Presentation</vt:lpstr>
      <vt:lpstr>Defining and evidencing your specialist option</vt:lpstr>
      <vt:lpstr>Writing Break</vt:lpstr>
      <vt:lpstr>Reflection prompt questions:</vt:lpstr>
      <vt:lpstr>Assessment Form</vt:lpstr>
      <vt:lpstr>Next Events: </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GREIG Susie</dc:creator>
  <cp:lastModifiedBy>GREIG Susan</cp:lastModifiedBy>
  <cp:revision>99</cp:revision>
  <dcterms:created xsi:type="dcterms:W3CDTF">2016-05-04T12:43:03Z</dcterms:created>
  <dcterms:modified xsi:type="dcterms:W3CDTF">2019-05-15T15:08:45Z</dcterms:modified>
</cp:coreProperties>
</file>