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96" r:id="rId2"/>
    <p:sldId id="899" r:id="rId3"/>
    <p:sldId id="968" r:id="rId4"/>
    <p:sldId id="972" r:id="rId5"/>
    <p:sldId id="987" r:id="rId6"/>
    <p:sldId id="990" r:id="rId7"/>
    <p:sldId id="991" r:id="rId8"/>
    <p:sldId id="993" r:id="rId9"/>
    <p:sldId id="969" r:id="rId10"/>
    <p:sldId id="994" r:id="rId11"/>
    <p:sldId id="979" r:id="rId12"/>
    <p:sldId id="995" r:id="rId13"/>
    <p:sldId id="976" r:id="rId14"/>
    <p:sldId id="970" r:id="rId15"/>
    <p:sldId id="958" r:id="rId16"/>
    <p:sldId id="954" r:id="rId17"/>
    <p:sldId id="965" r:id="rId18"/>
    <p:sldId id="989" r:id="rId19"/>
    <p:sldId id="983" r:id="rId20"/>
    <p:sldId id="992" r:id="rId21"/>
    <p:sldId id="985" r:id="rId22"/>
    <p:sldId id="982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00"/>
    <a:srgbClr val="33CC33"/>
    <a:srgbClr val="0099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65" d="100"/>
          <a:sy n="65" d="100"/>
        </p:scale>
        <p:origin x="-14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D53081-79A3-4B40-9B62-B9A5F041EDB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A16F1F-0A15-4CA2-9C62-5B04B1187F6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1CCE2C-E311-4B2A-B68B-3808D4CFC7E2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0B0023-CB67-40FC-8A1F-45D3FB758E5C}" type="slidenum">
              <a:rPr lang="en-GB" sz="1200"/>
              <a:pPr algn="r"/>
              <a:t>4</a:t>
            </a:fld>
            <a:endParaRPr lang="en-GB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Fig 1 Oxfordshire cohort. Long term survival of patients in each category of functional status (Rankin score 0-5) from assessment at six months after index stroke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6F1F-0A15-4CA2-9C62-5B04B1187F6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355560-3BF7-4441-816E-744ABD647E68}" type="slidenum">
              <a:rPr lang="en-GB" sz="1200"/>
              <a:pPr algn="r"/>
              <a:t>22</a:t>
            </a:fld>
            <a:endParaRPr lang="en-GB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4008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4008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304800" y="1905000"/>
            <a:ext cx="8534400" cy="4724400"/>
          </a:xfrm>
        </p:spPr>
        <p:txBody>
          <a:bodyPr/>
          <a:lstStyle/>
          <a:p>
            <a:pPr lvl="0"/>
            <a:endParaRPr lang="pt-PT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Gráfico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534400" cy="4724400"/>
          </a:xfrm>
        </p:spPr>
        <p:txBody>
          <a:bodyPr/>
          <a:lstStyle/>
          <a:p>
            <a:pPr lvl="0"/>
            <a:endParaRPr lang="pt-PT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4191000" cy="47244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1000" cy="47244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4191000" cy="47244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ClipArt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191000" cy="4724400"/>
          </a:xfrm>
        </p:spPr>
        <p:txBody>
          <a:bodyPr/>
          <a:lstStyle/>
          <a:p>
            <a:pPr lvl="0"/>
            <a:endParaRPr lang="pt-PT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8534400" cy="6400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Picture 79"/>
          <p:cNvPicPr>
            <a:picLocks noChangeAspect="1" noChangeArrowheads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740650" y="6092825"/>
            <a:ext cx="11795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4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588375" cy="1439863"/>
          </a:xfrm>
          <a:noFill/>
        </p:spPr>
        <p:txBody>
          <a:bodyPr lIns="90488" tIns="44450" rIns="90488" bIns="44450"/>
          <a:lstStyle/>
          <a:p>
            <a:r>
              <a:rPr lang="en-GB" dirty="0" smtClean="0"/>
              <a:t>Breaking news from IST-3</a:t>
            </a:r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395288" y="2997200"/>
            <a:ext cx="85153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endParaRPr lang="en-US" sz="2400" i="1">
              <a:solidFill>
                <a:schemeClr val="accent2"/>
              </a:solidFill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11188" y="2276475"/>
            <a:ext cx="81375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dirty="0"/>
              <a:t>Peter Sandercock</a:t>
            </a:r>
          </a:p>
          <a:p>
            <a:pPr algn="ctr"/>
            <a:r>
              <a:rPr lang="en-GB" sz="2800" dirty="0"/>
              <a:t>University of Edinburgh</a:t>
            </a:r>
          </a:p>
          <a:p>
            <a:pPr algn="ctr"/>
            <a:r>
              <a:rPr lang="en-GB" sz="2800" dirty="0"/>
              <a:t>on behalf of the IST-3 collaborative group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ESC </a:t>
            </a:r>
            <a:r>
              <a:rPr lang="en-GB" sz="2800" dirty="0" smtClean="0"/>
              <a:t>London</a:t>
            </a:r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29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 </a:t>
            </a:r>
            <a:r>
              <a:rPr lang="en-GB" sz="2800" dirty="0"/>
              <a:t>May </a:t>
            </a:r>
            <a:r>
              <a:rPr lang="en-GB" sz="2800" dirty="0" smtClean="0"/>
              <a:t>2013</a:t>
            </a:r>
            <a:endParaRPr lang="en-GB" sz="2800" dirty="0"/>
          </a:p>
        </p:txBody>
      </p:sp>
      <p:pic>
        <p:nvPicPr>
          <p:cNvPr id="103432" name="Picture 5" descr="UK-MRC 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5734050"/>
            <a:ext cx="20335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 descr="ist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025" y="5589588"/>
            <a:ext cx="2230438" cy="1073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exchange between </a:t>
            </a:r>
            <a:br>
              <a:rPr lang="en-GB" dirty="0" smtClean="0"/>
            </a:br>
            <a:r>
              <a:rPr lang="en-GB" dirty="0" smtClean="0"/>
              <a:t>BI and IST3</a:t>
            </a:r>
            <a:endParaRPr lang="en-GB" dirty="0"/>
          </a:p>
        </p:txBody>
      </p:sp>
      <p:pic>
        <p:nvPicPr>
          <p:cNvPr id="1026" name="Picture 2" descr="C:\Documents and Settings\pags\My Documents\My Pictures\personal pix\PS at work\Dr. Bluhmki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466" y="1905000"/>
            <a:ext cx="708106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659688" cy="1184176"/>
          </a:xfrm>
        </p:spPr>
        <p:txBody>
          <a:bodyPr/>
          <a:lstStyle/>
          <a:p>
            <a:r>
              <a:rPr lang="en-GB" dirty="0" smtClean="0"/>
              <a:t>STTC analysis plan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24936" cy="5328592"/>
          </a:xfrm>
        </p:spPr>
        <p:txBody>
          <a:bodyPr/>
          <a:lstStyle/>
          <a:p>
            <a:pPr marL="363538" indent="-363538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Primary analyses</a:t>
            </a:r>
            <a:r>
              <a:rPr lang="en-US" dirty="0" smtClean="0"/>
              <a:t>: </a:t>
            </a:r>
          </a:p>
          <a:p>
            <a:pPr marL="442913" indent="-442913">
              <a:spcBef>
                <a:spcPts val="0"/>
              </a:spcBef>
              <a:tabLst>
                <a:tab pos="0" algn="l"/>
              </a:tabLst>
            </a:pPr>
            <a:r>
              <a:rPr lang="en-US" dirty="0" smtClean="0"/>
              <a:t>After what treatment delay is benefit lost or does harm begin?</a:t>
            </a:r>
          </a:p>
          <a:p>
            <a:pPr marL="442913" indent="-442913">
              <a:spcBef>
                <a:spcPts val="0"/>
              </a:spcBef>
              <a:tabLst>
                <a:tab pos="0" algn="l"/>
              </a:tabLst>
            </a:pPr>
            <a:r>
              <a:rPr lang="en-US" dirty="0" smtClean="0"/>
              <a:t>Do age or stroke severity modify the proportional effect of </a:t>
            </a:r>
            <a:r>
              <a:rPr lang="en-US" dirty="0" err="1" smtClean="0"/>
              <a:t>rt</a:t>
            </a:r>
            <a:r>
              <a:rPr lang="en-US" dirty="0" smtClean="0"/>
              <a:t>-PA on stroke outcome?</a:t>
            </a:r>
          </a:p>
          <a:p>
            <a:pPr marL="363538" indent="-363538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Secondary analyses</a:t>
            </a:r>
          </a:p>
          <a:p>
            <a:pPr marL="442913" lvl="1" indent="-442913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ea typeface="ＭＳ Ｐゴシック" pitchFamily="34" charset="-128"/>
              </a:rPr>
              <a:t>Effect of treatment allocation on: death within 90 days</a:t>
            </a:r>
            <a:r>
              <a:rPr lang="en-GB" sz="3200" dirty="0" smtClean="0">
                <a:ea typeface="ＭＳ Ｐゴシック" pitchFamily="34" charset="-128"/>
              </a:rPr>
              <a:t>, SICH?</a:t>
            </a:r>
            <a:endParaRPr lang="en-US" sz="3200" dirty="0" smtClean="0">
              <a:ea typeface="ＭＳ Ｐゴシック" pitchFamily="34" charset="-128"/>
            </a:endParaRPr>
          </a:p>
          <a:p>
            <a:pPr marL="442913" lvl="1" indent="-442913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ea typeface="ＭＳ Ｐゴシック" pitchFamily="34" charset="-128"/>
              </a:rPr>
              <a:t>Effect modification by other baseline characteristics?</a:t>
            </a:r>
            <a:endParaRPr lang="en-GB" sz="3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Long-term outcome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cNeurology</a:t>
            </a:r>
            <a:r>
              <a:rPr lang="en-GB" dirty="0" smtClean="0"/>
              <a:t> 2013</a:t>
            </a:r>
          </a:p>
          <a:p>
            <a:r>
              <a:rPr lang="en-GB" dirty="0" smtClean="0"/>
              <a:t>(in Press)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4624"/>
            <a:ext cx="9144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44824"/>
            <a:ext cx="864649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23528" y="4365104"/>
            <a:ext cx="8640960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520" y="2204864"/>
            <a:ext cx="8640960" cy="936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95536" y="188640"/>
            <a:ext cx="8493120" cy="1584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b="1" dirty="0" smtClean="0">
                <a:solidFill>
                  <a:schemeClr val="accent2"/>
                </a:solidFill>
                <a:latin typeface="Arial" charset="0"/>
                <a:ea typeface="msgothic" charset="0"/>
                <a:cs typeface="msgothic" charset="0"/>
              </a:rPr>
              <a:t> Epidemiology: level of function at six months     (</a:t>
            </a:r>
            <a:r>
              <a:rPr lang="en-GB" sz="3600" b="1" dirty="0" err="1" smtClean="0">
                <a:solidFill>
                  <a:schemeClr val="accent2"/>
                </a:solidFill>
                <a:latin typeface="Arial" charset="0"/>
                <a:ea typeface="msgothic" charset="0"/>
                <a:cs typeface="msgothic" charset="0"/>
              </a:rPr>
              <a:t>mRS</a:t>
            </a:r>
            <a:r>
              <a:rPr lang="en-GB" sz="3600" b="1" dirty="0" smtClean="0">
                <a:solidFill>
                  <a:schemeClr val="accent2"/>
                </a:solidFill>
                <a:latin typeface="Arial" charset="0"/>
                <a:ea typeface="msgothic" charset="0"/>
                <a:cs typeface="msgothic" charset="0"/>
              </a:rPr>
              <a:t> or dependency) after stroke predicts long-term survival</a:t>
            </a:r>
            <a:endParaRPr lang="en-GB" sz="3600" b="1" dirty="0">
              <a:solidFill>
                <a:schemeClr val="accent2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528" y="6381328"/>
            <a:ext cx="4464496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Slot K B et al. BMJ 2008;336:376-379</a:t>
            </a:r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3" y="1944216"/>
            <a:ext cx="410445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2060848"/>
            <a:ext cx="45365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0991" y="571409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/>
                </a:solidFill>
                <a:latin typeface="Arial" charset="0"/>
                <a:ea typeface="msgothic" charset="0"/>
                <a:cs typeface="msgothic" charset="0"/>
              </a:rPr>
              <a:t>OCSP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34278" y="5714092"/>
            <a:ext cx="1662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2"/>
                </a:solidFill>
                <a:latin typeface="Arial" charset="0"/>
                <a:ea typeface="msgothic" charset="0"/>
                <a:cs typeface="msgothic" charset="0"/>
              </a:rPr>
              <a:t>IST-1 UK</a:t>
            </a:r>
            <a:endParaRPr lang="en-GB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24136"/>
          </a:xfrm>
        </p:spPr>
        <p:txBody>
          <a:bodyPr/>
          <a:lstStyle/>
          <a:p>
            <a:r>
              <a:rPr lang="en-GB" dirty="0" smtClean="0"/>
              <a:t>IST-3: survival to 18 months</a:t>
            </a:r>
            <a:endParaRPr lang="en-GB" dirty="0"/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963" y="862013"/>
            <a:ext cx="8982075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188913"/>
            <a:ext cx="8731126" cy="1511895"/>
          </a:xfrm>
        </p:spPr>
        <p:txBody>
          <a:bodyPr/>
          <a:lstStyle/>
          <a:p>
            <a:r>
              <a:rPr lang="en-GB" sz="4000" dirty="0" smtClean="0"/>
              <a:t>At 18 months, </a:t>
            </a:r>
            <a:br>
              <a:rPr lang="en-GB" sz="4000" dirty="0" smtClean="0"/>
            </a:br>
            <a:r>
              <a:rPr lang="en-GB" sz="4000" dirty="0" smtClean="0"/>
              <a:t>% ‘alive &amp; independent’ (OHS 0-2)</a:t>
            </a:r>
          </a:p>
        </p:txBody>
      </p:sp>
      <p:graphicFrame>
        <p:nvGraphicFramePr>
          <p:cNvPr id="344067" name="Group 3"/>
          <p:cNvGraphicFramePr>
            <a:graphicFrameLocks noGrp="1"/>
          </p:cNvGraphicFramePr>
          <p:nvPr>
            <p:ph idx="1"/>
          </p:nvPr>
        </p:nvGraphicFramePr>
        <p:xfrm>
          <a:off x="1258888" y="1700808"/>
          <a:ext cx="6481762" cy="2705011"/>
        </p:xfrm>
        <a:graphic>
          <a:graphicData uri="http://schemas.openxmlformats.org/drawingml/2006/table">
            <a:tbl>
              <a:tblPr/>
              <a:tblGrid>
                <a:gridCol w="1760537"/>
                <a:gridCol w="1565275"/>
                <a:gridCol w="1565275"/>
                <a:gridCol w="1590675"/>
              </a:tblGrid>
              <a:tr h="114809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-PA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(n=1169)*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control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(n=1179)*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798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(%)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(%)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21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391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(35%)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352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(31%)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4085" name="Text Box 21"/>
          <p:cNvSpPr txBox="1">
            <a:spLocks noChangeArrowheads="1"/>
          </p:cNvSpPr>
          <p:nvPr/>
        </p:nvSpPr>
        <p:spPr bwMode="auto">
          <a:xfrm>
            <a:off x="395536" y="4437112"/>
            <a:ext cx="8489950" cy="184665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800" dirty="0" smtClean="0"/>
              <a:t>Adjusted odds ratio 1.28 </a:t>
            </a:r>
          </a:p>
          <a:p>
            <a:pPr algn="ctr"/>
            <a:r>
              <a:rPr lang="en-GB" sz="3800" dirty="0" smtClean="0"/>
              <a:t>(95% CI 1.03 -1.57) p = 0.024</a:t>
            </a:r>
          </a:p>
          <a:p>
            <a:pPr algn="ctr"/>
            <a:r>
              <a:rPr lang="en-GB" sz="3800" dirty="0" smtClean="0"/>
              <a:t>= 36/1000 more alive and independent</a:t>
            </a:r>
            <a:endParaRPr lang="en-GB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781740" y="6279703"/>
            <a:ext cx="6614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*N= 2248 patients in 18-month follow-up cohort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0" y="71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9" name="Picture 8" descr="2 ohs plot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8877856" cy="666936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680120"/>
          </a:xfrm>
        </p:spPr>
        <p:txBody>
          <a:bodyPr/>
          <a:lstStyle/>
          <a:p>
            <a:r>
              <a:rPr lang="en-GB" altLang="ja-JP" dirty="0" smtClean="0"/>
              <a:t>Ordinal 6 months p=0·001</a:t>
            </a:r>
            <a:endParaRPr lang="en-GB" altLang="ja-JP" dirty="0"/>
          </a:p>
        </p:txBody>
      </p:sp>
      <p:sp>
        <p:nvSpPr>
          <p:cNvPr id="11" name="Title 9"/>
          <p:cNvSpPr txBox="1">
            <a:spLocks/>
          </p:cNvSpPr>
          <p:nvPr/>
        </p:nvSpPr>
        <p:spPr bwMode="auto">
          <a:xfrm>
            <a:off x="251520" y="3036912"/>
            <a:ext cx="8534400" cy="6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Ordinal 18 months p= 0.002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612576" y="3140968"/>
            <a:ext cx="10657184" cy="30243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188913"/>
            <a:ext cx="8731126" cy="1511895"/>
          </a:xfrm>
        </p:spPr>
        <p:txBody>
          <a:bodyPr/>
          <a:lstStyle/>
          <a:p>
            <a:r>
              <a:rPr lang="en-GB" sz="4000" dirty="0" smtClean="0"/>
              <a:t>At 18 months, </a:t>
            </a:r>
            <a:br>
              <a:rPr lang="en-GB" sz="4000" dirty="0" smtClean="0"/>
            </a:br>
            <a:r>
              <a:rPr lang="en-GB" sz="4000" dirty="0" smtClean="0"/>
              <a:t>% of survivors living at home</a:t>
            </a:r>
          </a:p>
        </p:txBody>
      </p:sp>
      <p:graphicFrame>
        <p:nvGraphicFramePr>
          <p:cNvPr id="344067" name="Group 3"/>
          <p:cNvGraphicFramePr>
            <a:graphicFrameLocks noGrp="1"/>
          </p:cNvGraphicFramePr>
          <p:nvPr>
            <p:ph idx="1"/>
          </p:nvPr>
        </p:nvGraphicFramePr>
        <p:xfrm>
          <a:off x="1258888" y="1700808"/>
          <a:ext cx="6481762" cy="2705011"/>
        </p:xfrm>
        <a:graphic>
          <a:graphicData uri="http://schemas.openxmlformats.org/drawingml/2006/table">
            <a:tbl>
              <a:tblPr/>
              <a:tblGrid>
                <a:gridCol w="1760537"/>
                <a:gridCol w="1565275"/>
                <a:gridCol w="1565275"/>
                <a:gridCol w="1590675"/>
              </a:tblGrid>
              <a:tr h="114809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-PA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(n=709)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control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(n=707)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798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(%)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(%)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21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574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(81%)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553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(78%)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4085" name="Text Box 21"/>
          <p:cNvSpPr txBox="1">
            <a:spLocks noChangeArrowheads="1"/>
          </p:cNvSpPr>
          <p:nvPr/>
        </p:nvSpPr>
        <p:spPr bwMode="auto">
          <a:xfrm>
            <a:off x="395536" y="4820959"/>
            <a:ext cx="8489950" cy="13234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Adjusted odds ratio OR=1·32, </a:t>
            </a:r>
          </a:p>
          <a:p>
            <a:pPr algn="ctr"/>
            <a:r>
              <a:rPr lang="en-GB" dirty="0" smtClean="0"/>
              <a:t>(95% CI 1·00 to 1·73) p = 0·05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40160"/>
          </a:xfrm>
        </p:spPr>
        <p:txBody>
          <a:bodyPr/>
          <a:lstStyle/>
          <a:p>
            <a:r>
              <a:rPr lang="en-GB" dirty="0" smtClean="0"/>
              <a:t>IST-3: still to 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472608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chemeClr val="accent6"/>
                </a:solidFill>
              </a:rPr>
              <a:t>Imaging</a:t>
            </a:r>
            <a:r>
              <a:rPr lang="en-GB" dirty="0" smtClean="0"/>
              <a:t>: </a:t>
            </a:r>
            <a:r>
              <a:rPr lang="en-GB" b="1" i="1" dirty="0" smtClean="0"/>
              <a:t>Auditorium Thursday 12:20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en-GB" dirty="0" smtClean="0"/>
              <a:t>Wardlaw. IST-3: Does perfusion imaging lesion size or mismatch influence six month outcomes after </a:t>
            </a:r>
            <a:r>
              <a:rPr lang="en-GB" dirty="0" err="1" smtClean="0"/>
              <a:t>rt</a:t>
            </a:r>
            <a:r>
              <a:rPr lang="en-GB" dirty="0" smtClean="0"/>
              <a:t>-PA given up to six hours after acute ischaemic stroke?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</a:rPr>
              <a:t>Risk and benefit</a:t>
            </a:r>
            <a:r>
              <a:rPr lang="en-GB" dirty="0" smtClean="0"/>
              <a:t>: </a:t>
            </a:r>
            <a:r>
              <a:rPr lang="en-GB" b="1" i="1" dirty="0" smtClean="0"/>
              <a:t>Room 17 Thursday 17:00</a:t>
            </a:r>
            <a:r>
              <a:rPr lang="en-GB" dirty="0" smtClean="0"/>
              <a:t>. Whiteley. IST-3: Predictions of intracranial haemorrhage and the risks and benefits of </a:t>
            </a:r>
            <a:r>
              <a:rPr lang="en-GB" dirty="0" err="1" smtClean="0"/>
              <a:t>rt</a:t>
            </a:r>
            <a:r>
              <a:rPr lang="en-GB" dirty="0" smtClean="0"/>
              <a:t>-PA in acute ischaemic stroke</a:t>
            </a:r>
          </a:p>
          <a:p>
            <a:pPr>
              <a:buNone/>
            </a:pPr>
            <a:r>
              <a:rPr lang="en-GB" b="1" dirty="0" smtClean="0">
                <a:solidFill>
                  <a:schemeClr val="accent6"/>
                </a:solidFill>
              </a:rPr>
              <a:t>Health economic analysis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el 1"/>
          <p:cNvSpPr>
            <a:spLocks noGrp="1"/>
          </p:cNvSpPr>
          <p:nvPr>
            <p:ph type="title" idx="4294967295"/>
          </p:nvPr>
        </p:nvSpPr>
        <p:spPr>
          <a:xfrm>
            <a:off x="720725" y="260350"/>
            <a:ext cx="8099425" cy="784225"/>
          </a:xfrm>
        </p:spPr>
        <p:txBody>
          <a:bodyPr lIns="0" tIns="0" rIns="0" bIns="0" anchor="b"/>
          <a:lstStyle/>
          <a:p>
            <a:r>
              <a:rPr lang="de-DE" sz="4600" smtClean="0"/>
              <a:t>Disclaimer &amp; disclosures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95288" y="981075"/>
            <a:ext cx="8497887" cy="5616575"/>
          </a:xfrm>
        </p:spPr>
        <p:txBody>
          <a:bodyPr lIns="0" tIns="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cs typeface="Arial" pitchFamily="34" charset="0"/>
              </a:rPr>
              <a:t>I will present relevant data from current research and there may be data or statements not covered by current regulatory approval. This presentation does not suggest clinical use beyond regulatory approval.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cs typeface="Arial" pitchFamily="34" charset="0"/>
              </a:rPr>
              <a:t>Please always check the most current prescribing information as approved for your country.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cs typeface="Arial" pitchFamily="34" charset="0"/>
              </a:rPr>
              <a:t>IST-3 was conducted completely independently.  BI donated drug and placebo for the first 300 patients in IST-3 </a:t>
            </a:r>
            <a:r>
              <a:rPr lang="en-US" sz="2800" b="1" dirty="0" smtClean="0">
                <a:solidFill>
                  <a:schemeClr val="accent2"/>
                </a:solidFill>
                <a:cs typeface="Arial" pitchFamily="34" charset="0"/>
              </a:rPr>
              <a:t>and thereafter made no financial contribution, &amp; had no role in data collection, analysis, reporting or the decision to publish</a:t>
            </a:r>
            <a:r>
              <a:rPr lang="en-US" sz="2800" dirty="0" smtClean="0"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cs typeface="Arial" pitchFamily="34" charset="0"/>
              </a:rPr>
              <a:t>IST-3 disclosures in full in Lancet publication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 for longer-term follow-up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87680" cy="5000600"/>
          </a:xfrm>
        </p:spPr>
        <p:txBody>
          <a:bodyPr/>
          <a:lstStyle/>
          <a:p>
            <a:r>
              <a:rPr lang="en-GB" dirty="0" smtClean="0"/>
              <a:t>Deaths on all UK patients from office of National Statistics</a:t>
            </a:r>
          </a:p>
          <a:p>
            <a:r>
              <a:rPr lang="en-GB" dirty="0" smtClean="0"/>
              <a:t>Death data for Norway and Sweden from National Registries of Deaths</a:t>
            </a:r>
          </a:p>
          <a:p>
            <a:r>
              <a:rPr lang="en-GB" dirty="0" smtClean="0"/>
              <a:t>Questions:</a:t>
            </a:r>
          </a:p>
          <a:p>
            <a:pPr lvl="1"/>
            <a:r>
              <a:rPr lang="en-GB" dirty="0" smtClean="0"/>
              <a:t>In the IST-3 cohort, does OHS at six months predict long-term survival?</a:t>
            </a:r>
          </a:p>
          <a:p>
            <a:pPr lvl="1"/>
            <a:r>
              <a:rPr lang="en-GB" dirty="0" smtClean="0"/>
              <a:t>Does the ‘shift in level of function’ with </a:t>
            </a:r>
            <a:r>
              <a:rPr lang="en-GB" dirty="0" err="1" smtClean="0"/>
              <a:t>rt</a:t>
            </a:r>
            <a:r>
              <a:rPr lang="en-GB" dirty="0" smtClean="0"/>
              <a:t>-PA translate into long-term survival differences?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12168"/>
          </a:xfrm>
        </p:spPr>
        <p:txBody>
          <a:bodyPr/>
          <a:lstStyle/>
          <a:p>
            <a:r>
              <a:rPr lang="en-GB" dirty="0" smtClean="0"/>
              <a:t>Take 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328592"/>
          </a:xfrm>
        </p:spPr>
        <p:txBody>
          <a:bodyPr/>
          <a:lstStyle/>
          <a:p>
            <a:r>
              <a:rPr lang="en-GB" sz="2800" dirty="0" smtClean="0"/>
              <a:t>Pre-treatment antiplatelet &amp; higher NIHSS -&gt; higher SICH risk, but </a:t>
            </a:r>
            <a:r>
              <a:rPr lang="en-GB" sz="2800" b="1" dirty="0" smtClean="0">
                <a:solidFill>
                  <a:schemeClr val="accent2"/>
                </a:solidFill>
              </a:rPr>
              <a:t>benefit NOT reduced</a:t>
            </a:r>
          </a:p>
          <a:p>
            <a:r>
              <a:rPr lang="en-GB" sz="2800" dirty="0" smtClean="0"/>
              <a:t>Risk of SICH with </a:t>
            </a:r>
            <a:r>
              <a:rPr lang="en-GB" sz="2800" dirty="0" err="1" smtClean="0"/>
              <a:t>rt</a:t>
            </a:r>
            <a:r>
              <a:rPr lang="en-GB" sz="2800" dirty="0" smtClean="0"/>
              <a:t>-PA is </a:t>
            </a:r>
            <a:r>
              <a:rPr lang="en-GB" sz="2800" b="1" dirty="0" smtClean="0">
                <a:solidFill>
                  <a:schemeClr val="accent2"/>
                </a:solidFill>
              </a:rPr>
              <a:t>NOT</a:t>
            </a:r>
            <a:r>
              <a:rPr lang="en-GB" sz="2800" dirty="0" smtClean="0"/>
              <a:t> time-dependent, but benefit </a:t>
            </a:r>
            <a:r>
              <a:rPr lang="en-GB" sz="2800" b="1" dirty="0" smtClean="0">
                <a:solidFill>
                  <a:schemeClr val="accent2"/>
                </a:solidFill>
              </a:rPr>
              <a:t>IS</a:t>
            </a:r>
          </a:p>
          <a:p>
            <a:r>
              <a:rPr lang="en-GB" sz="2800" dirty="0" smtClean="0"/>
              <a:t>STTC will provide reliable evidence on factors modifying SICH risk &amp; response to treatment</a:t>
            </a:r>
          </a:p>
          <a:p>
            <a:r>
              <a:rPr lang="en-GB" sz="2800" dirty="0" smtClean="0"/>
              <a:t>Long-term outcome is </a:t>
            </a:r>
            <a:r>
              <a:rPr lang="en-GB" sz="2800" smtClean="0"/>
              <a:t>important: benefits </a:t>
            </a:r>
            <a:r>
              <a:rPr lang="en-GB" sz="2800" dirty="0" smtClean="0"/>
              <a:t>of thrombolysis are still evident at 18 months</a:t>
            </a:r>
          </a:p>
          <a:p>
            <a:r>
              <a:rPr lang="en-GB" sz="2800" dirty="0" smtClean="0"/>
              <a:t>Even modest gains in function may translate to long-term survival benefit – longer FU ongoing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UK-MRC 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924944"/>
            <a:ext cx="21330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 descr="health foundation.jpg (4662 bytes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2924944"/>
            <a:ext cx="1224136" cy="104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6" descr="norway_research_council_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85246" y="4437112"/>
            <a:ext cx="214794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 descr="swed_afa_smal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4149080"/>
            <a:ext cx="790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swedish_heart_lung_logo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5085184"/>
            <a:ext cx="214673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9" descr="polish_gov_logo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39952" y="5517232"/>
            <a:ext cx="10429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 descr="Canada_dalhousie_log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08104" y="5517232"/>
            <a:ext cx="8318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 descr="NHF Logo Centred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364088" y="4149080"/>
            <a:ext cx="14032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swiss heart found_logo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1520" y="5877272"/>
            <a:ext cx="237648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3" descr="swiss national research found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660232" y="5229200"/>
            <a:ext cx="18575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8" name="Picture 14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139952" y="4077072"/>
            <a:ext cx="936104" cy="10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250825" y="188640"/>
            <a:ext cx="8893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Acknowledgements: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683568" y="1052736"/>
            <a:ext cx="7488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 smtClean="0"/>
              <a:t>3035 patients</a:t>
            </a:r>
            <a:r>
              <a:rPr lang="en-GB" sz="2400" dirty="0"/>
              <a:t>, </a:t>
            </a:r>
            <a:r>
              <a:rPr lang="en-GB" sz="2400" dirty="0" smtClean="0"/>
              <a:t>156  </a:t>
            </a:r>
            <a:r>
              <a:rPr lang="en-GB" sz="2400" dirty="0"/>
              <a:t>hospitals in the IST-3 group, </a:t>
            </a:r>
            <a:r>
              <a:rPr lang="en-GB" sz="2400" dirty="0" smtClean="0"/>
              <a:t> 12 National Coordinators,  </a:t>
            </a:r>
            <a:r>
              <a:rPr lang="en-GB" sz="2400" dirty="0"/>
              <a:t>Data Monitoring Committee, </a:t>
            </a:r>
            <a:r>
              <a:rPr lang="en-GB" sz="2400" dirty="0" smtClean="0"/>
              <a:t>MRC </a:t>
            </a:r>
            <a:r>
              <a:rPr lang="en-GB" sz="2400" dirty="0"/>
              <a:t>Steering Committee, Image Reading Panel, Event adjudication </a:t>
            </a:r>
            <a:r>
              <a:rPr lang="en-GB" sz="2400"/>
              <a:t>panel</a:t>
            </a:r>
            <a:r>
              <a:rPr lang="en-GB" sz="2400" smtClean="0"/>
              <a:t>,.</a:t>
            </a:r>
            <a:endParaRPr lang="en-GB" sz="2400" dirty="0"/>
          </a:p>
        </p:txBody>
      </p:sp>
      <p:pic>
        <p:nvPicPr>
          <p:cNvPr id="139281" name="Picture 17" descr="Umbria_logo_small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627784" y="5085184"/>
            <a:ext cx="1068387" cy="584200"/>
          </a:xfrm>
          <a:prstGeom prst="rect">
            <a:avLst/>
          </a:prstGeom>
          <a:noFill/>
        </p:spPr>
      </p:pic>
      <p:pic>
        <p:nvPicPr>
          <p:cNvPr id="139283" name="Picture 19" descr="Stroke_Association_A5_col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71600" y="2924944"/>
            <a:ext cx="20253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pags\My Documents\My Slides\logos\CHSS LOGO jpeg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020272" y="4221088"/>
            <a:ext cx="619324" cy="5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68152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600" dirty="0" smtClean="0"/>
              <a:t>IST-3 main features</a:t>
            </a:r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GB" sz="3600" dirty="0" smtClean="0"/>
              <a:t>Predicting early risk (SICH &lt; 7 days) and benefit at 6 months.</a:t>
            </a:r>
          </a:p>
          <a:p>
            <a:pPr>
              <a:spcBef>
                <a:spcPts val="0"/>
              </a:spcBef>
            </a:pPr>
            <a:r>
              <a:rPr lang="en-GB" sz="3600" dirty="0" smtClean="0"/>
              <a:t>Longer-term outcomes;18 months      (</a:t>
            </a:r>
            <a:r>
              <a:rPr lang="en-GB" sz="3600" i="1" dirty="0" smtClean="0"/>
              <a:t>in press, Lancet Neurology)</a:t>
            </a:r>
            <a:endParaRPr lang="en-GB" sz="3600" dirty="0" smtClean="0"/>
          </a:p>
          <a:p>
            <a:pPr lvl="1">
              <a:spcBef>
                <a:spcPts val="0"/>
              </a:spcBef>
            </a:pPr>
            <a:r>
              <a:rPr lang="en-GB" sz="3200" dirty="0" smtClean="0"/>
              <a:t>Survival</a:t>
            </a:r>
          </a:p>
          <a:p>
            <a:pPr lvl="1">
              <a:spcBef>
                <a:spcPts val="0"/>
              </a:spcBef>
            </a:pPr>
            <a:r>
              <a:rPr lang="en-GB" sz="3200" dirty="0" smtClean="0"/>
              <a:t>Functional status (OHS) &amp; quality of life</a:t>
            </a:r>
          </a:p>
          <a:p>
            <a:pPr lvl="1">
              <a:spcBef>
                <a:spcPts val="0"/>
              </a:spcBef>
            </a:pPr>
            <a:r>
              <a:rPr lang="en-GB" sz="3200" dirty="0" smtClean="0"/>
              <a:t>Living at home, institution</a:t>
            </a:r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GB" sz="3600" dirty="0" smtClean="0"/>
              <a:t>What’s still to come?</a:t>
            </a:r>
          </a:p>
          <a:p>
            <a:pPr marL="742950" lvl="2" indent="-342900">
              <a:spcBef>
                <a:spcPts val="0"/>
              </a:spcBef>
              <a:buNone/>
            </a:pPr>
            <a:endParaRPr lang="en-GB" sz="3200" dirty="0" smtClean="0"/>
          </a:p>
          <a:p>
            <a:pPr>
              <a:spcBef>
                <a:spcPts val="0"/>
              </a:spcBef>
            </a:pPr>
            <a:endParaRPr lang="en-GB" sz="3600" dirty="0" smtClean="0"/>
          </a:p>
          <a:p>
            <a:pPr>
              <a:spcBef>
                <a:spcPts val="0"/>
              </a:spcBef>
            </a:pPr>
            <a:endParaRPr lang="en-GB" sz="3600" dirty="0" smtClean="0"/>
          </a:p>
          <a:p>
            <a:pPr lvl="1">
              <a:spcBef>
                <a:spcPts val="0"/>
              </a:spcBef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  <a:noFill/>
        </p:spPr>
        <p:txBody>
          <a:bodyPr lIns="92075" tIns="46038" rIns="92075" bIns="46038"/>
          <a:lstStyle/>
          <a:p>
            <a:r>
              <a:rPr lang="en-GB" sz="4800" smtClean="0">
                <a:solidFill>
                  <a:schemeClr val="accent2"/>
                </a:solidFill>
              </a:rPr>
              <a:t>Main features of IST - 3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908720"/>
            <a:ext cx="8496944" cy="5616624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/>
              <a:t>Prospective, randomised, open, controlled study of </a:t>
            </a:r>
            <a:r>
              <a:rPr lang="en-GB" dirty="0" err="1" smtClean="0"/>
              <a:t>i.v</a:t>
            </a:r>
            <a:r>
              <a:rPr lang="en-GB" dirty="0" smtClean="0"/>
              <a:t>. </a:t>
            </a:r>
            <a:r>
              <a:rPr lang="en-GB" dirty="0" err="1" smtClean="0"/>
              <a:t>rt</a:t>
            </a:r>
            <a:r>
              <a:rPr lang="en-GB" dirty="0" smtClean="0"/>
              <a:t>-PA </a:t>
            </a:r>
            <a:r>
              <a:rPr lang="en-GB" dirty="0" err="1" smtClean="0"/>
              <a:t>vs</a:t>
            </a:r>
            <a:r>
              <a:rPr lang="en-GB" dirty="0" smtClean="0"/>
              <a:t> control,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3035 acute ischaemic stroke &lt; 6 hours, 95% did not meet terms of EU approval, 54% aged &gt; 80yrs </a:t>
            </a:r>
          </a:p>
          <a:p>
            <a:pPr>
              <a:spcBef>
                <a:spcPct val="0"/>
              </a:spcBef>
            </a:pPr>
            <a:r>
              <a:rPr lang="en-GB" b="1" dirty="0" smtClean="0">
                <a:solidFill>
                  <a:schemeClr val="accent6"/>
                </a:solidFill>
              </a:rPr>
              <a:t>Primary outcome </a:t>
            </a:r>
            <a:r>
              <a:rPr lang="en-GB" b="1" dirty="0" smtClean="0">
                <a:solidFill>
                  <a:schemeClr val="accent6"/>
                </a:solidFill>
                <a:cs typeface="Times New Roman" pitchFamily="18" charset="0"/>
              </a:rPr>
              <a:t>at  6 months</a:t>
            </a:r>
            <a:r>
              <a:rPr lang="en-GB" dirty="0" smtClean="0"/>
              <a:t>: </a:t>
            </a:r>
            <a:r>
              <a:rPr lang="en-GB" dirty="0" smtClean="0">
                <a:cs typeface="Times New Roman" pitchFamily="18" charset="0"/>
              </a:rPr>
              <a:t>Oxford Handicap Scale (OHS) :</a:t>
            </a:r>
            <a:r>
              <a:rPr lang="en-GB" b="1" dirty="0" smtClean="0"/>
              <a:t> </a:t>
            </a:r>
            <a:r>
              <a:rPr lang="en-GB" dirty="0" smtClean="0">
                <a:cs typeface="Times New Roman" pitchFamily="18" charset="0"/>
              </a:rPr>
              <a:t>% ‘alive and independent’ (OHS 0-2)</a:t>
            </a:r>
          </a:p>
          <a:p>
            <a:pPr>
              <a:spcBef>
                <a:spcPct val="0"/>
              </a:spcBef>
            </a:pPr>
            <a:r>
              <a:rPr lang="en-GB" b="1" dirty="0" smtClean="0">
                <a:solidFill>
                  <a:schemeClr val="accent6"/>
                </a:solidFill>
                <a:cs typeface="Times New Roman" pitchFamily="18" charset="0"/>
              </a:rPr>
              <a:t>Secondary outcomes at 18 months</a:t>
            </a:r>
            <a:r>
              <a:rPr lang="en-GB" dirty="0" smtClean="0">
                <a:cs typeface="Times New Roman" pitchFamily="18" charset="0"/>
              </a:rPr>
              <a:t>: death, OHS, </a:t>
            </a:r>
            <a:r>
              <a:rPr lang="en-GB" dirty="0" err="1" smtClean="0">
                <a:cs typeface="Times New Roman" pitchFamily="18" charset="0"/>
              </a:rPr>
              <a:t>HRQoL</a:t>
            </a:r>
            <a:r>
              <a:rPr lang="en-GB" dirty="0" smtClean="0">
                <a:cs typeface="Times New Roman" pitchFamily="18" charset="0"/>
              </a:rPr>
              <a:t>, Living circumstances</a:t>
            </a:r>
          </a:p>
          <a:p>
            <a:pPr>
              <a:spcBef>
                <a:spcPct val="0"/>
              </a:spcBef>
            </a:pPr>
            <a:endParaRPr lang="en-GB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12777"/>
            <a:ext cx="8208912" cy="475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/>
              <a:t>Dear Mr. Sandercock.  I am writing you concerning IST-3.  In IST-3, patients with previous stroke &gt;14 days got included, to my knowledge.</a:t>
            </a:r>
          </a:p>
          <a:p>
            <a:pPr lvl="0">
              <a:spcAft>
                <a:spcPts val="600"/>
              </a:spcAft>
            </a:pPr>
            <a:r>
              <a:rPr lang="en-GB" sz="2800" dirty="0" smtClean="0"/>
              <a:t>How many patients were included in the study, which showed a previous stroke &gt;14 days but &lt; 3 months? </a:t>
            </a:r>
            <a:r>
              <a:rPr lang="en-GB" sz="2800" b="1" i="1" dirty="0" smtClean="0">
                <a:solidFill>
                  <a:schemeClr val="accent6"/>
                </a:solidFill>
              </a:rPr>
              <a:t>(answer: n= 699)</a:t>
            </a:r>
            <a:r>
              <a:rPr lang="en-GB" sz="2800" dirty="0" smtClean="0"/>
              <a:t> </a:t>
            </a:r>
          </a:p>
          <a:p>
            <a:pPr lvl="0">
              <a:spcAft>
                <a:spcPts val="600"/>
              </a:spcAft>
            </a:pPr>
            <a:r>
              <a:rPr lang="en-GB" sz="2800" dirty="0" smtClean="0"/>
              <a:t>Were these patients with a previous stroke &gt;14 days but &lt; 3 months analyzed separately in a subgroup analysis? If yes, how were the outcome parameters (including </a:t>
            </a:r>
            <a:r>
              <a:rPr lang="en-GB" sz="2800" dirty="0" err="1" smtClean="0"/>
              <a:t>sICH</a:t>
            </a:r>
            <a:r>
              <a:rPr lang="en-GB" sz="2800" dirty="0" smtClean="0"/>
              <a:t>)?  Dr XXXX, XXX.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40160"/>
          </a:xfrm>
        </p:spPr>
        <p:txBody>
          <a:bodyPr/>
          <a:lstStyle/>
          <a:p>
            <a:r>
              <a:rPr lang="en-GB" dirty="0" smtClean="0"/>
              <a:t>Demands for subgroups!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24128" y="5589240"/>
            <a:ext cx="1872208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371656" cy="1904256"/>
          </a:xfrm>
        </p:spPr>
        <p:txBody>
          <a:bodyPr/>
          <a:lstStyle/>
          <a:p>
            <a:r>
              <a:rPr lang="en-GB" dirty="0" smtClean="0"/>
              <a:t>Risks, benefit and interactions in IST-3. For each subgroup consider: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20888"/>
            <a:ext cx="8534400" cy="4208512"/>
          </a:xfrm>
        </p:spPr>
        <p:txBody>
          <a:bodyPr/>
          <a:lstStyle/>
          <a:p>
            <a:r>
              <a:rPr lang="en-GB" sz="4400" dirty="0" smtClean="0"/>
              <a:t>early RISK = excess risk of symptomatic ICH &lt; 7 days</a:t>
            </a:r>
          </a:p>
          <a:p>
            <a:r>
              <a:rPr lang="en-GB" sz="4400" dirty="0" smtClean="0"/>
              <a:t>net BENEFIT = at 6 months, shift in OHS grade in an ordinal analysis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28600"/>
            <a:ext cx="3168352" cy="1524000"/>
          </a:xfrm>
        </p:spPr>
        <p:txBody>
          <a:bodyPr/>
          <a:lstStyle/>
          <a:p>
            <a:r>
              <a:rPr lang="en-GB" sz="4000" dirty="0" smtClean="0"/>
              <a:t>SICH &lt; 7d</a:t>
            </a:r>
            <a:endParaRPr lang="en-GB" sz="4000" dirty="0"/>
          </a:p>
        </p:txBody>
      </p:sp>
      <p:pic>
        <p:nvPicPr>
          <p:cNvPr id="407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5943" y="1340768"/>
            <a:ext cx="3328713" cy="52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67408" y="1340768"/>
            <a:ext cx="3352584" cy="52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3059832" y="2204864"/>
            <a:ext cx="0" cy="33843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164288" y="2276872"/>
            <a:ext cx="0" cy="33843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3"/>
          <p:cNvSpPr txBox="1">
            <a:spLocks/>
          </p:cNvSpPr>
          <p:nvPr/>
        </p:nvSpPr>
        <p:spPr bwMode="auto">
          <a:xfrm>
            <a:off x="5220072" y="44624"/>
            <a:ext cx="367240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Ordinal OHS at 6 mo.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Need a larger dataset…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= individual patient data meta-analysis of all the </a:t>
            </a:r>
            <a:r>
              <a:rPr lang="en-GB" dirty="0" err="1" smtClean="0"/>
              <a:t>i.v</a:t>
            </a:r>
            <a:r>
              <a:rPr lang="en-GB" dirty="0" smtClean="0"/>
              <a:t>. </a:t>
            </a:r>
            <a:r>
              <a:rPr lang="en-GB" dirty="0" err="1" smtClean="0"/>
              <a:t>rt</a:t>
            </a:r>
            <a:r>
              <a:rPr lang="en-GB" dirty="0" smtClean="0"/>
              <a:t>-PA trials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845" y="188640"/>
            <a:ext cx="900765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980728"/>
            <a:ext cx="6408713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Randomised controlled trial data for iv </a:t>
            </a:r>
            <a:r>
              <a:rPr lang="en-GB" sz="2800" dirty="0" err="1" smtClean="0"/>
              <a:t>rt</a:t>
            </a:r>
            <a:r>
              <a:rPr lang="en-GB" sz="2800" dirty="0" smtClean="0"/>
              <a:t>-PA on 6756 patients,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806</Words>
  <Application>Microsoft Office PowerPoint</Application>
  <PresentationFormat>On-screen Show (4:3)</PresentationFormat>
  <Paragraphs>114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Breaking news from IST-3</vt:lpstr>
      <vt:lpstr>Disclaimer &amp; disclosures</vt:lpstr>
      <vt:lpstr>Outline</vt:lpstr>
      <vt:lpstr>Main features of IST - 3 </vt:lpstr>
      <vt:lpstr>Demands for subgroups!</vt:lpstr>
      <vt:lpstr>Risks, benefit and interactions in IST-3. For each subgroup consider:</vt:lpstr>
      <vt:lpstr>SICH &lt; 7d</vt:lpstr>
      <vt:lpstr>Need a larger dataset…</vt:lpstr>
      <vt:lpstr>Slide 9</vt:lpstr>
      <vt:lpstr>Data exchange between  BI and IST3</vt:lpstr>
      <vt:lpstr>STTC analysis plan</vt:lpstr>
      <vt:lpstr>Long-term outcome</vt:lpstr>
      <vt:lpstr>Slide 13</vt:lpstr>
      <vt:lpstr>Slide 14</vt:lpstr>
      <vt:lpstr>IST-3: survival to 18 months</vt:lpstr>
      <vt:lpstr>At 18 months,  % ‘alive &amp; independent’ (OHS 0-2)</vt:lpstr>
      <vt:lpstr>Ordinal 6 months p=0·001</vt:lpstr>
      <vt:lpstr>At 18 months,  % of survivors living at home</vt:lpstr>
      <vt:lpstr>IST-3: still to come</vt:lpstr>
      <vt:lpstr>Plans for longer-term follow-up</vt:lpstr>
      <vt:lpstr>Take home messages</vt:lpstr>
      <vt:lpstr>Slide 22</vt:lpstr>
    </vt:vector>
  </TitlesOfParts>
  <Company>Dept of Clinical Neurosciences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prevention, how well are we doing? Professor Charles Warlow University of Edinburgh Scotland South Africa 2001</dc:title>
  <dc:creator>judi clarke</dc:creator>
  <cp:lastModifiedBy>pags</cp:lastModifiedBy>
  <cp:revision>878</cp:revision>
  <dcterms:created xsi:type="dcterms:W3CDTF">2000-12-27T15:24:01Z</dcterms:created>
  <dcterms:modified xsi:type="dcterms:W3CDTF">2013-06-19T12:43:14Z</dcterms:modified>
</cp:coreProperties>
</file>