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6" r:id="rId2"/>
    <p:sldMasterId id="2147483668" r:id="rId3"/>
    <p:sldMasterId id="2147483670" r:id="rId4"/>
  </p:sldMasterIdLst>
  <p:notesMasterIdLst>
    <p:notesMasterId r:id="rId12"/>
  </p:notesMasterIdLst>
  <p:sldIdLst>
    <p:sldId id="263" r:id="rId5"/>
    <p:sldId id="264" r:id="rId6"/>
    <p:sldId id="267" r:id="rId7"/>
    <p:sldId id="269" r:id="rId8"/>
    <p:sldId id="268" r:id="rId9"/>
    <p:sldId id="266" r:id="rId10"/>
    <p:sldId id="270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 userDrawn="1">
          <p15:clr>
            <a:srgbClr val="A4A3A4"/>
          </p15:clr>
        </p15:guide>
        <p15:guide id="2" pos="3005" userDrawn="1">
          <p15:clr>
            <a:srgbClr val="A4A3A4"/>
          </p15:clr>
        </p15:guide>
        <p15:guide id="3" pos="7216" userDrawn="1">
          <p15:clr>
            <a:srgbClr val="A4A3A4"/>
          </p15:clr>
        </p15:guide>
        <p15:guide id="4" orient="horz" pos="3696" userDrawn="1">
          <p15:clr>
            <a:srgbClr val="A4A3A4"/>
          </p15:clr>
        </p15:guide>
        <p15:guide id="5" orient="horz" pos="13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Follett" initials="G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36D"/>
    <a:srgbClr val="C10043"/>
    <a:srgbClr val="0A1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6"/>
    <p:restoredTop sz="94705"/>
  </p:normalViewPr>
  <p:slideViewPr>
    <p:cSldViewPr>
      <p:cViewPr varScale="1">
        <p:scale>
          <a:sx n="120" d="100"/>
          <a:sy n="120" d="100"/>
        </p:scale>
        <p:origin x="102" y="198"/>
      </p:cViewPr>
      <p:guideLst>
        <p:guide orient="horz" pos="976"/>
        <p:guide pos="3005"/>
        <p:guide pos="7216"/>
        <p:guide orient="horz" pos="3696"/>
        <p:guide orient="horz" pos="1392"/>
        <p:guide pos="4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1DB5F-DB05-9043-863F-EAC32A4358AA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52222-DC0B-FB45-8B2E-329B30812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2222-DC0B-FB45-8B2E-329B30812D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1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2222-DC0B-FB45-8B2E-329B30812D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4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2222-DC0B-FB45-8B2E-329B30812D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8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172200"/>
            <a:ext cx="2743200" cy="365125"/>
          </a:xfrm>
          <a:prstGeom prst="rect">
            <a:avLst/>
          </a:prstGeom>
        </p:spPr>
        <p:txBody>
          <a:bodyPr/>
          <a:lstStyle/>
          <a:p>
            <a:fld id="{6CE5BEB5-A4B7-C945-9326-BF3CC3C677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03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92" userDrawn="1">
          <p15:clr>
            <a:srgbClr val="FBAE40"/>
          </p15:clr>
        </p15:guide>
        <p15:guide id="2" pos="349" userDrawn="1">
          <p15:clr>
            <a:srgbClr val="FBAE40"/>
          </p15:clr>
        </p15:guide>
        <p15:guide id="3" orient="horz" pos="161" userDrawn="1">
          <p15:clr>
            <a:srgbClr val="FBAE40"/>
          </p15:clr>
        </p15:guide>
        <p15:guide id="4" orient="horz" pos="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172200"/>
            <a:ext cx="2743200" cy="365125"/>
          </a:xfrm>
          <a:prstGeom prst="rect">
            <a:avLst/>
          </a:prstGeom>
        </p:spPr>
        <p:txBody>
          <a:bodyPr/>
          <a:lstStyle/>
          <a:p>
            <a:fld id="{B962A058-FDF5-CD42-B340-A0B2E0BD34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22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28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mailto:SEBI@ed.ac.uk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 userDrawn="1"/>
        </p:nvSpPr>
        <p:spPr>
          <a:xfrm>
            <a:off x="0" y="4607039"/>
            <a:ext cx="9198610" cy="2251075"/>
          </a:xfrm>
          <a:custGeom>
            <a:avLst/>
            <a:gdLst/>
            <a:ahLst/>
            <a:cxnLst/>
            <a:rect l="l" t="t" r="r" b="b"/>
            <a:pathLst>
              <a:path w="9198610" h="2251075">
                <a:moveTo>
                  <a:pt x="0" y="2250960"/>
                </a:moveTo>
                <a:lnTo>
                  <a:pt x="9198000" y="2250960"/>
                </a:lnTo>
                <a:lnTo>
                  <a:pt x="9198000" y="0"/>
                </a:lnTo>
                <a:lnTo>
                  <a:pt x="0" y="0"/>
                </a:lnTo>
                <a:lnTo>
                  <a:pt x="0" y="2250960"/>
                </a:lnTo>
                <a:close/>
              </a:path>
            </a:pathLst>
          </a:custGeom>
          <a:solidFill>
            <a:srgbClr val="C10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/>
          <p:nvPr userDrawn="1"/>
        </p:nvSpPr>
        <p:spPr>
          <a:xfrm>
            <a:off x="10134600" y="114"/>
            <a:ext cx="2128520" cy="6858000"/>
          </a:xfrm>
          <a:custGeom>
            <a:avLst/>
            <a:gdLst/>
            <a:ahLst/>
            <a:cxnLst/>
            <a:rect l="l" t="t" r="r" b="b"/>
            <a:pathLst>
              <a:path w="1989454" h="6858000">
                <a:moveTo>
                  <a:pt x="0" y="6858000"/>
                </a:moveTo>
                <a:lnTo>
                  <a:pt x="1988997" y="6858000"/>
                </a:lnTo>
                <a:lnTo>
                  <a:pt x="198899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/>
          <p:nvPr userDrawn="1"/>
        </p:nvSpPr>
        <p:spPr>
          <a:xfrm>
            <a:off x="9198000" y="4607039"/>
            <a:ext cx="999490" cy="2251075"/>
          </a:xfrm>
          <a:custGeom>
            <a:avLst/>
            <a:gdLst/>
            <a:ahLst/>
            <a:cxnLst/>
            <a:rect l="l" t="t" r="r" b="b"/>
            <a:pathLst>
              <a:path w="999490" h="2251075">
                <a:moveTo>
                  <a:pt x="0" y="2250960"/>
                </a:moveTo>
                <a:lnTo>
                  <a:pt x="999007" y="2250960"/>
                </a:lnTo>
                <a:lnTo>
                  <a:pt x="999007" y="0"/>
                </a:lnTo>
                <a:lnTo>
                  <a:pt x="0" y="0"/>
                </a:lnTo>
                <a:lnTo>
                  <a:pt x="0" y="225096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9" t="3092" r="22114" b="4151"/>
          <a:stretch/>
        </p:blipFill>
        <p:spPr>
          <a:xfrm>
            <a:off x="10197490" y="-1"/>
            <a:ext cx="2065630" cy="6858115"/>
          </a:xfrm>
          <a:prstGeom prst="rect">
            <a:avLst/>
          </a:prstGeom>
        </p:spPr>
      </p:pic>
      <p:sp>
        <p:nvSpPr>
          <p:cNvPr id="34" name="object 14"/>
          <p:cNvSpPr/>
          <p:nvPr userDrawn="1"/>
        </p:nvSpPr>
        <p:spPr>
          <a:xfrm>
            <a:off x="719999" y="2450466"/>
            <a:ext cx="1496060" cy="0"/>
          </a:xfrm>
          <a:custGeom>
            <a:avLst/>
            <a:gdLst/>
            <a:ahLst/>
            <a:cxnLst/>
            <a:rect l="l" t="t" r="r" b="b"/>
            <a:pathLst>
              <a:path w="1496060">
                <a:moveTo>
                  <a:pt x="0" y="0"/>
                </a:moveTo>
                <a:lnTo>
                  <a:pt x="1495526" y="0"/>
                </a:lnTo>
              </a:path>
            </a:pathLst>
          </a:custGeom>
          <a:ln w="58927">
            <a:solidFill>
              <a:srgbClr val="E0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"/>
          <a:stretch/>
        </p:blipFill>
        <p:spPr>
          <a:xfrm>
            <a:off x="-68" y="0"/>
            <a:ext cx="10198800" cy="6172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20" y="228600"/>
            <a:ext cx="4657454" cy="772262"/>
          </a:xfrm>
          <a:prstGeom prst="rect">
            <a:avLst/>
          </a:prstGeom>
        </p:spPr>
      </p:pic>
      <p:sp>
        <p:nvSpPr>
          <p:cNvPr id="36" name="object 16"/>
          <p:cNvSpPr txBox="1"/>
          <p:nvPr userDrawn="1"/>
        </p:nvSpPr>
        <p:spPr>
          <a:xfrm>
            <a:off x="707299" y="5768374"/>
            <a:ext cx="379539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Photo: </a:t>
            </a:r>
            <a:r>
              <a:rPr lang="en-GB" sz="1050" dirty="0" smtClean="0">
                <a:solidFill>
                  <a:srgbClr val="FFFFFF"/>
                </a:solidFill>
                <a:latin typeface="Arial"/>
                <a:cs typeface="Arial"/>
              </a:rPr>
              <a:t>SEBI</a:t>
            </a:r>
            <a:r>
              <a:rPr lang="en-GB" sz="1050" baseline="0" dirty="0" smtClean="0">
                <a:solidFill>
                  <a:srgbClr val="FFFFFF"/>
                </a:solidFill>
                <a:latin typeface="Arial"/>
                <a:cs typeface="Arial"/>
              </a:rPr>
              <a:t>, Gareth Salmon</a:t>
            </a:r>
            <a:endParaRPr sz="105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719999" y="1147361"/>
            <a:ext cx="10746105" cy="0"/>
          </a:xfrm>
          <a:custGeom>
            <a:avLst/>
            <a:gdLst/>
            <a:ahLst/>
            <a:cxnLst/>
            <a:rect l="l" t="t" r="r" b="b"/>
            <a:pathLst>
              <a:path w="10746105">
                <a:moveTo>
                  <a:pt x="0" y="0"/>
                </a:moveTo>
                <a:lnTo>
                  <a:pt x="10746003" y="0"/>
                </a:lnTo>
              </a:path>
            </a:pathLst>
          </a:custGeom>
          <a:ln w="9525">
            <a:solidFill>
              <a:srgbClr val="E0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10943996" y="6643179"/>
            <a:ext cx="927100" cy="215265"/>
          </a:xfrm>
          <a:custGeom>
            <a:avLst/>
            <a:gdLst/>
            <a:ahLst/>
            <a:cxnLst/>
            <a:rect l="l" t="t" r="r" b="b"/>
            <a:pathLst>
              <a:path w="927100" h="215265">
                <a:moveTo>
                  <a:pt x="0" y="214820"/>
                </a:moveTo>
                <a:lnTo>
                  <a:pt x="927011" y="214820"/>
                </a:lnTo>
                <a:lnTo>
                  <a:pt x="927011" y="0"/>
                </a:lnTo>
                <a:lnTo>
                  <a:pt x="0" y="0"/>
                </a:lnTo>
                <a:lnTo>
                  <a:pt x="0" y="21482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0" y="6165519"/>
            <a:ext cx="10944225" cy="692785"/>
          </a:xfrm>
          <a:custGeom>
            <a:avLst/>
            <a:gdLst/>
            <a:ahLst/>
            <a:cxnLst/>
            <a:rect l="l" t="t" r="r" b="b"/>
            <a:pathLst>
              <a:path w="10944225" h="692784">
                <a:moveTo>
                  <a:pt x="0" y="692480"/>
                </a:moveTo>
                <a:lnTo>
                  <a:pt x="10943996" y="692480"/>
                </a:lnTo>
                <a:lnTo>
                  <a:pt x="10943996" y="0"/>
                </a:lnTo>
                <a:lnTo>
                  <a:pt x="0" y="0"/>
                </a:lnTo>
                <a:lnTo>
                  <a:pt x="0" y="69248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11871007" y="6165519"/>
            <a:ext cx="320993" cy="692785"/>
          </a:xfrm>
          <a:custGeom>
            <a:avLst/>
            <a:gdLst/>
            <a:ahLst/>
            <a:cxnLst/>
            <a:rect l="l" t="t" r="r" b="b"/>
            <a:pathLst>
              <a:path w="314325" h="692784">
                <a:moveTo>
                  <a:pt x="0" y="692480"/>
                </a:moveTo>
                <a:lnTo>
                  <a:pt x="314210" y="692480"/>
                </a:lnTo>
                <a:lnTo>
                  <a:pt x="314210" y="0"/>
                </a:lnTo>
                <a:lnTo>
                  <a:pt x="0" y="0"/>
                </a:lnTo>
                <a:lnTo>
                  <a:pt x="0" y="6924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8915400" y="6165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8C94AED-1A4C-114C-A4F1-EBB7E1E46C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20" y="221400"/>
            <a:ext cx="4657454" cy="7722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1" t="14518" r="6352"/>
          <a:stretch/>
        </p:blipFill>
        <p:spPr>
          <a:xfrm rot="16200000">
            <a:off x="2358789" y="3753000"/>
            <a:ext cx="768824" cy="54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52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53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719999" y="1147361"/>
            <a:ext cx="10746105" cy="0"/>
          </a:xfrm>
          <a:custGeom>
            <a:avLst/>
            <a:gdLst/>
            <a:ahLst/>
            <a:cxnLst/>
            <a:rect l="l" t="t" r="r" b="b"/>
            <a:pathLst>
              <a:path w="10746105">
                <a:moveTo>
                  <a:pt x="0" y="0"/>
                </a:moveTo>
                <a:lnTo>
                  <a:pt x="10746003" y="0"/>
                </a:lnTo>
              </a:path>
            </a:pathLst>
          </a:custGeom>
          <a:ln w="9525">
            <a:solidFill>
              <a:srgbClr val="E0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10943996" y="6643179"/>
            <a:ext cx="927100" cy="215265"/>
          </a:xfrm>
          <a:custGeom>
            <a:avLst/>
            <a:gdLst/>
            <a:ahLst/>
            <a:cxnLst/>
            <a:rect l="l" t="t" r="r" b="b"/>
            <a:pathLst>
              <a:path w="927100" h="215265">
                <a:moveTo>
                  <a:pt x="0" y="214820"/>
                </a:moveTo>
                <a:lnTo>
                  <a:pt x="927011" y="214820"/>
                </a:lnTo>
                <a:lnTo>
                  <a:pt x="927011" y="0"/>
                </a:lnTo>
                <a:lnTo>
                  <a:pt x="0" y="0"/>
                </a:lnTo>
                <a:lnTo>
                  <a:pt x="0" y="21482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0" y="6184111"/>
            <a:ext cx="10944225" cy="692785"/>
          </a:xfrm>
          <a:custGeom>
            <a:avLst/>
            <a:gdLst/>
            <a:ahLst/>
            <a:cxnLst/>
            <a:rect l="l" t="t" r="r" b="b"/>
            <a:pathLst>
              <a:path w="10944225" h="692784">
                <a:moveTo>
                  <a:pt x="0" y="692480"/>
                </a:moveTo>
                <a:lnTo>
                  <a:pt x="10943996" y="692480"/>
                </a:lnTo>
                <a:lnTo>
                  <a:pt x="10943996" y="0"/>
                </a:lnTo>
                <a:lnTo>
                  <a:pt x="0" y="0"/>
                </a:lnTo>
                <a:lnTo>
                  <a:pt x="0" y="692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11871007" y="6165519"/>
            <a:ext cx="320993" cy="692785"/>
          </a:xfrm>
          <a:custGeom>
            <a:avLst/>
            <a:gdLst/>
            <a:ahLst/>
            <a:cxnLst/>
            <a:rect l="l" t="t" r="r" b="b"/>
            <a:pathLst>
              <a:path w="314325" h="692784">
                <a:moveTo>
                  <a:pt x="0" y="692480"/>
                </a:moveTo>
                <a:lnTo>
                  <a:pt x="314210" y="692480"/>
                </a:lnTo>
                <a:lnTo>
                  <a:pt x="314210" y="0"/>
                </a:lnTo>
                <a:lnTo>
                  <a:pt x="0" y="0"/>
                </a:lnTo>
                <a:lnTo>
                  <a:pt x="0" y="692480"/>
                </a:lnTo>
                <a:close/>
              </a:path>
            </a:pathLst>
          </a:custGeom>
          <a:solidFill>
            <a:srgbClr val="DC1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8900932" y="6165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94259F1-EAB5-E241-927B-ED4118FA6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0" y="243000"/>
            <a:ext cx="4662488" cy="76275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2" t="14441" r="5791"/>
          <a:stretch/>
        </p:blipFill>
        <p:spPr>
          <a:xfrm rot="16200000">
            <a:off x="2369657" y="3755240"/>
            <a:ext cx="751999" cy="54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355" userDrawn="1">
          <p15:clr>
            <a:srgbClr val="F26B43"/>
          </p15:clr>
        </p15:guide>
        <p15:guide id="3" pos="331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k object 16"/>
          <p:cNvSpPr/>
          <p:nvPr userDrawn="1"/>
        </p:nvSpPr>
        <p:spPr>
          <a:xfrm>
            <a:off x="5687999" y="0"/>
            <a:ext cx="4437380" cy="5139055"/>
          </a:xfrm>
          <a:custGeom>
            <a:avLst/>
            <a:gdLst/>
            <a:ahLst/>
            <a:cxnLst/>
            <a:rect l="l" t="t" r="r" b="b"/>
            <a:pathLst>
              <a:path w="4437380" h="5139055">
                <a:moveTo>
                  <a:pt x="0" y="5138991"/>
                </a:moveTo>
                <a:lnTo>
                  <a:pt x="4436999" y="5138991"/>
                </a:lnTo>
                <a:lnTo>
                  <a:pt x="4436999" y="0"/>
                </a:lnTo>
                <a:lnTo>
                  <a:pt x="0" y="0"/>
                </a:lnTo>
                <a:lnTo>
                  <a:pt x="0" y="513899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17"/>
          <p:cNvSpPr/>
          <p:nvPr userDrawn="1"/>
        </p:nvSpPr>
        <p:spPr>
          <a:xfrm>
            <a:off x="10124998" y="0"/>
            <a:ext cx="2067001" cy="6858000"/>
          </a:xfrm>
          <a:custGeom>
            <a:avLst/>
            <a:gdLst/>
            <a:ahLst/>
            <a:cxnLst/>
            <a:rect l="l" t="t" r="r" b="b"/>
            <a:pathLst>
              <a:path w="2061209" h="6858000">
                <a:moveTo>
                  <a:pt x="0" y="6858000"/>
                </a:moveTo>
                <a:lnTo>
                  <a:pt x="2061006" y="6858000"/>
                </a:lnTo>
                <a:lnTo>
                  <a:pt x="20610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/>
          <p:cNvSpPr txBox="1"/>
          <p:nvPr userDrawn="1"/>
        </p:nvSpPr>
        <p:spPr>
          <a:xfrm>
            <a:off x="1641275" y="4648200"/>
            <a:ext cx="3894324" cy="122084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spc="-15" dirty="0">
                <a:solidFill>
                  <a:schemeClr val="tx1"/>
                </a:solidFill>
                <a:latin typeface="Arial"/>
                <a:cs typeface="Arial"/>
              </a:rPr>
              <a:t>For more </a:t>
            </a:r>
            <a:r>
              <a:rPr sz="1800" spc="-20" dirty="0">
                <a:solidFill>
                  <a:schemeClr val="tx1"/>
                </a:solidFill>
                <a:latin typeface="Arial"/>
                <a:cs typeface="Arial"/>
              </a:rPr>
              <a:t>information please</a:t>
            </a:r>
            <a:r>
              <a:rPr sz="1800" spc="-1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Arial"/>
                <a:cs typeface="Arial"/>
              </a:rPr>
              <a:t>contact: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SEBI@ed.ac.uk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+44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(0)1316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517484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ed.ac.uk/vet/research/sebi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" name="object 21"/>
          <p:cNvSpPr/>
          <p:nvPr userDrawn="1"/>
        </p:nvSpPr>
        <p:spPr>
          <a:xfrm>
            <a:off x="5687999" y="5138991"/>
            <a:ext cx="4437380" cy="1719580"/>
          </a:xfrm>
          <a:custGeom>
            <a:avLst/>
            <a:gdLst/>
            <a:ahLst/>
            <a:cxnLst/>
            <a:rect l="l" t="t" r="r" b="b"/>
            <a:pathLst>
              <a:path w="4437380" h="1719579">
                <a:moveTo>
                  <a:pt x="0" y="1719008"/>
                </a:moveTo>
                <a:lnTo>
                  <a:pt x="4436999" y="1719008"/>
                </a:lnTo>
                <a:lnTo>
                  <a:pt x="4436999" y="0"/>
                </a:lnTo>
                <a:lnTo>
                  <a:pt x="0" y="0"/>
                </a:lnTo>
                <a:lnTo>
                  <a:pt x="0" y="171900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9600"/>
            <a:ext cx="4374337" cy="18778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3333" r="31971" b="2811"/>
          <a:stretch/>
        </p:blipFill>
        <p:spPr>
          <a:xfrm>
            <a:off x="10515599" y="-572"/>
            <a:ext cx="1690338" cy="69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4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/>
          <p:cNvSpPr txBox="1">
            <a:spLocks/>
          </p:cNvSpPr>
          <p:nvPr/>
        </p:nvSpPr>
        <p:spPr>
          <a:xfrm>
            <a:off x="767963" y="1985112"/>
            <a:ext cx="4525645" cy="2498761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25"/>
              </a:spcBef>
            </a:pPr>
            <a:r>
              <a:rPr lang="en-US" sz="5100" b="1" kern="0" spc="-5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Interactive evidence maps</a:t>
            </a:r>
            <a:endParaRPr lang="en-US" sz="5100" b="1" kern="0" dirty="0" smtClea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9911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A potential tool to inform decision-making in LMICs?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3495676" cy="1223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910" y="5194477"/>
            <a:ext cx="753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+mj-lt"/>
              </a:rPr>
              <a:t>Theodora Tsouloufi, Louise </a:t>
            </a:r>
            <a:r>
              <a:rPr lang="en-GB" sz="1200" dirty="0" err="1" smtClean="0">
                <a:solidFill>
                  <a:schemeClr val="bg1"/>
                </a:solidFill>
                <a:latin typeface="+mj-lt"/>
              </a:rPr>
              <a:t>Donnison</a:t>
            </a:r>
            <a:r>
              <a:rPr lang="en-GB" sz="1200" dirty="0" smtClean="0">
                <a:solidFill>
                  <a:schemeClr val="bg1"/>
                </a:solidFill>
                <a:latin typeface="+mj-lt"/>
              </a:rPr>
              <a:t>, Karen Smyth, Andrew Peters</a:t>
            </a:r>
            <a:endParaRPr lang="en-GB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52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BEB5-A4B7-C945-9326-BF3CC3C6775A}" type="slidenum">
              <a:rPr lang="en-GB" smtClean="0"/>
              <a:t>1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609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D436D"/>
                </a:solidFill>
                <a:latin typeface="+mj-lt"/>
              </a:rPr>
              <a:t>Livestock Evidence in LMICs</a:t>
            </a:r>
            <a:endParaRPr lang="en-GB" sz="2800" b="1" dirty="0">
              <a:solidFill>
                <a:srgbClr val="1D436D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643" y="1600200"/>
            <a:ext cx="82713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rgbClr val="1D43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Livestock data are disparate and sometimes scarce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Diseases </a:t>
            </a:r>
            <a:r>
              <a:rPr lang="en-GB" sz="2400" dirty="0">
                <a:solidFill>
                  <a:srgbClr val="1D436D"/>
                </a:solidFill>
                <a:latin typeface="Calibri" panose="020F0502020204030204" pitchFamily="34" charset="0"/>
              </a:rPr>
              <a:t>have multiple, heavy burdens with upward </a:t>
            </a: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trends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1D436D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D436D"/>
                </a:solidFill>
                <a:latin typeface="Calibri" panose="020F0502020204030204" pitchFamily="34" charset="0"/>
              </a:rPr>
              <a:t>25-40% of published evidence on zoonotic agents is of poor </a:t>
            </a: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quality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1D436D"/>
              </a:solidFill>
              <a:latin typeface="Calibri" panose="020F0502020204030204" pitchFamily="34" charset="0"/>
            </a:endParaRPr>
          </a:p>
          <a:p>
            <a:endParaRPr lang="en-GB" sz="2400" dirty="0">
              <a:solidFill>
                <a:srgbClr val="1D436D"/>
              </a:solidFill>
              <a:latin typeface="Calibri" panose="020F0502020204030204" pitchFamily="34" charset="0"/>
            </a:endParaRPr>
          </a:p>
          <a:p>
            <a:pPr algn="ctr"/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Evidence synthesis difficult or not possible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1D436D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1D436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4187190"/>
            <a:ext cx="2514600" cy="196977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095744" y="4280713"/>
            <a:ext cx="628651" cy="48104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565" y="1905000"/>
            <a:ext cx="2779276" cy="1852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140404" y="4876800"/>
            <a:ext cx="6539329" cy="9048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Evidence synthesis difficult or not possible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5607" y="3533915"/>
            <a:ext cx="11304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https://pixabay.com/</a:t>
            </a:r>
          </a:p>
        </p:txBody>
      </p:sp>
    </p:spTree>
    <p:extLst>
      <p:ext uri="{BB962C8B-B14F-4D97-AF65-F5344CB8AC3E}">
        <p14:creationId xmlns:p14="http://schemas.microsoft.com/office/powerpoint/2010/main" val="16105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BEB5-A4B7-C945-9326-BF3CC3C6775A}" type="slidenum">
              <a:rPr lang="en-GB" smtClean="0"/>
              <a:t>2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991600" y="457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D436D"/>
                </a:solidFill>
                <a:latin typeface="+mj-lt"/>
              </a:rPr>
              <a:t>The Need</a:t>
            </a:r>
            <a:endParaRPr lang="en-GB" sz="2800" b="1" dirty="0">
              <a:solidFill>
                <a:srgbClr val="1D436D"/>
              </a:solidFill>
              <a:latin typeface="+mj-lt"/>
            </a:endParaRPr>
          </a:p>
        </p:txBody>
      </p:sp>
      <p:sp>
        <p:nvSpPr>
          <p:cNvPr id="4" name="Freeform: Shape 12">
            <a:extLst>
              <a:ext uri="{FF2B5EF4-FFF2-40B4-BE49-F238E27FC236}">
                <a16:creationId xmlns:a16="http://schemas.microsoft.com/office/drawing/2014/main" id="{7F3BDB45-3A20-49CE-85DF-66ADFA2FE00C}"/>
              </a:ext>
            </a:extLst>
          </p:cNvPr>
          <p:cNvSpPr/>
          <p:nvPr/>
        </p:nvSpPr>
        <p:spPr>
          <a:xfrm>
            <a:off x="4436649" y="2667000"/>
            <a:ext cx="3090101" cy="1631390"/>
          </a:xfrm>
          <a:custGeom>
            <a:avLst/>
            <a:gdLst>
              <a:gd name="connsiteX0" fmla="*/ 2918207 w 6282731"/>
              <a:gd name="connsiteY0" fmla="*/ 0 h 3316909"/>
              <a:gd name="connsiteX1" fmla="*/ 4040382 w 6282731"/>
              <a:gd name="connsiteY1" fmla="*/ 914599 h 3316909"/>
              <a:gd name="connsiteX2" fmla="*/ 4047436 w 6282731"/>
              <a:gd name="connsiteY2" fmla="*/ 984571 h 3316909"/>
              <a:gd name="connsiteX3" fmla="*/ 4103706 w 6282731"/>
              <a:gd name="connsiteY3" fmla="*/ 954028 h 3316909"/>
              <a:gd name="connsiteX4" fmla="*/ 4377079 w 6282731"/>
              <a:gd name="connsiteY4" fmla="*/ 898837 h 3316909"/>
              <a:gd name="connsiteX5" fmla="*/ 4959450 w 6282731"/>
              <a:gd name="connsiteY5" fmla="*/ 1208481 h 3316909"/>
              <a:gd name="connsiteX6" fmla="*/ 5007718 w 6282731"/>
              <a:gd name="connsiteY6" fmla="*/ 1297408 h 3316909"/>
              <a:gd name="connsiteX7" fmla="*/ 5031416 w 6282731"/>
              <a:gd name="connsiteY7" fmla="*/ 1268686 h 3316909"/>
              <a:gd name="connsiteX8" fmla="*/ 5363881 w 6282731"/>
              <a:gd name="connsiteY8" fmla="*/ 1130975 h 3316909"/>
              <a:gd name="connsiteX9" fmla="*/ 5834058 w 6282731"/>
              <a:gd name="connsiteY9" fmla="*/ 1601152 h 3316909"/>
              <a:gd name="connsiteX10" fmla="*/ 5777310 w 6282731"/>
              <a:gd name="connsiteY10" fmla="*/ 1825267 h 3316909"/>
              <a:gd name="connsiteX11" fmla="*/ 5742460 w 6282731"/>
              <a:gd name="connsiteY11" fmla="*/ 1874306 h 3316909"/>
              <a:gd name="connsiteX12" fmla="*/ 5833120 w 6282731"/>
              <a:gd name="connsiteY12" fmla="*/ 1902448 h 3316909"/>
              <a:gd name="connsiteX13" fmla="*/ 6282731 w 6282731"/>
              <a:gd name="connsiteY13" fmla="*/ 2580753 h 3316909"/>
              <a:gd name="connsiteX14" fmla="*/ 5621843 w 6282731"/>
              <a:gd name="connsiteY14" fmla="*/ 3313109 h 3316909"/>
              <a:gd name="connsiteX15" fmla="*/ 5583798 w 6282731"/>
              <a:gd name="connsiteY15" fmla="*/ 3315030 h 3316909"/>
              <a:gd name="connsiteX16" fmla="*/ 5583798 w 6282731"/>
              <a:gd name="connsiteY16" fmla="*/ 3316909 h 3316909"/>
              <a:gd name="connsiteX17" fmla="*/ 5546575 w 6282731"/>
              <a:gd name="connsiteY17" fmla="*/ 3316909 h 3316909"/>
              <a:gd name="connsiteX18" fmla="*/ 916622 w 6282731"/>
              <a:gd name="connsiteY18" fmla="*/ 3316909 h 3316909"/>
              <a:gd name="connsiteX19" fmla="*/ 916622 w 6282731"/>
              <a:gd name="connsiteY19" fmla="*/ 3316780 h 3316909"/>
              <a:gd name="connsiteX20" fmla="*/ 914090 w 6282731"/>
              <a:gd name="connsiteY20" fmla="*/ 3316908 h 3316909"/>
              <a:gd name="connsiteX21" fmla="*/ 0 w 6282731"/>
              <a:gd name="connsiteY21" fmla="*/ 2402818 h 3316909"/>
              <a:gd name="connsiteX22" fmla="*/ 914090 w 6282731"/>
              <a:gd name="connsiteY22" fmla="*/ 1488728 h 3316909"/>
              <a:gd name="connsiteX23" fmla="*/ 1010294 w 6282731"/>
              <a:gd name="connsiteY23" fmla="*/ 1496007 h 3316909"/>
              <a:gd name="connsiteX24" fmla="*/ 994223 w 6282731"/>
              <a:gd name="connsiteY24" fmla="*/ 1466398 h 3316909"/>
              <a:gd name="connsiteX25" fmla="*/ 938460 w 6282731"/>
              <a:gd name="connsiteY25" fmla="*/ 1190197 h 3316909"/>
              <a:gd name="connsiteX26" fmla="*/ 1648041 w 6282731"/>
              <a:gd name="connsiteY26" fmla="*/ 480616 h 3316909"/>
              <a:gd name="connsiteX27" fmla="*/ 1924242 w 6282731"/>
              <a:gd name="connsiteY27" fmla="*/ 536378 h 3316909"/>
              <a:gd name="connsiteX28" fmla="*/ 1945191 w 6282731"/>
              <a:gd name="connsiteY28" fmla="*/ 547749 h 3316909"/>
              <a:gd name="connsiteX29" fmla="*/ 1968386 w 6282731"/>
              <a:gd name="connsiteY29" fmla="*/ 505016 h 3316909"/>
              <a:gd name="connsiteX30" fmla="*/ 2918207 w 6282731"/>
              <a:gd name="connsiteY30" fmla="*/ 0 h 331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82731" h="3316909">
                <a:moveTo>
                  <a:pt x="2918207" y="0"/>
                </a:moveTo>
                <a:cubicBezTo>
                  <a:pt x="3471743" y="0"/>
                  <a:pt x="3933573" y="392638"/>
                  <a:pt x="4040382" y="914599"/>
                </a:cubicBezTo>
                <a:lnTo>
                  <a:pt x="4047436" y="984571"/>
                </a:lnTo>
                <a:lnTo>
                  <a:pt x="4103706" y="954028"/>
                </a:lnTo>
                <a:cubicBezTo>
                  <a:pt x="4187730" y="918489"/>
                  <a:pt x="4280110" y="898837"/>
                  <a:pt x="4377079" y="898837"/>
                </a:cubicBezTo>
                <a:cubicBezTo>
                  <a:pt x="4619503" y="898837"/>
                  <a:pt x="4833239" y="1021664"/>
                  <a:pt x="4959450" y="1208481"/>
                </a:cubicBezTo>
                <a:lnTo>
                  <a:pt x="5007718" y="1297408"/>
                </a:lnTo>
                <a:lnTo>
                  <a:pt x="5031416" y="1268686"/>
                </a:lnTo>
                <a:cubicBezTo>
                  <a:pt x="5116501" y="1183601"/>
                  <a:pt x="5234045" y="1130975"/>
                  <a:pt x="5363881" y="1130975"/>
                </a:cubicBezTo>
                <a:cubicBezTo>
                  <a:pt x="5623553" y="1130975"/>
                  <a:pt x="5834058" y="1341480"/>
                  <a:pt x="5834058" y="1601152"/>
                </a:cubicBezTo>
                <a:cubicBezTo>
                  <a:pt x="5834058" y="1682299"/>
                  <a:pt x="5813501" y="1758646"/>
                  <a:pt x="5777310" y="1825267"/>
                </a:cubicBezTo>
                <a:lnTo>
                  <a:pt x="5742460" y="1874306"/>
                </a:lnTo>
                <a:lnTo>
                  <a:pt x="5833120" y="1902448"/>
                </a:lnTo>
                <a:cubicBezTo>
                  <a:pt x="6097338" y="2014202"/>
                  <a:pt x="6282731" y="2275827"/>
                  <a:pt x="6282731" y="2580753"/>
                </a:cubicBezTo>
                <a:cubicBezTo>
                  <a:pt x="6282731" y="2961911"/>
                  <a:pt x="5993054" y="3275410"/>
                  <a:pt x="5621843" y="3313109"/>
                </a:cubicBezTo>
                <a:lnTo>
                  <a:pt x="5583798" y="3315030"/>
                </a:lnTo>
                <a:lnTo>
                  <a:pt x="5583798" y="3316909"/>
                </a:lnTo>
                <a:lnTo>
                  <a:pt x="5546575" y="3316909"/>
                </a:lnTo>
                <a:lnTo>
                  <a:pt x="916622" y="3316909"/>
                </a:lnTo>
                <a:lnTo>
                  <a:pt x="916622" y="3316780"/>
                </a:lnTo>
                <a:lnTo>
                  <a:pt x="914090" y="3316908"/>
                </a:lnTo>
                <a:cubicBezTo>
                  <a:pt x="409252" y="3316908"/>
                  <a:pt x="0" y="2907656"/>
                  <a:pt x="0" y="2402818"/>
                </a:cubicBezTo>
                <a:cubicBezTo>
                  <a:pt x="0" y="1897980"/>
                  <a:pt x="409252" y="1488728"/>
                  <a:pt x="914090" y="1488728"/>
                </a:cubicBezTo>
                <a:lnTo>
                  <a:pt x="1010294" y="1496007"/>
                </a:lnTo>
                <a:lnTo>
                  <a:pt x="994223" y="1466398"/>
                </a:lnTo>
                <a:cubicBezTo>
                  <a:pt x="958316" y="1381505"/>
                  <a:pt x="938460" y="1288170"/>
                  <a:pt x="938460" y="1190197"/>
                </a:cubicBezTo>
                <a:cubicBezTo>
                  <a:pt x="938460" y="798306"/>
                  <a:pt x="1256150" y="480616"/>
                  <a:pt x="1648041" y="480616"/>
                </a:cubicBezTo>
                <a:cubicBezTo>
                  <a:pt x="1746014" y="480616"/>
                  <a:pt x="1839349" y="500472"/>
                  <a:pt x="1924242" y="536378"/>
                </a:cubicBezTo>
                <a:lnTo>
                  <a:pt x="1945191" y="547749"/>
                </a:lnTo>
                <a:lnTo>
                  <a:pt x="1968386" y="505016"/>
                </a:lnTo>
                <a:cubicBezTo>
                  <a:pt x="2174231" y="200326"/>
                  <a:pt x="2522825" y="0"/>
                  <a:pt x="2918207" y="0"/>
                </a:cubicBezTo>
                <a:close/>
              </a:path>
            </a:pathLst>
          </a:cu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4125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“Good” </a:t>
            </a:r>
          </a:p>
          <a:p>
            <a:pPr algn="ctr">
              <a:lnSpc>
                <a:spcPts val="4125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Evidence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E1EB2-1291-405F-8831-C0D0262C7020}"/>
              </a:ext>
            </a:extLst>
          </p:cNvPr>
          <p:cNvGrpSpPr/>
          <p:nvPr/>
        </p:nvGrpSpPr>
        <p:grpSpPr>
          <a:xfrm>
            <a:off x="3124200" y="2523537"/>
            <a:ext cx="822960" cy="2498914"/>
            <a:chOff x="2855639" y="2512222"/>
            <a:chExt cx="1258618" cy="3331885"/>
          </a:xfrm>
        </p:grpSpPr>
        <p:sp>
          <p:nvSpPr>
            <p:cNvPr id="6" name="Freeform 137">
              <a:extLst>
                <a:ext uri="{FF2B5EF4-FFF2-40B4-BE49-F238E27FC236}">
                  <a16:creationId xmlns:a16="http://schemas.microsoft.com/office/drawing/2014/main" id="{727DA669-B0BE-47C3-B924-751640683AF1}"/>
                </a:ext>
              </a:extLst>
            </p:cNvPr>
            <p:cNvSpPr>
              <a:spLocks/>
            </p:cNvSpPr>
            <p:nvPr/>
          </p:nvSpPr>
          <p:spPr bwMode="auto">
            <a:xfrm rot="19827927">
              <a:off x="3420519" y="2512222"/>
              <a:ext cx="693738" cy="1036638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A4D78AB5-DF77-4A70-89EF-614D6D58E16F}"/>
                </a:ext>
              </a:extLst>
            </p:cNvPr>
            <p:cNvSpPr>
              <a:spLocks/>
            </p:cNvSpPr>
            <p:nvPr/>
          </p:nvSpPr>
          <p:spPr bwMode="auto">
            <a:xfrm rot="12600000">
              <a:off x="3430389" y="4793182"/>
              <a:ext cx="633413" cy="1050925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100">
              <a:extLst>
                <a:ext uri="{FF2B5EF4-FFF2-40B4-BE49-F238E27FC236}">
                  <a16:creationId xmlns:a16="http://schemas.microsoft.com/office/drawing/2014/main" id="{2D6B0CB9-3630-454F-AA05-DEFD5EC08B2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18383" y="3673599"/>
              <a:ext cx="280988" cy="1006475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DE6D82-9EF9-48C2-93A8-7C23A06C84B1}"/>
              </a:ext>
            </a:extLst>
          </p:cNvPr>
          <p:cNvGrpSpPr/>
          <p:nvPr/>
        </p:nvGrpSpPr>
        <p:grpSpPr>
          <a:xfrm>
            <a:off x="7877272" y="2521767"/>
            <a:ext cx="822960" cy="2500094"/>
            <a:chOff x="8115742" y="2512967"/>
            <a:chExt cx="1220618" cy="3333458"/>
          </a:xfrm>
        </p:grpSpPr>
        <p:sp>
          <p:nvSpPr>
            <p:cNvPr id="10" name="Freeform 137">
              <a:extLst>
                <a:ext uri="{FF2B5EF4-FFF2-40B4-BE49-F238E27FC236}">
                  <a16:creationId xmlns:a16="http://schemas.microsoft.com/office/drawing/2014/main" id="{4D2FA2E5-5D26-4DE7-9039-7CF53955891A}"/>
                </a:ext>
              </a:extLst>
            </p:cNvPr>
            <p:cNvSpPr>
              <a:spLocks/>
            </p:cNvSpPr>
            <p:nvPr/>
          </p:nvSpPr>
          <p:spPr bwMode="auto">
            <a:xfrm rot="1772073" flipH="1">
              <a:off x="8115742" y="2512967"/>
              <a:ext cx="696763" cy="1036638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43">
              <a:extLst>
                <a:ext uri="{FF2B5EF4-FFF2-40B4-BE49-F238E27FC236}">
                  <a16:creationId xmlns:a16="http://schemas.microsoft.com/office/drawing/2014/main" id="{62729B96-704A-44F7-817D-743DB7EE341C}"/>
                </a:ext>
              </a:extLst>
            </p:cNvPr>
            <p:cNvSpPr>
              <a:spLocks/>
            </p:cNvSpPr>
            <p:nvPr/>
          </p:nvSpPr>
          <p:spPr bwMode="auto">
            <a:xfrm rot="9000000" flipH="1">
              <a:off x="8125622" y="4795500"/>
              <a:ext cx="636175" cy="1050925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00">
              <a:extLst>
                <a:ext uri="{FF2B5EF4-FFF2-40B4-BE49-F238E27FC236}">
                  <a16:creationId xmlns:a16="http://schemas.microsoft.com/office/drawing/2014/main" id="{5854C37D-9D2E-4E75-8D78-076D1A3F38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692629" y="3673598"/>
              <a:ext cx="280988" cy="1006475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245649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63951"/>
                </a:solidFill>
                <a:latin typeface="Calibri" panose="020F0502020204030204" pitchFamily="34" charset="0"/>
              </a:rPr>
              <a:t>Appropriate</a:t>
            </a:r>
            <a:endParaRPr lang="en-GB" sz="2400" dirty="0">
              <a:solidFill>
                <a:srgbClr val="06395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48269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63951"/>
                </a:solidFill>
                <a:latin typeface="Calibri" panose="020F0502020204030204" pitchFamily="34" charset="0"/>
              </a:rPr>
              <a:t>Accessible</a:t>
            </a:r>
            <a:endParaRPr lang="en-GB" sz="2400" dirty="0">
              <a:solidFill>
                <a:srgbClr val="06395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462776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63951"/>
                </a:solidFill>
                <a:latin typeface="Calibri" panose="020F0502020204030204" pitchFamily="34" charset="0"/>
              </a:rPr>
              <a:t>Validated</a:t>
            </a:r>
            <a:endParaRPr lang="en-GB" sz="2400" dirty="0">
              <a:solidFill>
                <a:srgbClr val="06395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7966" y="252842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63951"/>
                </a:solidFill>
                <a:latin typeface="Calibri" panose="020F0502020204030204" pitchFamily="34" charset="0"/>
              </a:rPr>
              <a:t>Inclusive</a:t>
            </a:r>
            <a:endParaRPr lang="en-GB" sz="2400" dirty="0">
              <a:solidFill>
                <a:srgbClr val="06395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00232" y="35764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63951"/>
                </a:solidFill>
                <a:latin typeface="Calibri" panose="020F0502020204030204" pitchFamily="34" charset="0"/>
              </a:rPr>
              <a:t>Transparent</a:t>
            </a:r>
            <a:endParaRPr lang="en-GB" sz="2400" dirty="0">
              <a:solidFill>
                <a:srgbClr val="06395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4166" y="466282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63951"/>
                </a:solidFill>
                <a:latin typeface="Calibri" panose="020F0502020204030204" pitchFamily="34" charset="0"/>
              </a:rPr>
              <a:t>Rigorous</a:t>
            </a:r>
            <a:endParaRPr lang="en-GB" sz="2400" dirty="0">
              <a:solidFill>
                <a:srgbClr val="063951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4" descr="ÎÏÎ¿ÏÎ­Î»ÎµÏÎ¼Î± ÎµÎ¹ÎºÏÎ½Î±Ï Î³Î¹Î± &quot;good data-good eviden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1821"/>
            <a:ext cx="10237218" cy="24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39782" y="4423297"/>
            <a:ext cx="15472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https://www150.statcan.gc.ca</a:t>
            </a:r>
          </a:p>
        </p:txBody>
      </p:sp>
    </p:spTree>
    <p:extLst>
      <p:ext uri="{BB962C8B-B14F-4D97-AF65-F5344CB8AC3E}">
        <p14:creationId xmlns:p14="http://schemas.microsoft.com/office/powerpoint/2010/main" val="15802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BEB5-A4B7-C945-9326-BF3CC3C6775A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85703" y="121040"/>
            <a:ext cx="6412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D436D"/>
                </a:solidFill>
                <a:latin typeface="+mj-lt"/>
              </a:rPr>
              <a:t>What is the disease frequency and mortality in Ethiopia?</a:t>
            </a:r>
            <a:endParaRPr lang="en-GB" sz="2800" b="1" dirty="0">
              <a:solidFill>
                <a:srgbClr val="1D436D"/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15013"/>
            <a:ext cx="6001073" cy="3451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518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Published &amp; grey literature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1D436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Observational studies, 56 infectious diseases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1D436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High volume of studies (&gt;300)-</a:t>
            </a:r>
            <a:r>
              <a:rPr lang="en-GB" sz="2400" dirty="0" err="1" smtClean="0">
                <a:solidFill>
                  <a:srgbClr val="1D436D"/>
                </a:solidFill>
                <a:latin typeface="Calibri" panose="020F0502020204030204" pitchFamily="34" charset="0"/>
              </a:rPr>
              <a:t>Tryps</a:t>
            </a: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 as top!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1D436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Quality assessment: </a:t>
            </a:r>
            <a:r>
              <a:rPr lang="en-GB" sz="2400" dirty="0">
                <a:solidFill>
                  <a:srgbClr val="1D436D"/>
                </a:solidFill>
                <a:latin typeface="Calibri" panose="020F0502020204030204" pitchFamily="34" charset="0"/>
              </a:rPr>
              <a:t>The Joanna Briggs Institute Prevalence Critical Appraisal Tool </a:t>
            </a:r>
            <a:r>
              <a:rPr lang="en-GB" sz="2400" dirty="0" smtClean="0">
                <a:solidFill>
                  <a:srgbClr val="1D436D"/>
                </a:solidFill>
                <a:latin typeface="Calibri" panose="020F0502020204030204" pitchFamily="34" charset="0"/>
              </a:rPr>
              <a:t>(Munn et al 2014)</a:t>
            </a:r>
            <a:endParaRPr lang="en-GB" sz="2400" dirty="0">
              <a:solidFill>
                <a:srgbClr val="1D436D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89" y="5233452"/>
            <a:ext cx="2162693" cy="8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BEB5-A4B7-C945-9326-BF3CC3C6775A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D436D"/>
                </a:solidFill>
                <a:latin typeface="+mj-lt"/>
              </a:rPr>
              <a:t>Interactive evidence maps</a:t>
            </a:r>
            <a:endParaRPr lang="en-GB" sz="2800" b="1" dirty="0">
              <a:solidFill>
                <a:srgbClr val="1D436D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1074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open access, usable, interactive evidence database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1D43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map and rapid review methodology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1D43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Three-stage stakeholder engagement</a:t>
            </a:r>
          </a:p>
          <a:p>
            <a:r>
              <a:rPr lang="en-GB" sz="2000" dirty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-Scope </a:t>
            </a:r>
          </a:p>
          <a:p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-Development</a:t>
            </a:r>
          </a:p>
          <a:p>
            <a:r>
              <a:rPr lang="en-GB" sz="2000" dirty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-Final output </a:t>
            </a:r>
            <a:endParaRPr lang="en-GB" sz="2000" dirty="0">
              <a:solidFill>
                <a:srgbClr val="1D43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 smtClean="0">
              <a:solidFill>
                <a:srgbClr val="1D43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projects ongoing:</a:t>
            </a:r>
          </a:p>
          <a:p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 </a:t>
            </a:r>
            <a:r>
              <a:rPr lang="en-GB" sz="2000" dirty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frequency </a:t>
            </a: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Ethiopia</a:t>
            </a:r>
          </a:p>
          <a:p>
            <a:r>
              <a:rPr lang="en-GB" sz="2000" dirty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Investigation of livestock mortality </a:t>
            </a:r>
            <a:r>
              <a:rPr lang="en-GB" sz="2000" dirty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LMICs</a:t>
            </a:r>
          </a:p>
          <a:p>
            <a:r>
              <a:rPr lang="en-GB" sz="2000" dirty="0" smtClean="0">
                <a:solidFill>
                  <a:srgbClr val="1D43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 Automation of systematic maps (Bayes Institute, Data Driven Innovation)		</a:t>
            </a:r>
          </a:p>
          <a:p>
            <a:endParaRPr lang="en-GB" sz="2000" dirty="0">
              <a:solidFill>
                <a:srgbClr val="1D43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1D43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000" dirty="0">
              <a:solidFill>
                <a:srgbClr val="1D43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52827"/>
            <a:ext cx="2536825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85" y="3352800"/>
            <a:ext cx="2805429" cy="1867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38467" y="2850178"/>
            <a:ext cx="14638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https://www.ed.ac.uk/bayes</a:t>
            </a:r>
          </a:p>
        </p:txBody>
      </p:sp>
    </p:spTree>
    <p:extLst>
      <p:ext uri="{BB962C8B-B14F-4D97-AF65-F5344CB8AC3E}">
        <p14:creationId xmlns:p14="http://schemas.microsoft.com/office/powerpoint/2010/main" val="3892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A058-FDF5-CD42-B340-A0B2E0BD34C5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232884" y="54929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Next steps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41447"/>
            <a:ext cx="1089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to other countries and types of evidence (e.g. intervention impact, disease impact and productivity studies)</a:t>
            </a:r>
          </a:p>
          <a:p>
            <a:endParaRPr lang="en-GB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engagement of stakeholders to maximize the relevance and usability of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automation in data collation for rapid and timely evidence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Original file ‎ (SVG file, nominally 40 × 40 pixels, file ...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022">
            <a:off x="7698958" y="545715"/>
            <a:ext cx="685800" cy="685800"/>
          </a:xfrm>
          <a:prstGeom prst="rect">
            <a:avLst/>
          </a:prstGeom>
          <a:noFill/>
        </p:spPr>
      </p:pic>
      <p:pic>
        <p:nvPicPr>
          <p:cNvPr id="8" name="Picture 7" descr="Original file ‎ (SVG file, nominally 40 × 40 pixels, file ...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8253">
            <a:off x="9309121" y="-94528"/>
            <a:ext cx="620478" cy="620478"/>
          </a:xfrm>
          <a:prstGeom prst="rect">
            <a:avLst/>
          </a:prstGeom>
          <a:noFill/>
        </p:spPr>
      </p:pic>
      <p:pic>
        <p:nvPicPr>
          <p:cNvPr id="9" name="Picture 8" descr="Original file ‎ (SVG file, nominally 40 × 40 pixels, file ...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633">
            <a:off x="8401616" y="14083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4028823"/>
            <a:ext cx="1193691" cy="15646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19450" y="4998387"/>
            <a:ext cx="4381500" cy="9452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Livestockdata.org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05400" y="4436353"/>
            <a:ext cx="609600" cy="37479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3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I title">
  <a:themeElements>
    <a:clrScheme name="SEBI Custom">
      <a:dk1>
        <a:srgbClr val="000000"/>
      </a:dk1>
      <a:lt1>
        <a:srgbClr val="FFFFFF"/>
      </a:lt1>
      <a:dk2>
        <a:srgbClr val="00325F"/>
      </a:dk2>
      <a:lt2>
        <a:srgbClr val="C10043"/>
      </a:lt2>
      <a:accent1>
        <a:srgbClr val="8B8D8D"/>
      </a:accent1>
      <a:accent2>
        <a:srgbClr val="C10043"/>
      </a:accent2>
      <a:accent3>
        <a:srgbClr val="00325F"/>
      </a:accent3>
      <a:accent4>
        <a:srgbClr val="00325F"/>
      </a:accent4>
      <a:accent5>
        <a:srgbClr val="8B8D8D"/>
      </a:accent5>
      <a:accent6>
        <a:srgbClr val="8B8D8D"/>
      </a:accent6>
      <a:hlink>
        <a:srgbClr val="000000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BI_PPT_Template" id="{60281132-EA11-AE42-96C4-54DE3484D541}" vid="{CEA09995-4B89-8D4E-88B7-24D496DB2C7B}"/>
    </a:ext>
  </a:extLst>
</a:theme>
</file>

<file path=ppt/theme/theme2.xml><?xml version="1.0" encoding="utf-8"?>
<a:theme xmlns:a="http://schemas.openxmlformats.org/drawingml/2006/main" name="Body design">
  <a:themeElements>
    <a:clrScheme name="SEBI Custom">
      <a:dk1>
        <a:srgbClr val="000000"/>
      </a:dk1>
      <a:lt1>
        <a:srgbClr val="FFFFFF"/>
      </a:lt1>
      <a:dk2>
        <a:srgbClr val="00325F"/>
      </a:dk2>
      <a:lt2>
        <a:srgbClr val="C10043"/>
      </a:lt2>
      <a:accent1>
        <a:srgbClr val="8B8D8D"/>
      </a:accent1>
      <a:accent2>
        <a:srgbClr val="C10043"/>
      </a:accent2>
      <a:accent3>
        <a:srgbClr val="00325F"/>
      </a:accent3>
      <a:accent4>
        <a:srgbClr val="00325F"/>
      </a:accent4>
      <a:accent5>
        <a:srgbClr val="8B8D8D"/>
      </a:accent5>
      <a:accent6>
        <a:srgbClr val="8B8D8D"/>
      </a:accent6>
      <a:hlink>
        <a:srgbClr val="000000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BI_PPT_Template" id="{60281132-EA11-AE42-96C4-54DE3484D541}" vid="{18D6207F-E58C-9B44-A61C-55EA39847E50}"/>
    </a:ext>
  </a:extLst>
</a:theme>
</file>

<file path=ppt/theme/theme3.xml><?xml version="1.0" encoding="utf-8"?>
<a:theme xmlns:a="http://schemas.openxmlformats.org/drawingml/2006/main" name="Presentation split">
  <a:themeElements>
    <a:clrScheme name="SEBI Custom">
      <a:dk1>
        <a:srgbClr val="000000"/>
      </a:dk1>
      <a:lt1>
        <a:srgbClr val="FFFFFF"/>
      </a:lt1>
      <a:dk2>
        <a:srgbClr val="00325F"/>
      </a:dk2>
      <a:lt2>
        <a:srgbClr val="C10043"/>
      </a:lt2>
      <a:accent1>
        <a:srgbClr val="8B8D8D"/>
      </a:accent1>
      <a:accent2>
        <a:srgbClr val="C10043"/>
      </a:accent2>
      <a:accent3>
        <a:srgbClr val="00325F"/>
      </a:accent3>
      <a:accent4>
        <a:srgbClr val="00325F"/>
      </a:accent4>
      <a:accent5>
        <a:srgbClr val="8B8D8D"/>
      </a:accent5>
      <a:accent6>
        <a:srgbClr val="8B8D8D"/>
      </a:accent6>
      <a:hlink>
        <a:srgbClr val="000000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BI_PPT_Template" id="{60281132-EA11-AE42-96C4-54DE3484D541}" vid="{4C75658D-EB4D-CA41-95A5-5EE99F440D5F}"/>
    </a:ext>
  </a:extLst>
</a:theme>
</file>

<file path=ppt/theme/theme4.xml><?xml version="1.0" encoding="utf-8"?>
<a:theme xmlns:a="http://schemas.openxmlformats.org/drawingml/2006/main" name="Back page">
  <a:themeElements>
    <a:clrScheme name="SEBI Custom">
      <a:dk1>
        <a:srgbClr val="000000"/>
      </a:dk1>
      <a:lt1>
        <a:srgbClr val="FFFFFF"/>
      </a:lt1>
      <a:dk2>
        <a:srgbClr val="00325F"/>
      </a:dk2>
      <a:lt2>
        <a:srgbClr val="C10043"/>
      </a:lt2>
      <a:accent1>
        <a:srgbClr val="8B8D8D"/>
      </a:accent1>
      <a:accent2>
        <a:srgbClr val="C10043"/>
      </a:accent2>
      <a:accent3>
        <a:srgbClr val="00325F"/>
      </a:accent3>
      <a:accent4>
        <a:srgbClr val="00325F"/>
      </a:accent4>
      <a:accent5>
        <a:srgbClr val="8B8D8D"/>
      </a:accent5>
      <a:accent6>
        <a:srgbClr val="8B8D8D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BI_PPT_Template" id="{60281132-EA11-AE42-96C4-54DE3484D541}" vid="{BFB5A0FE-8E34-8244-877E-0F38D1DA1B9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211</Words>
  <Application>Microsoft Office PowerPoint</Application>
  <PresentationFormat>Widescreen</PresentationFormat>
  <Paragraphs>69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SEBI title</vt:lpstr>
      <vt:lpstr>Body design</vt:lpstr>
      <vt:lpstr>Presentation split</vt:lpstr>
      <vt:lpstr>Back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Subtitle</dc:title>
  <dc:creator>SALMON Gareth</dc:creator>
  <cp:lastModifiedBy>TSOULOUFI Theodora</cp:lastModifiedBy>
  <cp:revision>62</cp:revision>
  <dcterms:created xsi:type="dcterms:W3CDTF">2018-01-10T20:55:03Z</dcterms:created>
  <dcterms:modified xsi:type="dcterms:W3CDTF">2019-10-28T14:46:33Z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2018-01-10T00:00:00Z</vt:filetime>
  </property>
</Properties>
</file>