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8"/>
  </p:notesMasterIdLst>
  <p:sldIdLst>
    <p:sldId id="378" r:id="rId2"/>
    <p:sldId id="391" r:id="rId3"/>
    <p:sldId id="389" r:id="rId4"/>
    <p:sldId id="392" r:id="rId5"/>
    <p:sldId id="393" r:id="rId6"/>
    <p:sldId id="39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AY Ailidh" initials="MA" lastIdx="1" clrIdx="0">
    <p:extLst>
      <p:ext uri="{19B8F6BF-5375-455C-9EA6-DF929625EA0E}">
        <p15:presenceInfo xmlns:p15="http://schemas.microsoft.com/office/powerpoint/2012/main" userId="S-1-5-21-861567501-1417001333-682003330-549262" providerId="AD"/>
      </p:ext>
    </p:extLst>
  </p:cmAuthor>
  <p:cmAuthor id="2" name="WATT Darren" initials="WD" lastIdx="1" clrIdx="1">
    <p:extLst>
      <p:ext uri="{19B8F6BF-5375-455C-9EA6-DF929625EA0E}">
        <p15:presenceInfo xmlns:p15="http://schemas.microsoft.com/office/powerpoint/2012/main" userId="S-1-5-21-861567501-1417001333-682003330-680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B5"/>
    <a:srgbClr val="FFF9EB"/>
    <a:srgbClr val="FFF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10" d="100"/>
          <a:sy n="110" d="100"/>
        </p:scale>
        <p:origin x="1428" y="10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1" d="100"/>
          <a:sy n="91" d="100"/>
        </p:scale>
        <p:origin x="375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E31BF-A932-1D49-A0D1-9F7D5741C663}" type="datetimeFigureOut">
              <a:rPr lang="en-GB" smtClean="0"/>
              <a:t>28/10/2019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1BAAED-C7FB-C049-BFF5-359B2B265EE7}" type="slidenum">
              <a:rPr lang="en-GB" smtClean="0"/>
              <a:t>‹#›</a:t>
            </a:fld>
            <a:endParaRPr lang="en-GB"/>
          </a:p>
        </p:txBody>
      </p:sp>
    </p:spTree>
    <p:extLst>
      <p:ext uri="{BB962C8B-B14F-4D97-AF65-F5344CB8AC3E}">
        <p14:creationId xmlns:p14="http://schemas.microsoft.com/office/powerpoint/2010/main" val="213723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10"/>
          </p:nvPr>
        </p:nvSpPr>
        <p:spPr/>
        <p:txBody>
          <a:bodyPr/>
          <a:lstStyle/>
          <a:p>
            <a:fld id="{6079689E-5CEB-448E-8DE5-7D951EFF5879}" type="slidenum">
              <a:rPr lang="en-GB" smtClean="0"/>
              <a:t>1</a:t>
            </a:fld>
            <a:endParaRPr lang="en-GB"/>
          </a:p>
        </p:txBody>
      </p:sp>
    </p:spTree>
    <p:extLst>
      <p:ext uri="{BB962C8B-B14F-4D97-AF65-F5344CB8AC3E}">
        <p14:creationId xmlns:p14="http://schemas.microsoft.com/office/powerpoint/2010/main" val="3465589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1 - (OnCampus) Title Page">
    <p:bg>
      <p:bgPr>
        <a:solidFill>
          <a:srgbClr val="FFF9E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95536" y="3429000"/>
            <a:ext cx="8280920" cy="2448272"/>
          </a:xfrm>
          <a:prstGeom prst="rect">
            <a:avLst/>
          </a:prstGeom>
        </p:spPr>
        <p:txBody>
          <a:bodyPr/>
          <a:lstStyle>
            <a:lvl1pPr marL="0" indent="0" algn="l">
              <a:buNone/>
              <a:defRPr sz="2800" baseline="0">
                <a:solidFill>
                  <a:schemeClr val="tx2">
                    <a:lumMod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enter author details</a:t>
            </a:r>
          </a:p>
          <a:p>
            <a:endParaRPr lang="en-US" dirty="0"/>
          </a:p>
          <a:p>
            <a:r>
              <a:rPr lang="en-US" dirty="0"/>
              <a:t>CREAM SLIDES ARE GOOD FOR ACCESSIBILITY</a:t>
            </a:r>
            <a:endParaRPr lang="en-GB" dirty="0"/>
          </a:p>
        </p:txBody>
      </p:sp>
      <p:sp>
        <p:nvSpPr>
          <p:cNvPr id="7" name="Title 1"/>
          <p:cNvSpPr>
            <a:spLocks noGrp="1"/>
          </p:cNvSpPr>
          <p:nvPr>
            <p:ph type="ctrTitle" hasCustomPrompt="1"/>
          </p:nvPr>
        </p:nvSpPr>
        <p:spPr>
          <a:xfrm>
            <a:off x="395536" y="1700808"/>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presentation title</a:t>
            </a:r>
            <a:endParaRPr lang="en-GB" dirty="0"/>
          </a:p>
        </p:txBody>
      </p:sp>
      <p:sp>
        <p:nvSpPr>
          <p:cNvPr id="11" name="Text Placeholder 10"/>
          <p:cNvSpPr>
            <a:spLocks noGrp="1"/>
          </p:cNvSpPr>
          <p:nvPr>
            <p:ph type="body" sz="quarter" idx="10" hasCustomPrompt="1"/>
          </p:nvPr>
        </p:nvSpPr>
        <p:spPr>
          <a:xfrm>
            <a:off x="395536" y="2362200"/>
            <a:ext cx="8291512" cy="762000"/>
          </a:xfrm>
          <a:prstGeom prst="rect">
            <a:avLst/>
          </a:prstGeom>
        </p:spPr>
        <p:txBody>
          <a:bodyPr/>
          <a:lstStyle>
            <a:lvl1pPr marL="0" indent="0">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solidFill>
                  <a:schemeClr val="bg1">
                    <a:lumMod val="50000"/>
                  </a:schemeClr>
                </a:solidFill>
              </a:defRPr>
            </a:lvl2pPr>
            <a:lvl3pPr marL="914400" indent="0">
              <a:buNone/>
              <a:defRPr>
                <a:solidFill>
                  <a:schemeClr val="bg1">
                    <a:lumMod val="50000"/>
                  </a:schemeClr>
                </a:solidFill>
              </a:defRPr>
            </a:lvl3pPr>
            <a:lvl4pPr marL="1371600" indent="0">
              <a:buNone/>
              <a:defRPr>
                <a:solidFill>
                  <a:schemeClr val="bg1">
                    <a:lumMod val="50000"/>
                  </a:schemeClr>
                </a:solidFill>
              </a:defRPr>
            </a:lvl4pPr>
            <a:lvl5pPr marL="1828800" indent="0">
              <a:buNone/>
              <a:defRPr>
                <a:solidFill>
                  <a:schemeClr val="bg1">
                    <a:lumMod val="50000"/>
                  </a:schemeClr>
                </a:solidFill>
              </a:defRPr>
            </a:lvl5pPr>
          </a:lstStyle>
          <a:p>
            <a:pPr lvl="0"/>
            <a:r>
              <a:rPr lang="en-US" dirty="0"/>
              <a:t>Click to edit subtitle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357649"/>
            <a:ext cx="2486400" cy="556751"/>
          </a:xfrm>
          <a:prstGeom prst="rect">
            <a:avLst/>
          </a:prstGeom>
        </p:spPr>
      </p:pic>
      <p:pic>
        <p:nvPicPr>
          <p:cNvPr id="5" name="Picture 4">
            <a:extLst>
              <a:ext uri="{FF2B5EF4-FFF2-40B4-BE49-F238E27FC236}">
                <a16:creationId xmlns:a16="http://schemas.microsoft.com/office/drawing/2014/main" id="{50C0C0EC-4BD2-401E-9B9B-6A84F4CAD3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0439" y="348258"/>
            <a:ext cx="796925" cy="800100"/>
          </a:xfrm>
          <a:prstGeom prst="rect">
            <a:avLst/>
          </a:prstGeom>
        </p:spPr>
      </p:pic>
      <p:pic>
        <p:nvPicPr>
          <p:cNvPr id="6" name="Picture 5">
            <a:extLst>
              <a:ext uri="{FF2B5EF4-FFF2-40B4-BE49-F238E27FC236}">
                <a16:creationId xmlns:a16="http://schemas.microsoft.com/office/drawing/2014/main" id="{084199DB-C654-46BB-85B9-462291E9B5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2741" y="329241"/>
            <a:ext cx="674751" cy="800100"/>
          </a:xfrm>
          <a:prstGeom prst="rect">
            <a:avLst/>
          </a:prstGeom>
        </p:spPr>
      </p:pic>
      <p:pic>
        <p:nvPicPr>
          <p:cNvPr id="8" name="Picture 7">
            <a:extLst>
              <a:ext uri="{FF2B5EF4-FFF2-40B4-BE49-F238E27FC236}">
                <a16:creationId xmlns:a16="http://schemas.microsoft.com/office/drawing/2014/main" id="{04CA8A56-5866-4482-A242-7EA19DB2BBA1}"/>
              </a:ext>
            </a:extLst>
          </p:cNvPr>
          <p:cNvPicPr>
            <a:picLocks noChangeAspect="1"/>
          </p:cNvPicPr>
          <p:nvPr userDrawn="1"/>
        </p:nvPicPr>
        <p:blipFill>
          <a:blip r:embed="rId5"/>
          <a:stretch>
            <a:fillRect/>
          </a:stretch>
        </p:blipFill>
        <p:spPr>
          <a:xfrm>
            <a:off x="5257852" y="377254"/>
            <a:ext cx="1717714" cy="863195"/>
          </a:xfrm>
          <a:prstGeom prst="rect">
            <a:avLst/>
          </a:prstGeom>
        </p:spPr>
      </p:pic>
    </p:spTree>
    <p:extLst>
      <p:ext uri="{BB962C8B-B14F-4D97-AF65-F5344CB8AC3E}">
        <p14:creationId xmlns:p14="http://schemas.microsoft.com/office/powerpoint/2010/main" val="3354154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1.8 - (OnCampus) Content with Caption">
    <p:bg>
      <p:bgPr>
        <a:solidFill>
          <a:srgbClr val="FFF9E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2807"/>
            <a:ext cx="3008233" cy="1162639"/>
          </a:xfrm>
          <a:prstGeom prst="rect">
            <a:avLst/>
          </a:prstGeom>
        </p:spPr>
        <p:txBody>
          <a:bodyPr anchor="b"/>
          <a:lstStyle>
            <a:lvl1pPr algn="l">
              <a:defRPr sz="2400" b="1">
                <a:solidFill>
                  <a:srgbClr val="0091B5"/>
                </a:solidFill>
                <a:latin typeface="Arial" panose="020B0604020202020204" pitchFamily="34" charset="0"/>
                <a:cs typeface="Arial" panose="020B0604020202020204" pitchFamily="34" charset="0"/>
              </a:defRPr>
            </a:lvl1pPr>
          </a:lstStyle>
          <a:p>
            <a:r>
              <a:rPr lang="en-US" dirty="0"/>
              <a:t>Click to edit title </a:t>
            </a:r>
            <a:endParaRPr lang="en-GB" dirty="0"/>
          </a:p>
        </p:txBody>
      </p:sp>
      <p:sp>
        <p:nvSpPr>
          <p:cNvPr id="3" name="Content Placeholder 2"/>
          <p:cNvSpPr>
            <a:spLocks noGrp="1"/>
          </p:cNvSpPr>
          <p:nvPr>
            <p:ph idx="1" hasCustomPrompt="1"/>
          </p:nvPr>
        </p:nvSpPr>
        <p:spPr>
          <a:xfrm>
            <a:off x="3574732" y="272806"/>
            <a:ext cx="5112068" cy="5853188"/>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solidFill>
                  <a:schemeClr val="tx2">
                    <a:lumMod val="75000"/>
                  </a:schemeClr>
                </a:solidFill>
                <a:latin typeface="Arial" panose="020B0604020202020204" pitchFamily="34" charset="0"/>
                <a:cs typeface="Arial" panose="020B0604020202020204" pitchFamily="34" charset="0"/>
              </a:defRPr>
            </a:lvl1pPr>
            <a:lvl2pPr>
              <a:defRPr sz="2000">
                <a:solidFill>
                  <a:schemeClr val="tx2">
                    <a:lumMod val="75000"/>
                  </a:schemeClr>
                </a:solidFill>
                <a:latin typeface="Arial" panose="020B0604020202020204" pitchFamily="34" charset="0"/>
                <a:cs typeface="Arial" panose="020B0604020202020204" pitchFamily="34" charset="0"/>
              </a:defRPr>
            </a:lvl2pPr>
            <a:lvl3pPr>
              <a:defRPr sz="1800">
                <a:solidFill>
                  <a:schemeClr val="tx2">
                    <a:lumMod val="75000"/>
                  </a:schemeClr>
                </a:solidFill>
                <a:latin typeface="Arial" panose="020B0604020202020204" pitchFamily="34" charset="0"/>
                <a:cs typeface="Arial" panose="020B0604020202020204" pitchFamily="34" charset="0"/>
              </a:defRPr>
            </a:lvl3pPr>
            <a:lvl4pPr>
              <a:defRPr sz="1200">
                <a:solidFill>
                  <a:schemeClr val="tx2">
                    <a:lumMod val="75000"/>
                  </a:schemeClr>
                </a:solidFill>
                <a:latin typeface="Arial" panose="020B0604020202020204" pitchFamily="34" charset="0"/>
                <a:cs typeface="Arial" panose="020B0604020202020204" pitchFamily="34" charset="0"/>
              </a:defRPr>
            </a:lvl4pPr>
            <a:lvl5pPr>
              <a:defRPr sz="1200">
                <a:solidFill>
                  <a:schemeClr val="tx2">
                    <a:lumMod val="75000"/>
                  </a:schemeClr>
                </a:solidFill>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hasCustomPrompt="1"/>
          </p:nvPr>
        </p:nvSpPr>
        <p:spPr>
          <a:xfrm>
            <a:off x="457200" y="1435446"/>
            <a:ext cx="3008233" cy="4690549"/>
          </a:xfrm>
          <a:prstGeom prst="rect">
            <a:avLst/>
          </a:prstGeo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205674" indent="0">
              <a:buNone/>
              <a:defRPr sz="500"/>
            </a:lvl2pPr>
            <a:lvl3pPr marL="411349" indent="0">
              <a:buNone/>
              <a:defRPr sz="400"/>
            </a:lvl3pPr>
            <a:lvl4pPr marL="617023" indent="0">
              <a:buNone/>
              <a:defRPr sz="400"/>
            </a:lvl4pPr>
            <a:lvl5pPr marL="822697" indent="0">
              <a:buNone/>
              <a:defRPr sz="400"/>
            </a:lvl5pPr>
            <a:lvl6pPr marL="1028371" indent="0">
              <a:buNone/>
              <a:defRPr sz="400"/>
            </a:lvl6pPr>
            <a:lvl7pPr marL="1234046" indent="0">
              <a:buNone/>
              <a:defRPr sz="400"/>
            </a:lvl7pPr>
            <a:lvl8pPr marL="1439720" indent="0">
              <a:buNone/>
              <a:defRPr sz="400"/>
            </a:lvl8pPr>
            <a:lvl9pPr marL="1645394" indent="0">
              <a:buNone/>
              <a:defRPr sz="400"/>
            </a:lvl9pPr>
          </a:lstStyle>
          <a:p>
            <a:pPr lvl="0"/>
            <a:r>
              <a:rPr lang="en-US" dirty="0"/>
              <a:t>Edit text </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28000"/>
            <a:ext cx="2226757" cy="534971"/>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6045992"/>
            <a:ext cx="1512168" cy="825231"/>
          </a:xfrm>
          <a:prstGeom prst="rect">
            <a:avLst/>
          </a:prstGeom>
        </p:spPr>
      </p:pic>
    </p:spTree>
    <p:extLst>
      <p:ext uri="{BB962C8B-B14F-4D97-AF65-F5344CB8AC3E}">
        <p14:creationId xmlns:p14="http://schemas.microsoft.com/office/powerpoint/2010/main" val="2125888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9 - (OnCampus) Picture with Caption">
    <p:bg>
      <p:bgPr>
        <a:solidFill>
          <a:srgbClr val="FFF9E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367" y="4800528"/>
            <a:ext cx="5486400" cy="567037"/>
          </a:xfrm>
          <a:prstGeom prst="rect">
            <a:avLst/>
          </a:prstGeom>
        </p:spPr>
        <p:txBody>
          <a:bodyPr anchor="b"/>
          <a:lstStyle>
            <a:lvl1pPr algn="l">
              <a:defRPr sz="1200" b="1" baseline="0">
                <a:solidFill>
                  <a:schemeClr val="tx2">
                    <a:lumMod val="75000"/>
                  </a:schemeClr>
                </a:solidFill>
                <a:latin typeface="Arial" panose="020B0604020202020204" pitchFamily="34" charset="0"/>
                <a:cs typeface="Arial" panose="020B0604020202020204" pitchFamily="34" charset="0"/>
              </a:defRPr>
            </a:lvl1pPr>
          </a:lstStyle>
          <a:p>
            <a:r>
              <a:rPr lang="en-US" dirty="0"/>
              <a:t>Click to edit picture caption</a:t>
            </a:r>
            <a:endParaRPr lang="en-GB" dirty="0"/>
          </a:p>
        </p:txBody>
      </p:sp>
      <p:sp>
        <p:nvSpPr>
          <p:cNvPr id="3" name="Picture Placeholder 2"/>
          <p:cNvSpPr>
            <a:spLocks noGrp="1"/>
          </p:cNvSpPr>
          <p:nvPr>
            <p:ph type="pic" idx="1"/>
          </p:nvPr>
        </p:nvSpPr>
        <p:spPr>
          <a:xfrm>
            <a:off x="1792367" y="612742"/>
            <a:ext cx="5486400" cy="411494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205674" indent="0">
              <a:buNone/>
              <a:defRPr sz="1300"/>
            </a:lvl2pPr>
            <a:lvl3pPr marL="411349" indent="0">
              <a:buNone/>
              <a:defRPr sz="1100"/>
            </a:lvl3pPr>
            <a:lvl4pPr marL="617023" indent="0">
              <a:buNone/>
              <a:defRPr sz="900"/>
            </a:lvl4pPr>
            <a:lvl5pPr marL="822697" indent="0">
              <a:buNone/>
              <a:defRPr sz="900"/>
            </a:lvl5pPr>
            <a:lvl6pPr marL="1028371" indent="0">
              <a:buNone/>
              <a:defRPr sz="900"/>
            </a:lvl6pPr>
            <a:lvl7pPr marL="1234046" indent="0">
              <a:buNone/>
              <a:defRPr sz="900"/>
            </a:lvl7pPr>
            <a:lvl8pPr marL="1439720" indent="0">
              <a:buNone/>
              <a:defRPr sz="900"/>
            </a:lvl8pPr>
            <a:lvl9pPr marL="1645394" indent="0">
              <a:buNone/>
              <a:defRPr sz="900"/>
            </a:lvl9pPr>
          </a:lstStyle>
          <a:p>
            <a:pPr lvl="0"/>
            <a:r>
              <a:rPr lang="en-US" noProof="0"/>
              <a:t>Click icon to add picture</a:t>
            </a:r>
            <a:endParaRPr lang="en-GB" noProof="0"/>
          </a:p>
        </p:txBody>
      </p:sp>
      <p:sp>
        <p:nvSpPr>
          <p:cNvPr id="4" name="Text Placeholder 3"/>
          <p:cNvSpPr>
            <a:spLocks noGrp="1"/>
          </p:cNvSpPr>
          <p:nvPr>
            <p:ph type="body" sz="half" idx="2" hasCustomPrompt="1"/>
          </p:nvPr>
        </p:nvSpPr>
        <p:spPr>
          <a:xfrm>
            <a:off x="1792367" y="5367565"/>
            <a:ext cx="5486400" cy="804849"/>
          </a:xfrm>
          <a:prstGeom prst="rect">
            <a:avLst/>
          </a:prstGeom>
        </p:spPr>
        <p:txBody>
          <a:bodyPr/>
          <a:lstStyle>
            <a:lvl1pPr marL="0" indent="0">
              <a:buNone/>
              <a:defRPr sz="2800">
                <a:solidFill>
                  <a:srgbClr val="0091B5"/>
                </a:solidFill>
                <a:latin typeface="Arial" panose="020B0604020202020204" pitchFamily="34" charset="0"/>
                <a:cs typeface="Arial" panose="020B0604020202020204" pitchFamily="34" charset="0"/>
              </a:defRPr>
            </a:lvl1pPr>
            <a:lvl2pPr marL="205674" indent="0">
              <a:buNone/>
              <a:defRPr sz="500"/>
            </a:lvl2pPr>
            <a:lvl3pPr marL="411349" indent="0">
              <a:buNone/>
              <a:defRPr sz="400"/>
            </a:lvl3pPr>
            <a:lvl4pPr marL="617023" indent="0">
              <a:buNone/>
              <a:defRPr sz="400"/>
            </a:lvl4pPr>
            <a:lvl5pPr marL="822697" indent="0">
              <a:buNone/>
              <a:defRPr sz="400"/>
            </a:lvl5pPr>
            <a:lvl6pPr marL="1028371" indent="0">
              <a:buNone/>
              <a:defRPr sz="400"/>
            </a:lvl6pPr>
            <a:lvl7pPr marL="1234046" indent="0">
              <a:buNone/>
              <a:defRPr sz="400"/>
            </a:lvl7pPr>
            <a:lvl8pPr marL="1439720" indent="0">
              <a:buNone/>
              <a:defRPr sz="400"/>
            </a:lvl8pPr>
            <a:lvl9pPr marL="1645394" indent="0">
              <a:buNone/>
              <a:defRPr sz="400"/>
            </a:lvl9pPr>
          </a:lstStyle>
          <a:p>
            <a:pPr lvl="0"/>
            <a:r>
              <a:rPr lang="en-US" dirty="0"/>
              <a:t>Edit slide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28000"/>
            <a:ext cx="2226757" cy="534971"/>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6045992"/>
            <a:ext cx="1512168" cy="825231"/>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536" y="357649"/>
            <a:ext cx="2486400" cy="55675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3708" y="357649"/>
            <a:ext cx="582748" cy="556752"/>
          </a:xfrm>
          <a:prstGeom prst="rect">
            <a:avLst/>
          </a:prstGeom>
        </p:spPr>
      </p:pic>
    </p:spTree>
    <p:extLst>
      <p:ext uri="{BB962C8B-B14F-4D97-AF65-F5344CB8AC3E}">
        <p14:creationId xmlns:p14="http://schemas.microsoft.com/office/powerpoint/2010/main" val="2722060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 Split Page (UoE + Rosli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200" b="1" baseline="0">
                <a:solidFill>
                  <a:srgbClr val="002D62"/>
                </a:solidFill>
                <a:latin typeface="Myriad Pro" pitchFamily="34" charset="0"/>
                <a:ea typeface="Adobe Fan Heiti Std B" pitchFamily="34" charset="-128"/>
              </a:defRPr>
            </a:lvl1pPr>
          </a:lstStyle>
          <a:p>
            <a:r>
              <a:rPr lang="en-US" dirty="0"/>
              <a:t>Click to edit slide title</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133684"/>
            <a:ext cx="2219943" cy="524020"/>
          </a:xfrm>
          <a:prstGeom prst="rect">
            <a:avLst/>
          </a:prstGeom>
          <a:noFill/>
        </p:spPr>
      </p:pic>
      <p:sp>
        <p:nvSpPr>
          <p:cNvPr id="6" name="Content Placeholder 2"/>
          <p:cNvSpPr>
            <a:spLocks noGrp="1"/>
          </p:cNvSpPr>
          <p:nvPr>
            <p:ph sz="half" idx="10"/>
          </p:nvPr>
        </p:nvSpPr>
        <p:spPr>
          <a:xfrm>
            <a:off x="381000" y="1752600"/>
            <a:ext cx="3960000" cy="4191000"/>
          </a:xfrm>
          <a:prstGeom prst="rect">
            <a:avLst/>
          </a:prstGeom>
        </p:spPr>
        <p:txBody>
          <a:bodyPr/>
          <a:lstStyle>
            <a:lvl1pPr>
              <a:defRPr sz="2000">
                <a:solidFill>
                  <a:schemeClr val="tx2"/>
                </a:solidFill>
              </a:defRPr>
            </a:lvl1pPr>
            <a:lvl2pPr>
              <a:defRPr sz="20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1"/>
          </p:nvPr>
        </p:nvSpPr>
        <p:spPr>
          <a:xfrm>
            <a:off x="4724400" y="1752600"/>
            <a:ext cx="3960000" cy="4191000"/>
          </a:xfrm>
          <a:prstGeom prst="rect">
            <a:avLst/>
          </a:prstGeom>
        </p:spPr>
        <p:txBody>
          <a:bodyPr/>
          <a:lstStyle>
            <a:lvl1pPr>
              <a:defRPr sz="2000">
                <a:solidFill>
                  <a:schemeClr val="tx2"/>
                </a:solidFill>
              </a:defRPr>
            </a:lvl1pPr>
            <a:lvl2pPr>
              <a:defRPr sz="20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5949280"/>
            <a:ext cx="1512168" cy="825231"/>
          </a:xfrm>
          <a:prstGeom prst="rect">
            <a:avLst/>
          </a:prstGeom>
        </p:spPr>
      </p:pic>
    </p:spTree>
    <p:extLst>
      <p:ext uri="{BB962C8B-B14F-4D97-AF65-F5344CB8AC3E}">
        <p14:creationId xmlns:p14="http://schemas.microsoft.com/office/powerpoint/2010/main" val="1106501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Content Slide (Uo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200" b="1" baseline="0">
                <a:solidFill>
                  <a:srgbClr val="002D62"/>
                </a:solidFill>
                <a:latin typeface="Myriad Pro" pitchFamily="34" charset="0"/>
                <a:ea typeface="Adobe Fan Heiti Std B" pitchFamily="34" charset="-128"/>
              </a:defRPr>
            </a:lvl1pPr>
          </a:lstStyle>
          <a:p>
            <a:r>
              <a:rPr lang="en-US" dirty="0"/>
              <a:t>Click to edit slide title</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6133684"/>
            <a:ext cx="2219943" cy="524020"/>
          </a:xfrm>
          <a:prstGeom prst="rect">
            <a:avLst/>
          </a:prstGeom>
          <a:noFill/>
        </p:spPr>
      </p:pic>
      <p:sp>
        <p:nvSpPr>
          <p:cNvPr id="6" name="Content Placeholder 2"/>
          <p:cNvSpPr>
            <a:spLocks noGrp="1"/>
          </p:cNvSpPr>
          <p:nvPr>
            <p:ph sz="half" idx="10"/>
          </p:nvPr>
        </p:nvSpPr>
        <p:spPr>
          <a:xfrm>
            <a:off x="381000" y="1752600"/>
            <a:ext cx="8305800" cy="4191000"/>
          </a:xfrm>
          <a:prstGeom prst="rect">
            <a:avLst/>
          </a:prstGeom>
        </p:spPr>
        <p:txBody>
          <a:bodyPr/>
          <a:lstStyle>
            <a:lvl1pPr>
              <a:defRPr sz="2000">
                <a:solidFill>
                  <a:schemeClr val="tx2"/>
                </a:solidFill>
              </a:defRPr>
            </a:lvl1pPr>
            <a:lvl2pPr>
              <a:defRPr sz="20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800"/>
            </a:lvl6pPr>
            <a:lvl7pPr>
              <a:defRPr sz="800"/>
            </a:lvl7pPr>
            <a:lvl8pPr>
              <a:defRPr sz="800"/>
            </a:lvl8pPr>
            <a:lvl9pPr>
              <a:defRPr sz="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6005810"/>
            <a:ext cx="1447800" cy="1023550"/>
          </a:xfrm>
          <a:prstGeom prst="rect">
            <a:avLst/>
          </a:prstGeom>
        </p:spPr>
      </p:pic>
    </p:spTree>
    <p:extLst>
      <p:ext uri="{BB962C8B-B14F-4D97-AF65-F5344CB8AC3E}">
        <p14:creationId xmlns:p14="http://schemas.microsoft.com/office/powerpoint/2010/main" val="231497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2 - (OnCampus) Main Content Slide">
    <p:bg>
      <p:bgPr>
        <a:solidFill>
          <a:srgbClr val="FFF9E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
        <p:nvSpPr>
          <p:cNvPr id="6" name="Content Placeholder 2"/>
          <p:cNvSpPr>
            <a:spLocks noGrp="1"/>
          </p:cNvSpPr>
          <p:nvPr>
            <p:ph sz="half" idx="10" hasCustomPrompt="1"/>
          </p:nvPr>
        </p:nvSpPr>
        <p:spPr>
          <a:xfrm>
            <a:off x="381000" y="1752600"/>
            <a:ext cx="8305800" cy="4191000"/>
          </a:xfrm>
          <a:prstGeom prst="rect">
            <a:avLst/>
          </a:prstGeom>
        </p:spPr>
        <p:txBody>
          <a:bodyPr/>
          <a:lstStyle>
            <a:lvl1pPr>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alphaModFix amt="27000"/>
            <a:extLst>
              <a:ext uri="{28A0092B-C50C-407E-A947-70E740481C1C}">
                <a14:useLocalDpi xmlns:a14="http://schemas.microsoft.com/office/drawing/2010/main" val="0"/>
              </a:ext>
            </a:extLst>
          </a:blip>
          <a:stretch>
            <a:fillRect/>
          </a:stretch>
        </p:blipFill>
        <p:spPr>
          <a:xfrm>
            <a:off x="381000" y="6124270"/>
            <a:ext cx="2486400" cy="556751"/>
          </a:xfrm>
          <a:prstGeom prst="rect">
            <a:avLst/>
          </a:prstGeom>
        </p:spPr>
      </p:pic>
      <p:pic>
        <p:nvPicPr>
          <p:cNvPr id="3" name="Picture 2">
            <a:extLst>
              <a:ext uri="{FF2B5EF4-FFF2-40B4-BE49-F238E27FC236}">
                <a16:creationId xmlns:a16="http://schemas.microsoft.com/office/drawing/2014/main" id="{04DD880F-1548-498C-BAFD-2ECB245F541D}"/>
              </a:ext>
            </a:extLst>
          </p:cNvPr>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7473689" y="6002595"/>
            <a:ext cx="796925" cy="800100"/>
          </a:xfrm>
          <a:prstGeom prst="rect">
            <a:avLst/>
          </a:prstGeom>
        </p:spPr>
      </p:pic>
      <p:pic>
        <p:nvPicPr>
          <p:cNvPr id="4" name="Picture 3">
            <a:extLst>
              <a:ext uri="{FF2B5EF4-FFF2-40B4-BE49-F238E27FC236}">
                <a16:creationId xmlns:a16="http://schemas.microsoft.com/office/drawing/2014/main" id="{5EF697B8-6B49-4625-BCD5-68B834702BA4}"/>
              </a:ext>
            </a:extLst>
          </p:cNvPr>
          <p:cNvPicPr>
            <a:picLocks noChangeAspect="1"/>
          </p:cNvPicPr>
          <p:nvPr userDrawn="1"/>
        </p:nvPicPr>
        <p:blipFill>
          <a:blip r:embed="rId4" cstate="print">
            <a:alphaModFix amt="27000"/>
            <a:extLst>
              <a:ext uri="{28A0092B-C50C-407E-A947-70E740481C1C}">
                <a14:useLocalDpi xmlns:a14="http://schemas.microsoft.com/office/drawing/2010/main" val="0"/>
              </a:ext>
            </a:extLst>
          </a:blip>
          <a:stretch>
            <a:fillRect/>
          </a:stretch>
        </p:blipFill>
        <p:spPr>
          <a:xfrm>
            <a:off x="3573057" y="6044216"/>
            <a:ext cx="604549" cy="716857"/>
          </a:xfrm>
          <a:prstGeom prst="rect">
            <a:avLst/>
          </a:prstGeom>
        </p:spPr>
      </p:pic>
      <p:pic>
        <p:nvPicPr>
          <p:cNvPr id="7" name="Picture 6">
            <a:extLst>
              <a:ext uri="{FF2B5EF4-FFF2-40B4-BE49-F238E27FC236}">
                <a16:creationId xmlns:a16="http://schemas.microsoft.com/office/drawing/2014/main" id="{8461FE70-AB2A-4E08-BE61-6F8358711FD6}"/>
              </a:ext>
            </a:extLst>
          </p:cNvPr>
          <p:cNvPicPr>
            <a:picLocks noChangeAspect="1"/>
          </p:cNvPicPr>
          <p:nvPr userDrawn="1"/>
        </p:nvPicPr>
        <p:blipFill>
          <a:blip r:embed="rId5">
            <a:alphaModFix amt="27000"/>
          </a:blip>
          <a:stretch>
            <a:fillRect/>
          </a:stretch>
        </p:blipFill>
        <p:spPr>
          <a:xfrm>
            <a:off x="4966396" y="5971046"/>
            <a:ext cx="1717714" cy="863195"/>
          </a:xfrm>
          <a:prstGeom prst="rect">
            <a:avLst/>
          </a:prstGeom>
        </p:spPr>
      </p:pic>
    </p:spTree>
    <p:extLst>
      <p:ext uri="{BB962C8B-B14F-4D97-AF65-F5344CB8AC3E}">
        <p14:creationId xmlns:p14="http://schemas.microsoft.com/office/powerpoint/2010/main" val="202198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2 - (OnCampus) Main Content Slide (no logos)">
    <p:bg>
      <p:bgPr>
        <a:solidFill>
          <a:srgbClr val="FFF9E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
        <p:nvSpPr>
          <p:cNvPr id="6" name="Content Placeholder 2"/>
          <p:cNvSpPr>
            <a:spLocks noGrp="1"/>
          </p:cNvSpPr>
          <p:nvPr>
            <p:ph sz="half" idx="10" hasCustomPrompt="1"/>
          </p:nvPr>
        </p:nvSpPr>
        <p:spPr>
          <a:xfrm>
            <a:off x="381000" y="1752600"/>
            <a:ext cx="8305800" cy="4191000"/>
          </a:xfrm>
          <a:prstGeom prst="rect">
            <a:avLst/>
          </a:prstGeom>
        </p:spPr>
        <p:txBody>
          <a:bodyPr/>
          <a:lstStyle>
            <a:lvl1pPr>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7303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3 - (OnCampus) Content With Side Image">
    <p:bg>
      <p:bgPr>
        <a:solidFill>
          <a:srgbClr val="FFF9E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
        <p:nvSpPr>
          <p:cNvPr id="6" name="Content Placeholder 2"/>
          <p:cNvSpPr>
            <a:spLocks noGrp="1"/>
          </p:cNvSpPr>
          <p:nvPr>
            <p:ph sz="half" idx="10" hasCustomPrompt="1"/>
          </p:nvPr>
        </p:nvSpPr>
        <p:spPr>
          <a:xfrm>
            <a:off x="381000" y="1752600"/>
            <a:ext cx="5715000" cy="4191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sz="half" idx="11" hasCustomPrompt="1"/>
          </p:nvPr>
        </p:nvSpPr>
        <p:spPr>
          <a:xfrm>
            <a:off x="6629400" y="1752600"/>
            <a:ext cx="2057400" cy="4191000"/>
          </a:xfrm>
          <a:prstGeom prst="rect">
            <a:avLst/>
          </a:prstGeom>
          <a:ln>
            <a:solidFill>
              <a:schemeClr val="tx2"/>
            </a:solidFill>
          </a:ln>
        </p:spPr>
        <p:txBody>
          <a:bodyPr/>
          <a:lstStyle>
            <a:lvl1pPr>
              <a:defRPr sz="2400" baseline="0">
                <a:solidFill>
                  <a:schemeClr val="tx2">
                    <a:lumMod val="75000"/>
                  </a:schemeClr>
                </a:solidFill>
                <a:latin typeface="Arial" panose="020B0604020202020204" pitchFamily="34" charset="0"/>
                <a:cs typeface="Arial" panose="020B0604020202020204" pitchFamily="34" charset="0"/>
              </a:defRPr>
            </a:lvl1pPr>
            <a:lvl2pPr>
              <a:defRPr sz="20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800"/>
            </a:lvl6pPr>
            <a:lvl7pPr>
              <a:defRPr sz="800"/>
            </a:lvl7pPr>
            <a:lvl8pPr>
              <a:defRPr sz="800"/>
            </a:lvl8pPr>
            <a:lvl9pPr>
              <a:defRPr sz="800"/>
            </a:lvl9pPr>
          </a:lstStyle>
          <a:p>
            <a:pPr lvl="0"/>
            <a:r>
              <a:rPr lang="en-US" dirty="0"/>
              <a:t>Click to add text or add media</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28000"/>
            <a:ext cx="2226757" cy="534971"/>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6045992"/>
            <a:ext cx="1512168" cy="825231"/>
          </a:xfrm>
          <a:prstGeom prst="rect">
            <a:avLst/>
          </a:prstGeom>
        </p:spPr>
      </p:pic>
    </p:spTree>
    <p:extLst>
      <p:ext uri="{BB962C8B-B14F-4D97-AF65-F5344CB8AC3E}">
        <p14:creationId xmlns:p14="http://schemas.microsoft.com/office/powerpoint/2010/main" val="1097563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4 - (OnCampus) Content With Split Page">
    <p:bg>
      <p:bgPr>
        <a:solidFill>
          <a:srgbClr val="FFF9E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
        <p:nvSpPr>
          <p:cNvPr id="6" name="Content Placeholder 2"/>
          <p:cNvSpPr>
            <a:spLocks noGrp="1"/>
          </p:cNvSpPr>
          <p:nvPr>
            <p:ph sz="half" idx="10" hasCustomPrompt="1"/>
          </p:nvPr>
        </p:nvSpPr>
        <p:spPr>
          <a:xfrm>
            <a:off x="381000" y="1752600"/>
            <a:ext cx="3960000" cy="4191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1" hasCustomPrompt="1"/>
          </p:nvPr>
        </p:nvSpPr>
        <p:spPr>
          <a:xfrm>
            <a:off x="4724400" y="1752600"/>
            <a:ext cx="3960000" cy="4191000"/>
          </a:xfrm>
          <a:prstGeom prst="rect">
            <a:avLst/>
          </a:prstGeom>
        </p:spPr>
        <p:txBody>
          <a:bodyPr/>
          <a:lstStyle>
            <a:lvl1pPr>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28000"/>
            <a:ext cx="2226757" cy="534971"/>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6045992"/>
            <a:ext cx="1512168" cy="825231"/>
          </a:xfrm>
          <a:prstGeom prst="rect">
            <a:avLst/>
          </a:prstGeom>
        </p:spPr>
      </p:pic>
    </p:spTree>
    <p:extLst>
      <p:ext uri="{BB962C8B-B14F-4D97-AF65-F5344CB8AC3E}">
        <p14:creationId xmlns:p14="http://schemas.microsoft.com/office/powerpoint/2010/main" val="407275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5 - (OnCampus) Content With Bottom Image">
    <p:bg>
      <p:bgPr>
        <a:solidFill>
          <a:srgbClr val="FFF9EB"/>
        </a:solidFill>
        <a:effectLst/>
      </p:bgPr>
    </p:bg>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
        <p:nvSpPr>
          <p:cNvPr id="6" name="Content Placeholder 2"/>
          <p:cNvSpPr>
            <a:spLocks noGrp="1"/>
          </p:cNvSpPr>
          <p:nvPr>
            <p:ph sz="half" idx="10" hasCustomPrompt="1"/>
          </p:nvPr>
        </p:nvSpPr>
        <p:spPr>
          <a:xfrm>
            <a:off x="381000" y="1752600"/>
            <a:ext cx="8305800" cy="2514600"/>
          </a:xfrm>
          <a:prstGeom prst="rect">
            <a:avLst/>
          </a:prstGeom>
        </p:spPr>
        <p:txBody>
          <a:bodyPr/>
          <a:lstStyle>
            <a:lvl1pPr>
              <a:defRPr sz="2800">
                <a:solidFill>
                  <a:schemeClr val="tx2">
                    <a:lumMod val="75000"/>
                  </a:schemeClr>
                </a:solidFill>
                <a:latin typeface="Arial" panose="020B0604020202020204" pitchFamily="34" charset="0"/>
                <a:cs typeface="Arial" panose="020B0604020202020204" pitchFamily="34" charset="0"/>
              </a:defRPr>
            </a:lvl1pPr>
            <a:lvl2pPr>
              <a:defRPr sz="2800">
                <a:solidFill>
                  <a:schemeClr val="tx2">
                    <a:lumMod val="75000"/>
                  </a:schemeClr>
                </a:solidFill>
                <a:latin typeface="Arial" panose="020B0604020202020204" pitchFamily="34" charset="0"/>
                <a:cs typeface="Arial" panose="020B0604020202020204" pitchFamily="34" charset="0"/>
              </a:defRPr>
            </a:lvl2pPr>
            <a:lvl3pPr>
              <a:defRPr sz="2400">
                <a:solidFill>
                  <a:schemeClr val="tx2">
                    <a:lumMod val="75000"/>
                  </a:schemeClr>
                </a:solidFill>
                <a:latin typeface="Arial" panose="020B0604020202020204" pitchFamily="34" charset="0"/>
                <a:cs typeface="Arial" panose="020B0604020202020204" pitchFamily="34" charset="0"/>
              </a:defRPr>
            </a:lvl3pPr>
            <a:lvl4pPr>
              <a:defRPr sz="2400">
                <a:solidFill>
                  <a:schemeClr val="tx2">
                    <a:lumMod val="75000"/>
                  </a:schemeClr>
                </a:solidFill>
                <a:latin typeface="Arial" panose="020B0604020202020204" pitchFamily="34" charset="0"/>
                <a:cs typeface="Arial" panose="020B0604020202020204" pitchFamily="34" charset="0"/>
              </a:defRPr>
            </a:lvl4pPr>
            <a:lvl5pPr>
              <a:defRPr sz="2000">
                <a:solidFill>
                  <a:schemeClr val="tx2">
                    <a:lumMod val="75000"/>
                  </a:schemeClr>
                </a:solidFill>
                <a:latin typeface="Arial" panose="020B0604020202020204" pitchFamily="34" charset="0"/>
                <a:cs typeface="Arial" panose="020B0604020202020204" pitchFamily="34" charset="0"/>
              </a:defRPr>
            </a:lvl5pPr>
            <a:lvl6pPr>
              <a:defRPr sz="800"/>
            </a:lvl6pPr>
            <a:lvl7pPr>
              <a:defRPr sz="800"/>
            </a:lvl7pPr>
            <a:lvl8pPr>
              <a:defRPr sz="800"/>
            </a:lvl8pPr>
            <a:lvl9pPr>
              <a:defRPr sz="800"/>
            </a:lvl9pPr>
          </a:lstStyle>
          <a:p>
            <a:pPr lvl="0"/>
            <a:r>
              <a:rPr lang="en-US" dirty="0"/>
              <a:t>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2"/>
          <p:cNvSpPr>
            <a:spLocks noGrp="1"/>
          </p:cNvSpPr>
          <p:nvPr>
            <p:ph sz="half" idx="11" hasCustomPrompt="1"/>
          </p:nvPr>
        </p:nvSpPr>
        <p:spPr>
          <a:xfrm>
            <a:off x="381000" y="4495800"/>
            <a:ext cx="8305800" cy="1371600"/>
          </a:xfrm>
          <a:prstGeom prst="rect">
            <a:avLst/>
          </a:prstGeom>
          <a:ln>
            <a:solidFill>
              <a:schemeClr val="tx2"/>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solidFill>
                  <a:schemeClr val="tx2">
                    <a:lumMod val="75000"/>
                  </a:schemeClr>
                </a:solidFill>
                <a:latin typeface="Arial" panose="020B0604020202020204" pitchFamily="34" charset="0"/>
                <a:cs typeface="Arial" panose="020B0604020202020204" pitchFamily="34" charset="0"/>
              </a:defRPr>
            </a:lvl1pPr>
            <a:lvl2pPr>
              <a:defRPr sz="20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800"/>
            </a:lvl6pPr>
            <a:lvl7pPr>
              <a:defRPr sz="800"/>
            </a:lvl7pPr>
            <a:lvl8pPr>
              <a:defRPr sz="800"/>
            </a:lvl8pPr>
            <a:lvl9pPr>
              <a:defRPr sz="800"/>
            </a:lvl9pPr>
          </a:lstStyle>
          <a:p>
            <a:pPr lvl="0"/>
            <a:r>
              <a:rPr lang="en-US" dirty="0"/>
              <a:t>Click to edit text </a:t>
            </a:r>
          </a:p>
          <a:p>
            <a:pPr lvl="0"/>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228000"/>
            <a:ext cx="2226757" cy="534971"/>
          </a:xfrm>
          <a:prstGeom prst="rect">
            <a:avLst/>
          </a:prstGeom>
        </p:spPr>
      </p:pic>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val="0"/>
              </a:ext>
            </a:extLst>
          </a:blip>
          <a:srcRect b="22807"/>
          <a:stretch/>
        </p:blipFill>
        <p:spPr>
          <a:xfrm>
            <a:off x="7236296" y="6045992"/>
            <a:ext cx="1512168" cy="825231"/>
          </a:xfrm>
          <a:prstGeom prst="rect">
            <a:avLst/>
          </a:prstGeom>
        </p:spPr>
      </p:pic>
    </p:spTree>
    <p:extLst>
      <p:ext uri="{BB962C8B-B14F-4D97-AF65-F5344CB8AC3E}">
        <p14:creationId xmlns:p14="http://schemas.microsoft.com/office/powerpoint/2010/main" val="80275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6 - (OnCampus) Title With Blank Space (with logos)">
    <p:bg>
      <p:bgPr>
        <a:solidFill>
          <a:srgbClr val="FFF9EB"/>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pic>
        <p:nvPicPr>
          <p:cNvPr id="10" name="Picture 9">
            <a:extLst>
              <a:ext uri="{FF2B5EF4-FFF2-40B4-BE49-F238E27FC236}">
                <a16:creationId xmlns:a16="http://schemas.microsoft.com/office/drawing/2014/main" id="{98D0EA29-BF7C-4D4C-8182-E664BFF9C8DD}"/>
              </a:ext>
            </a:extLst>
          </p:cNvPr>
          <p:cNvPicPr>
            <a:picLocks noChangeAspect="1"/>
          </p:cNvPicPr>
          <p:nvPr userDrawn="1"/>
        </p:nvPicPr>
        <p:blipFill>
          <a:blip r:embed="rId2" cstate="print">
            <a:alphaModFix amt="27000"/>
            <a:extLst>
              <a:ext uri="{28A0092B-C50C-407E-A947-70E740481C1C}">
                <a14:useLocalDpi xmlns:a14="http://schemas.microsoft.com/office/drawing/2010/main" val="0"/>
              </a:ext>
            </a:extLst>
          </a:blip>
          <a:stretch>
            <a:fillRect/>
          </a:stretch>
        </p:blipFill>
        <p:spPr>
          <a:xfrm>
            <a:off x="381000" y="6124270"/>
            <a:ext cx="2486400" cy="556751"/>
          </a:xfrm>
          <a:prstGeom prst="rect">
            <a:avLst/>
          </a:prstGeom>
        </p:spPr>
      </p:pic>
      <p:pic>
        <p:nvPicPr>
          <p:cNvPr id="11" name="Picture 10">
            <a:extLst>
              <a:ext uri="{FF2B5EF4-FFF2-40B4-BE49-F238E27FC236}">
                <a16:creationId xmlns:a16="http://schemas.microsoft.com/office/drawing/2014/main" id="{A7ED41C0-6437-401C-A9C4-08B1D99FEF47}"/>
              </a:ext>
            </a:extLst>
          </p:cNvPr>
          <p:cNvPicPr>
            <a:picLocks noChangeAspect="1"/>
          </p:cNvPicPr>
          <p:nvPr userDrawn="1"/>
        </p:nvPicPr>
        <p:blipFill>
          <a:blip r:embed="rId3" cstate="print">
            <a:alphaModFix amt="27000"/>
            <a:extLst>
              <a:ext uri="{28A0092B-C50C-407E-A947-70E740481C1C}">
                <a14:useLocalDpi xmlns:a14="http://schemas.microsoft.com/office/drawing/2010/main" val="0"/>
              </a:ext>
            </a:extLst>
          </a:blip>
          <a:stretch>
            <a:fillRect/>
          </a:stretch>
        </p:blipFill>
        <p:spPr>
          <a:xfrm>
            <a:off x="7473689" y="6002595"/>
            <a:ext cx="796925" cy="800100"/>
          </a:xfrm>
          <a:prstGeom prst="rect">
            <a:avLst/>
          </a:prstGeom>
        </p:spPr>
      </p:pic>
      <p:pic>
        <p:nvPicPr>
          <p:cNvPr id="12" name="Picture 11">
            <a:extLst>
              <a:ext uri="{FF2B5EF4-FFF2-40B4-BE49-F238E27FC236}">
                <a16:creationId xmlns:a16="http://schemas.microsoft.com/office/drawing/2014/main" id="{44B1D47D-A7A3-4A7B-8873-3B723FC10B8B}"/>
              </a:ext>
            </a:extLst>
          </p:cNvPr>
          <p:cNvPicPr>
            <a:picLocks noChangeAspect="1"/>
          </p:cNvPicPr>
          <p:nvPr userDrawn="1"/>
        </p:nvPicPr>
        <p:blipFill>
          <a:blip r:embed="rId4" cstate="print">
            <a:alphaModFix amt="27000"/>
            <a:extLst>
              <a:ext uri="{28A0092B-C50C-407E-A947-70E740481C1C}">
                <a14:useLocalDpi xmlns:a14="http://schemas.microsoft.com/office/drawing/2010/main" val="0"/>
              </a:ext>
            </a:extLst>
          </a:blip>
          <a:stretch>
            <a:fillRect/>
          </a:stretch>
        </p:blipFill>
        <p:spPr>
          <a:xfrm>
            <a:off x="4263721" y="6044216"/>
            <a:ext cx="604549" cy="716857"/>
          </a:xfrm>
          <a:prstGeom prst="rect">
            <a:avLst/>
          </a:prstGeom>
        </p:spPr>
      </p:pic>
    </p:spTree>
    <p:extLst>
      <p:ext uri="{BB962C8B-B14F-4D97-AF65-F5344CB8AC3E}">
        <p14:creationId xmlns:p14="http://schemas.microsoft.com/office/powerpoint/2010/main" val="384624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1.6 - (OnCampus) Title With Blank Space (no logos)">
    <p:bg>
      <p:bgPr>
        <a:solidFill>
          <a:srgbClr val="FFF9EB"/>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395536" y="476672"/>
            <a:ext cx="8291264" cy="648072"/>
          </a:xfrm>
          <a:prstGeom prst="rect">
            <a:avLst/>
          </a:prstGeom>
        </p:spPr>
        <p:txBody>
          <a:bodyPr>
            <a:normAutofit/>
          </a:bodyPr>
          <a:lstStyle>
            <a:lvl1pPr algn="l">
              <a:defRPr sz="3600" b="1" baseline="0">
                <a:solidFill>
                  <a:srgbClr val="0091B5"/>
                </a:solidFill>
                <a:latin typeface="Arial" panose="020B0604020202020204" pitchFamily="34" charset="0"/>
                <a:ea typeface="Adobe Fan Heiti Std B" pitchFamily="34" charset="-128"/>
                <a:cs typeface="Arial" panose="020B0604020202020204" pitchFamily="34" charset="0"/>
              </a:defRPr>
            </a:lvl1pPr>
          </a:lstStyle>
          <a:p>
            <a:r>
              <a:rPr lang="en-US" dirty="0"/>
              <a:t>Click to edit slide title</a:t>
            </a:r>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7 - (OnCampus) Blank Slide">
    <p:bg>
      <p:bgPr>
        <a:solidFill>
          <a:srgbClr val="FFF9E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8751" y="0"/>
            <a:ext cx="1428751" cy="5446643"/>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1600" b="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slide title</a:t>
            </a:r>
            <a:endParaRPr lang="en-GB" dirty="0"/>
          </a:p>
        </p:txBody>
      </p:sp>
    </p:spTree>
    <p:extLst>
      <p:ext uri="{BB962C8B-B14F-4D97-AF65-F5344CB8AC3E}">
        <p14:creationId xmlns:p14="http://schemas.microsoft.com/office/powerpoint/2010/main" val="55978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532687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4" r:id="rId3"/>
    <p:sldLayoutId id="2147483696" r:id="rId4"/>
    <p:sldLayoutId id="2147483697" r:id="rId5"/>
    <p:sldLayoutId id="2147483698" r:id="rId6"/>
    <p:sldLayoutId id="2147483699" r:id="rId7"/>
    <p:sldLayoutId id="2147483703" r:id="rId8"/>
    <p:sldLayoutId id="2147483700" r:id="rId9"/>
    <p:sldLayoutId id="2147483701" r:id="rId10"/>
    <p:sldLayoutId id="2147483702" r:id="rId11"/>
    <p:sldLayoutId id="2147483705" r:id="rId12"/>
    <p:sldLayoutId id="2147483706" r:id="rId13"/>
  </p:sldLayoutIdLst>
  <p:txStyles>
    <p:titleStyle>
      <a:lvl1pPr algn="r" defTabSz="914400" rtl="0" eaLnBrk="1" latinLnBrk="0" hangingPunct="1">
        <a:spcBef>
          <a:spcPct val="0"/>
        </a:spcBef>
        <a:buNone/>
        <a:defRPr sz="4000" b="0" kern="1200">
          <a:solidFill>
            <a:schemeClr val="bg1"/>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1700808"/>
            <a:ext cx="6454151" cy="648072"/>
          </a:xfrm>
        </p:spPr>
        <p:txBody>
          <a:bodyPr>
            <a:noAutofit/>
          </a:bodyPr>
          <a:lstStyle/>
          <a:p>
            <a:r>
              <a:rPr lang="en-US" dirty="0"/>
              <a:t>Mapping livestock feed options – a system level approach</a:t>
            </a:r>
            <a:br>
              <a:rPr lang="en-US" dirty="0"/>
            </a:br>
            <a:br>
              <a:rPr lang="en-GB" dirty="0"/>
            </a:br>
            <a:r>
              <a:rPr lang="en-GB" sz="2000" dirty="0"/>
              <a:t>Alan Duncan</a:t>
            </a:r>
            <a:r>
              <a:rPr lang="en-GB" sz="2000" baseline="30000" dirty="0"/>
              <a:t>1,4</a:t>
            </a:r>
            <a:r>
              <a:rPr lang="en-GB" sz="2000" dirty="0"/>
              <a:t>, Simon Fraval</a:t>
            </a:r>
            <a:r>
              <a:rPr lang="en-GB" sz="2000" baseline="30000" dirty="0"/>
              <a:t>2</a:t>
            </a:r>
            <a:r>
              <a:rPr lang="en-GB" sz="2000" dirty="0"/>
              <a:t>, </a:t>
            </a:r>
            <a:br>
              <a:rPr lang="en-GB" sz="2000" dirty="0"/>
            </a:br>
            <a:r>
              <a:rPr lang="en-GB" sz="2000" dirty="0"/>
              <a:t>An Notenbaert</a:t>
            </a:r>
            <a:r>
              <a:rPr lang="en-GB" sz="2000" baseline="30000" dirty="0"/>
              <a:t>3</a:t>
            </a:r>
            <a:r>
              <a:rPr lang="en-GB" sz="2000" dirty="0"/>
              <a:t>, John Mutua</a:t>
            </a:r>
            <a:r>
              <a:rPr lang="en-GB" sz="2000" baseline="30000" dirty="0"/>
              <a:t>3</a:t>
            </a:r>
            <a:r>
              <a:rPr lang="en-GB" sz="2000"/>
              <a:t>, </a:t>
            </a:r>
            <a:br>
              <a:rPr lang="en-GB" sz="2000"/>
            </a:br>
            <a:r>
              <a:rPr lang="en-GB" sz="2000"/>
              <a:t>Philip Thornton</a:t>
            </a:r>
            <a:r>
              <a:rPr lang="en-GB" sz="2000" baseline="30000"/>
              <a:t>4</a:t>
            </a:r>
            <a:br>
              <a:rPr lang="en-GB" sz="2000" baseline="30000"/>
            </a:br>
            <a:br>
              <a:rPr lang="en-GB" dirty="0"/>
            </a:br>
            <a:r>
              <a:rPr lang="en-GB" sz="2000" dirty="0"/>
              <a:t>University of Edinburgh Africa Week 25 Oct 2019</a:t>
            </a:r>
            <a:br>
              <a:rPr lang="en-GB" sz="2000" dirty="0"/>
            </a:br>
            <a:br>
              <a:rPr lang="en-GB" sz="2000" dirty="0"/>
            </a:br>
            <a:r>
              <a:rPr lang="en-GB" sz="1000" dirty="0"/>
              <a:t>1. Global Academy of Agriculture and Food Security </a:t>
            </a:r>
            <a:r>
              <a:rPr lang="en-GB" sz="1100" dirty="0"/>
              <a:t>2. Independent consultant. 3. CIAT. </a:t>
            </a:r>
            <a:br>
              <a:rPr lang="en-GB" sz="1100" dirty="0"/>
            </a:br>
            <a:r>
              <a:rPr lang="en-GB" sz="1100" dirty="0"/>
              <a:t>4. International Livestock Research Institute</a:t>
            </a:r>
            <a:br>
              <a:rPr lang="en-GB" sz="2000" dirty="0"/>
            </a:b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940" y="1565427"/>
            <a:ext cx="3784060" cy="3938862"/>
          </a:xfrm>
          <a:prstGeom prst="rect">
            <a:avLst/>
          </a:prstGeom>
        </p:spPr>
      </p:pic>
    </p:spTree>
    <p:extLst>
      <p:ext uri="{BB962C8B-B14F-4D97-AF65-F5344CB8AC3E}">
        <p14:creationId xmlns:p14="http://schemas.microsoft.com/office/powerpoint/2010/main" val="115578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3AA0-B909-4A50-9ED6-2B04A0441831}"/>
              </a:ext>
            </a:extLst>
          </p:cNvPr>
          <p:cNvSpPr>
            <a:spLocks noGrp="1"/>
          </p:cNvSpPr>
          <p:nvPr>
            <p:ph type="ctrTitle"/>
          </p:nvPr>
        </p:nvSpPr>
        <p:spPr/>
        <p:txBody>
          <a:bodyPr/>
          <a:lstStyle/>
          <a:p>
            <a:r>
              <a:rPr lang="en-GB" dirty="0"/>
              <a:t>The Challenge</a:t>
            </a:r>
            <a:endParaRPr lang="en-KE" dirty="0"/>
          </a:p>
        </p:txBody>
      </p:sp>
      <p:sp>
        <p:nvSpPr>
          <p:cNvPr id="3" name="Content Placeholder 2">
            <a:extLst>
              <a:ext uri="{FF2B5EF4-FFF2-40B4-BE49-F238E27FC236}">
                <a16:creationId xmlns:a16="http://schemas.microsoft.com/office/drawing/2014/main" id="{EF920D38-6026-4147-89F1-F4A4BF347226}"/>
              </a:ext>
            </a:extLst>
          </p:cNvPr>
          <p:cNvSpPr>
            <a:spLocks noGrp="1"/>
          </p:cNvSpPr>
          <p:nvPr>
            <p:ph sz="half" idx="10"/>
          </p:nvPr>
        </p:nvSpPr>
        <p:spPr>
          <a:xfrm>
            <a:off x="381001" y="1752600"/>
            <a:ext cx="4307732" cy="4191000"/>
          </a:xfrm>
        </p:spPr>
        <p:txBody>
          <a:bodyPr/>
          <a:lstStyle/>
          <a:p>
            <a:pPr marL="0" indent="0">
              <a:buNone/>
            </a:pPr>
            <a:r>
              <a:rPr lang="en-US" sz="2000" dirty="0"/>
              <a:t>Livestock feed development efforts in Africa tend to promote new feeding strategies in a piecemeal fashion without sufficient consideration of: </a:t>
            </a:r>
          </a:p>
          <a:p>
            <a:pPr>
              <a:buFontTx/>
              <a:buChar char="-"/>
            </a:pPr>
            <a:r>
              <a:rPr lang="en-US" sz="2000" dirty="0"/>
              <a:t>System level constraints (land, </a:t>
            </a:r>
            <a:r>
              <a:rPr lang="en-US" sz="2000" dirty="0" err="1"/>
              <a:t>labour</a:t>
            </a:r>
            <a:r>
              <a:rPr lang="en-US" sz="2000" dirty="0"/>
              <a:t>, markets)</a:t>
            </a:r>
          </a:p>
          <a:p>
            <a:pPr>
              <a:buFontTx/>
              <a:buChar char="-"/>
            </a:pPr>
            <a:r>
              <a:rPr lang="en-US" sz="2000" dirty="0"/>
              <a:t>Core feed constraints (lack of biomass, poor quality feed, seasonal scarcity). </a:t>
            </a:r>
            <a:endParaRPr lang="en-KE" sz="2000" dirty="0"/>
          </a:p>
        </p:txBody>
      </p:sp>
      <p:pic>
        <p:nvPicPr>
          <p:cNvPr id="5" name="Picture 4">
            <a:extLst>
              <a:ext uri="{FF2B5EF4-FFF2-40B4-BE49-F238E27FC236}">
                <a16:creationId xmlns:a16="http://schemas.microsoft.com/office/drawing/2014/main" id="{CA02056E-F00D-428C-B466-3A0E6CD479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3041" y="1892030"/>
            <a:ext cx="4098585" cy="3073939"/>
          </a:xfrm>
          <a:prstGeom prst="rect">
            <a:avLst/>
          </a:prstGeom>
          <a:ln>
            <a:solidFill>
              <a:schemeClr val="accent3">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5929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C8B1-FEB4-437E-A9D3-DCB47BA29871}"/>
              </a:ext>
            </a:extLst>
          </p:cNvPr>
          <p:cNvSpPr>
            <a:spLocks noGrp="1"/>
          </p:cNvSpPr>
          <p:nvPr>
            <p:ph type="ctrTitle"/>
          </p:nvPr>
        </p:nvSpPr>
        <p:spPr/>
        <p:txBody>
          <a:bodyPr/>
          <a:lstStyle/>
          <a:p>
            <a:r>
              <a:rPr lang="en-GB" dirty="0"/>
              <a:t>Fitting options to context</a:t>
            </a:r>
            <a:endParaRPr lang="en-KE" dirty="0"/>
          </a:p>
        </p:txBody>
      </p:sp>
      <p:grpSp>
        <p:nvGrpSpPr>
          <p:cNvPr id="12" name="Group 11">
            <a:extLst>
              <a:ext uri="{FF2B5EF4-FFF2-40B4-BE49-F238E27FC236}">
                <a16:creationId xmlns:a16="http://schemas.microsoft.com/office/drawing/2014/main" id="{0229747C-2D89-427D-BA96-8E0DCB817880}"/>
              </a:ext>
            </a:extLst>
          </p:cNvPr>
          <p:cNvGrpSpPr/>
          <p:nvPr/>
        </p:nvGrpSpPr>
        <p:grpSpPr>
          <a:xfrm>
            <a:off x="1093839" y="1216538"/>
            <a:ext cx="6818535" cy="4535886"/>
            <a:chOff x="870102" y="1683465"/>
            <a:chExt cx="6818535" cy="4535886"/>
          </a:xfrm>
        </p:grpSpPr>
        <p:pic>
          <p:nvPicPr>
            <p:cNvPr id="3" name="Picture 2">
              <a:extLst>
                <a:ext uri="{FF2B5EF4-FFF2-40B4-BE49-F238E27FC236}">
                  <a16:creationId xmlns:a16="http://schemas.microsoft.com/office/drawing/2014/main" id="{103BDA57-E90F-472D-8D69-846544EAAD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102" y="1683465"/>
              <a:ext cx="6800508" cy="4535886"/>
            </a:xfrm>
            <a:prstGeom prst="rect">
              <a:avLst/>
            </a:prstGeom>
            <a:ln>
              <a:solidFill>
                <a:schemeClr val="accent3">
                  <a:lumMod val="10000"/>
                </a:schemeClr>
              </a:solid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1D6DD4D0-0C81-4786-9717-1829FE27731A}"/>
                </a:ext>
              </a:extLst>
            </p:cNvPr>
            <p:cNvSpPr txBox="1"/>
            <p:nvPr/>
          </p:nvSpPr>
          <p:spPr>
            <a:xfrm>
              <a:off x="1235809" y="1817569"/>
              <a:ext cx="2444621" cy="369332"/>
            </a:xfrm>
            <a:prstGeom prst="rect">
              <a:avLst/>
            </a:prstGeom>
            <a:noFill/>
          </p:spPr>
          <p:txBody>
            <a:bodyPr wrap="square" rtlCol="0">
              <a:spAutoFit/>
            </a:bodyPr>
            <a:lstStyle/>
            <a:p>
              <a:r>
                <a:rPr lang="en-GB" dirty="0"/>
                <a:t>Technical feed options</a:t>
              </a:r>
              <a:endParaRPr lang="en-KE" dirty="0"/>
            </a:p>
          </p:txBody>
        </p:sp>
        <p:sp>
          <p:nvSpPr>
            <p:cNvPr id="5" name="TextBox 4">
              <a:extLst>
                <a:ext uri="{FF2B5EF4-FFF2-40B4-BE49-F238E27FC236}">
                  <a16:creationId xmlns:a16="http://schemas.microsoft.com/office/drawing/2014/main" id="{58A19ABF-C0FE-4F0F-9D77-167200E3EC54}"/>
                </a:ext>
              </a:extLst>
            </p:cNvPr>
            <p:cNvSpPr txBox="1"/>
            <p:nvPr/>
          </p:nvSpPr>
          <p:spPr>
            <a:xfrm>
              <a:off x="5244016" y="1817569"/>
              <a:ext cx="2444621" cy="369332"/>
            </a:xfrm>
            <a:prstGeom prst="rect">
              <a:avLst/>
            </a:prstGeom>
            <a:noFill/>
          </p:spPr>
          <p:txBody>
            <a:bodyPr wrap="square" rtlCol="0">
              <a:spAutoFit/>
            </a:bodyPr>
            <a:lstStyle/>
            <a:p>
              <a:r>
                <a:rPr lang="en-GB" dirty="0"/>
                <a:t>Farming system</a:t>
              </a:r>
              <a:endParaRPr lang="en-KE" dirty="0"/>
            </a:p>
          </p:txBody>
        </p:sp>
        <p:sp>
          <p:nvSpPr>
            <p:cNvPr id="6" name="TextBox 5">
              <a:extLst>
                <a:ext uri="{FF2B5EF4-FFF2-40B4-BE49-F238E27FC236}">
                  <a16:creationId xmlns:a16="http://schemas.microsoft.com/office/drawing/2014/main" id="{D64B741F-374C-437B-853E-8519D382DFE8}"/>
                </a:ext>
              </a:extLst>
            </p:cNvPr>
            <p:cNvSpPr txBox="1"/>
            <p:nvPr/>
          </p:nvSpPr>
          <p:spPr>
            <a:xfrm>
              <a:off x="2190725" y="2772770"/>
              <a:ext cx="294052" cy="369332"/>
            </a:xfrm>
            <a:prstGeom prst="rect">
              <a:avLst/>
            </a:prstGeom>
            <a:noFill/>
          </p:spPr>
          <p:txBody>
            <a:bodyPr wrap="square" rtlCol="0">
              <a:spAutoFit/>
            </a:bodyPr>
            <a:lstStyle/>
            <a:p>
              <a:r>
                <a:rPr lang="en-GB" dirty="0"/>
                <a:t>?</a:t>
              </a:r>
              <a:endParaRPr lang="en-KE" dirty="0"/>
            </a:p>
          </p:txBody>
        </p:sp>
        <p:sp>
          <p:nvSpPr>
            <p:cNvPr id="7" name="TextBox 6">
              <a:extLst>
                <a:ext uri="{FF2B5EF4-FFF2-40B4-BE49-F238E27FC236}">
                  <a16:creationId xmlns:a16="http://schemas.microsoft.com/office/drawing/2014/main" id="{6A9F6DAE-BDB5-4105-9DE5-8DDBB8CC3227}"/>
                </a:ext>
              </a:extLst>
            </p:cNvPr>
            <p:cNvSpPr txBox="1"/>
            <p:nvPr/>
          </p:nvSpPr>
          <p:spPr>
            <a:xfrm>
              <a:off x="4123330" y="3059668"/>
              <a:ext cx="294052" cy="369332"/>
            </a:xfrm>
            <a:prstGeom prst="rect">
              <a:avLst/>
            </a:prstGeom>
            <a:noFill/>
          </p:spPr>
          <p:txBody>
            <a:bodyPr wrap="square" rtlCol="0">
              <a:spAutoFit/>
            </a:bodyPr>
            <a:lstStyle/>
            <a:p>
              <a:r>
                <a:rPr lang="en-GB" dirty="0"/>
                <a:t>?</a:t>
              </a:r>
              <a:endParaRPr lang="en-KE" dirty="0"/>
            </a:p>
          </p:txBody>
        </p:sp>
        <p:sp>
          <p:nvSpPr>
            <p:cNvPr id="8" name="TextBox 7">
              <a:extLst>
                <a:ext uri="{FF2B5EF4-FFF2-40B4-BE49-F238E27FC236}">
                  <a16:creationId xmlns:a16="http://schemas.microsoft.com/office/drawing/2014/main" id="{45373DC7-6889-4BD7-AB72-2ADE9715BFFB}"/>
                </a:ext>
              </a:extLst>
            </p:cNvPr>
            <p:cNvSpPr txBox="1"/>
            <p:nvPr/>
          </p:nvSpPr>
          <p:spPr>
            <a:xfrm>
              <a:off x="3770985" y="4341072"/>
              <a:ext cx="294052" cy="369332"/>
            </a:xfrm>
            <a:prstGeom prst="rect">
              <a:avLst/>
            </a:prstGeom>
            <a:noFill/>
          </p:spPr>
          <p:txBody>
            <a:bodyPr wrap="square" rtlCol="0">
              <a:spAutoFit/>
            </a:bodyPr>
            <a:lstStyle/>
            <a:p>
              <a:r>
                <a:rPr lang="en-GB" dirty="0"/>
                <a:t>?</a:t>
              </a:r>
              <a:endParaRPr lang="en-KE" dirty="0"/>
            </a:p>
          </p:txBody>
        </p:sp>
        <p:sp>
          <p:nvSpPr>
            <p:cNvPr id="9" name="TextBox 8">
              <a:extLst>
                <a:ext uri="{FF2B5EF4-FFF2-40B4-BE49-F238E27FC236}">
                  <a16:creationId xmlns:a16="http://schemas.microsoft.com/office/drawing/2014/main" id="{9D58AF96-FC0B-4F81-888D-B2C6C795E514}"/>
                </a:ext>
              </a:extLst>
            </p:cNvPr>
            <p:cNvSpPr txBox="1"/>
            <p:nvPr/>
          </p:nvSpPr>
          <p:spPr>
            <a:xfrm>
              <a:off x="2887687" y="3890865"/>
              <a:ext cx="294052" cy="369332"/>
            </a:xfrm>
            <a:prstGeom prst="rect">
              <a:avLst/>
            </a:prstGeom>
            <a:noFill/>
          </p:spPr>
          <p:txBody>
            <a:bodyPr wrap="square" rtlCol="0">
              <a:spAutoFit/>
            </a:bodyPr>
            <a:lstStyle/>
            <a:p>
              <a:r>
                <a:rPr lang="en-GB" dirty="0"/>
                <a:t>?</a:t>
              </a:r>
              <a:endParaRPr lang="en-KE" dirty="0"/>
            </a:p>
          </p:txBody>
        </p:sp>
        <p:sp>
          <p:nvSpPr>
            <p:cNvPr id="10" name="TextBox 9">
              <a:extLst>
                <a:ext uri="{FF2B5EF4-FFF2-40B4-BE49-F238E27FC236}">
                  <a16:creationId xmlns:a16="http://schemas.microsoft.com/office/drawing/2014/main" id="{6CD41E88-A59E-48B8-A0A6-727BDF992A9A}"/>
                </a:ext>
              </a:extLst>
            </p:cNvPr>
            <p:cNvSpPr txBox="1"/>
            <p:nvPr/>
          </p:nvSpPr>
          <p:spPr>
            <a:xfrm>
              <a:off x="5187545" y="3824947"/>
              <a:ext cx="294052" cy="369332"/>
            </a:xfrm>
            <a:prstGeom prst="rect">
              <a:avLst/>
            </a:prstGeom>
            <a:noFill/>
          </p:spPr>
          <p:txBody>
            <a:bodyPr wrap="square" rtlCol="0">
              <a:spAutoFit/>
            </a:bodyPr>
            <a:lstStyle/>
            <a:p>
              <a:r>
                <a:rPr lang="en-GB" dirty="0"/>
                <a:t>?</a:t>
              </a:r>
              <a:endParaRPr lang="en-KE" dirty="0"/>
            </a:p>
          </p:txBody>
        </p:sp>
        <p:sp>
          <p:nvSpPr>
            <p:cNvPr id="11" name="TextBox 10">
              <a:extLst>
                <a:ext uri="{FF2B5EF4-FFF2-40B4-BE49-F238E27FC236}">
                  <a16:creationId xmlns:a16="http://schemas.microsoft.com/office/drawing/2014/main" id="{6AB0057E-1AB5-4011-848F-AC1FDBBD3F5B}"/>
                </a:ext>
              </a:extLst>
            </p:cNvPr>
            <p:cNvSpPr txBox="1"/>
            <p:nvPr/>
          </p:nvSpPr>
          <p:spPr>
            <a:xfrm>
              <a:off x="3770985" y="2121101"/>
              <a:ext cx="294052" cy="369332"/>
            </a:xfrm>
            <a:prstGeom prst="rect">
              <a:avLst/>
            </a:prstGeom>
            <a:noFill/>
          </p:spPr>
          <p:txBody>
            <a:bodyPr wrap="square" rtlCol="0">
              <a:spAutoFit/>
            </a:bodyPr>
            <a:lstStyle/>
            <a:p>
              <a:r>
                <a:rPr lang="en-GB" dirty="0"/>
                <a:t>?</a:t>
              </a:r>
              <a:endParaRPr lang="en-KE" dirty="0"/>
            </a:p>
          </p:txBody>
        </p:sp>
      </p:grpSp>
    </p:spTree>
    <p:extLst>
      <p:ext uri="{BB962C8B-B14F-4D97-AF65-F5344CB8AC3E}">
        <p14:creationId xmlns:p14="http://schemas.microsoft.com/office/powerpoint/2010/main" val="30758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8132-9211-4C43-A2F1-9BF6A7AC7A0D}"/>
              </a:ext>
            </a:extLst>
          </p:cNvPr>
          <p:cNvSpPr>
            <a:spLocks noGrp="1"/>
          </p:cNvSpPr>
          <p:nvPr>
            <p:ph type="ctrTitle"/>
          </p:nvPr>
        </p:nvSpPr>
        <p:spPr>
          <a:xfrm>
            <a:off x="541451" y="624145"/>
            <a:ext cx="8291264" cy="648072"/>
          </a:xfrm>
        </p:spPr>
        <p:txBody>
          <a:bodyPr>
            <a:noAutofit/>
          </a:bodyPr>
          <a:lstStyle/>
          <a:p>
            <a:r>
              <a:rPr lang="en-GB" sz="2800" dirty="0"/>
              <a:t>Mapping system characteristics to predict where different feed options will work</a:t>
            </a:r>
            <a:endParaRPr lang="en-KE" sz="2800" dirty="0"/>
          </a:p>
        </p:txBody>
      </p:sp>
      <p:pic>
        <p:nvPicPr>
          <p:cNvPr id="4" name="Picture 3">
            <a:extLst>
              <a:ext uri="{FF2B5EF4-FFF2-40B4-BE49-F238E27FC236}">
                <a16:creationId xmlns:a16="http://schemas.microsoft.com/office/drawing/2014/main" id="{0750D2E2-A1D8-43C2-929E-CC8FB5E71073}"/>
              </a:ext>
            </a:extLst>
          </p:cNvPr>
          <p:cNvPicPr>
            <a:picLocks noChangeAspect="1"/>
          </p:cNvPicPr>
          <p:nvPr/>
        </p:nvPicPr>
        <p:blipFill>
          <a:blip r:embed="rId2"/>
          <a:stretch>
            <a:fillRect/>
          </a:stretch>
        </p:blipFill>
        <p:spPr>
          <a:xfrm>
            <a:off x="680382" y="2073268"/>
            <a:ext cx="3105459" cy="4016247"/>
          </a:xfrm>
          <a:prstGeom prst="rect">
            <a:avLst/>
          </a:prstGeom>
          <a:ln>
            <a:solidFill>
              <a:schemeClr val="accent3">
                <a:lumMod val="10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0EAA671E-3362-47BE-81F7-286409E227AA}"/>
              </a:ext>
            </a:extLst>
          </p:cNvPr>
          <p:cNvSpPr/>
          <p:nvPr/>
        </p:nvSpPr>
        <p:spPr>
          <a:xfrm>
            <a:off x="3978612" y="2073268"/>
            <a:ext cx="4182892" cy="1754326"/>
          </a:xfrm>
          <a:prstGeom prst="rect">
            <a:avLst/>
          </a:prstGeom>
        </p:spPr>
        <p:txBody>
          <a:bodyPr wrap="square">
            <a:spAutoFit/>
          </a:bodyPr>
          <a:lstStyle/>
          <a:p>
            <a:r>
              <a:rPr lang="en-US" dirty="0"/>
              <a:t>Prototype map of E Africa showing feed biomass per cow using </a:t>
            </a:r>
          </a:p>
          <a:p>
            <a:pPr marL="285750" indent="-285750">
              <a:buFontTx/>
              <a:buChar char="‒"/>
            </a:pPr>
            <a:r>
              <a:rPr lang="en-US" dirty="0"/>
              <a:t>NDVI and land cover data to estimate biomass</a:t>
            </a:r>
          </a:p>
          <a:p>
            <a:pPr marL="285750" indent="-285750">
              <a:buFontTx/>
              <a:buChar char="‒"/>
            </a:pPr>
            <a:r>
              <a:rPr lang="en-US" dirty="0"/>
              <a:t>Gridded Livestock of the World data for livestock density estimates</a:t>
            </a:r>
            <a:endParaRPr lang="en-KE" dirty="0"/>
          </a:p>
        </p:txBody>
      </p:sp>
      <p:sp>
        <p:nvSpPr>
          <p:cNvPr id="6" name="Rectangle 5">
            <a:extLst>
              <a:ext uri="{FF2B5EF4-FFF2-40B4-BE49-F238E27FC236}">
                <a16:creationId xmlns:a16="http://schemas.microsoft.com/office/drawing/2014/main" id="{AA409D9F-F5A5-4FB6-A9BA-3AC1F2869569}"/>
              </a:ext>
            </a:extLst>
          </p:cNvPr>
          <p:cNvSpPr/>
          <p:nvPr/>
        </p:nvSpPr>
        <p:spPr>
          <a:xfrm>
            <a:off x="3978612" y="3925531"/>
            <a:ext cx="4285822" cy="2031325"/>
          </a:xfrm>
          <a:prstGeom prst="rect">
            <a:avLst/>
          </a:prstGeom>
        </p:spPr>
        <p:txBody>
          <a:bodyPr wrap="square">
            <a:spAutoFit/>
          </a:bodyPr>
          <a:lstStyle/>
          <a:p>
            <a:r>
              <a:rPr lang="en-US" dirty="0"/>
              <a:t>Examples of feed options to mitigate biomass scarcity</a:t>
            </a:r>
          </a:p>
          <a:p>
            <a:pPr marL="285750" indent="-285750">
              <a:buFontTx/>
              <a:buChar char="-"/>
            </a:pPr>
            <a:r>
              <a:rPr lang="en-US" dirty="0"/>
              <a:t>Intensive grass production</a:t>
            </a:r>
          </a:p>
          <a:p>
            <a:pPr marL="285750" indent="-285750">
              <a:buFontTx/>
              <a:buChar char="-"/>
            </a:pPr>
            <a:r>
              <a:rPr lang="en-GB" dirty="0"/>
              <a:t>Short-duration / annual fodder crops (e.g.  Oats, maize, sorghum, vetch)</a:t>
            </a:r>
          </a:p>
          <a:p>
            <a:pPr marL="285750" indent="-285750">
              <a:buFontTx/>
              <a:buChar char="-"/>
            </a:pPr>
            <a:r>
              <a:rPr lang="en-GB" dirty="0"/>
              <a:t>Irrigated fodder production (grasses, maize, sorghum)</a:t>
            </a:r>
            <a:endParaRPr lang="en-KE" dirty="0"/>
          </a:p>
        </p:txBody>
      </p:sp>
      <p:sp>
        <p:nvSpPr>
          <p:cNvPr id="3" name="TextBox 2">
            <a:extLst>
              <a:ext uri="{FF2B5EF4-FFF2-40B4-BE49-F238E27FC236}">
                <a16:creationId xmlns:a16="http://schemas.microsoft.com/office/drawing/2014/main" id="{7A3F49FC-8B90-47CA-A4E1-5DDA650D9D2F}"/>
              </a:ext>
            </a:extLst>
          </p:cNvPr>
          <p:cNvSpPr txBox="1"/>
          <p:nvPr/>
        </p:nvSpPr>
        <p:spPr>
          <a:xfrm>
            <a:off x="1079863" y="6200503"/>
            <a:ext cx="2326534" cy="276999"/>
          </a:xfrm>
          <a:prstGeom prst="rect">
            <a:avLst/>
          </a:prstGeom>
          <a:noFill/>
        </p:spPr>
        <p:txBody>
          <a:bodyPr wrap="none" rtlCol="0">
            <a:spAutoFit/>
          </a:bodyPr>
          <a:lstStyle/>
          <a:p>
            <a:r>
              <a:rPr lang="en-GB" sz="1200" dirty="0"/>
              <a:t>Mercy Fakude, MSc thesis, 2018</a:t>
            </a:r>
            <a:endParaRPr lang="en-KE" sz="1200" dirty="0"/>
          </a:p>
        </p:txBody>
      </p:sp>
    </p:spTree>
    <p:extLst>
      <p:ext uri="{BB962C8B-B14F-4D97-AF65-F5344CB8AC3E}">
        <p14:creationId xmlns:p14="http://schemas.microsoft.com/office/powerpoint/2010/main" val="122750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3E0C1-C389-484F-8721-26B48791A69B}"/>
              </a:ext>
            </a:extLst>
          </p:cNvPr>
          <p:cNvSpPr>
            <a:spLocks noGrp="1"/>
          </p:cNvSpPr>
          <p:nvPr>
            <p:ph type="ctrTitle"/>
          </p:nvPr>
        </p:nvSpPr>
        <p:spPr/>
        <p:txBody>
          <a:bodyPr/>
          <a:lstStyle/>
          <a:p>
            <a:r>
              <a:rPr lang="en-GB" dirty="0"/>
              <a:t>Next steps</a:t>
            </a:r>
            <a:endParaRPr lang="en-KE" dirty="0"/>
          </a:p>
        </p:txBody>
      </p:sp>
      <p:sp>
        <p:nvSpPr>
          <p:cNvPr id="3" name="Content Placeholder 2">
            <a:extLst>
              <a:ext uri="{FF2B5EF4-FFF2-40B4-BE49-F238E27FC236}">
                <a16:creationId xmlns:a16="http://schemas.microsoft.com/office/drawing/2014/main" id="{0DD7BA34-CE33-43E1-8512-D09422C0EF77}"/>
              </a:ext>
            </a:extLst>
          </p:cNvPr>
          <p:cNvSpPr>
            <a:spLocks noGrp="1"/>
          </p:cNvSpPr>
          <p:nvPr>
            <p:ph sz="half" idx="10"/>
          </p:nvPr>
        </p:nvSpPr>
        <p:spPr>
          <a:xfrm>
            <a:off x="381000" y="1752600"/>
            <a:ext cx="4813570" cy="4191000"/>
          </a:xfrm>
        </p:spPr>
        <p:txBody>
          <a:bodyPr/>
          <a:lstStyle/>
          <a:p>
            <a:r>
              <a:rPr lang="en-US" sz="2400" dirty="0"/>
              <a:t>Maps of core feed issues (overall feed availability, seasonal feed availability, overall feed quality) </a:t>
            </a:r>
          </a:p>
          <a:p>
            <a:r>
              <a:rPr lang="en-US" sz="2400" dirty="0"/>
              <a:t>Maps of adoption factors (land, </a:t>
            </a:r>
            <a:r>
              <a:rPr lang="en-US" sz="2400" dirty="0" err="1"/>
              <a:t>labour</a:t>
            </a:r>
            <a:r>
              <a:rPr lang="en-US" sz="2400" dirty="0"/>
              <a:t>, water and market access) </a:t>
            </a:r>
          </a:p>
          <a:p>
            <a:r>
              <a:rPr lang="en-US" sz="2400" dirty="0"/>
              <a:t>Feasibility surfaces for candidate feed options e.g. grass hay, planted grasses, irrigated forage, forage trees</a:t>
            </a:r>
          </a:p>
          <a:p>
            <a:endParaRPr lang="en-KE" sz="2400" dirty="0"/>
          </a:p>
        </p:txBody>
      </p:sp>
      <p:pic>
        <p:nvPicPr>
          <p:cNvPr id="4" name="Picture 3">
            <a:extLst>
              <a:ext uri="{FF2B5EF4-FFF2-40B4-BE49-F238E27FC236}">
                <a16:creationId xmlns:a16="http://schemas.microsoft.com/office/drawing/2014/main" id="{7E9C6F85-9F7D-4DD6-AE7B-26FA5A744D4A}"/>
              </a:ext>
            </a:extLst>
          </p:cNvPr>
          <p:cNvPicPr/>
          <p:nvPr/>
        </p:nvPicPr>
        <p:blipFill>
          <a:blip r:embed="rId2"/>
          <a:srcRect l="825" t="4429" r="64169" b="11718"/>
          <a:stretch/>
        </p:blipFill>
        <p:spPr>
          <a:xfrm>
            <a:off x="5437762" y="1945532"/>
            <a:ext cx="2811293" cy="3998068"/>
          </a:xfrm>
          <a:prstGeom prst="rect">
            <a:avLst/>
          </a:prstGeom>
          <a:ln>
            <a:solidFill>
              <a:schemeClr val="accent3">
                <a:lumMod val="10000"/>
              </a:schemeClr>
            </a:solidFill>
          </a:ln>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97C02E97-3282-452D-9831-0107B096F0D3}"/>
              </a:ext>
            </a:extLst>
          </p:cNvPr>
          <p:cNvSpPr/>
          <p:nvPr/>
        </p:nvSpPr>
        <p:spPr>
          <a:xfrm>
            <a:off x="5037774" y="1262061"/>
            <a:ext cx="3757182" cy="523220"/>
          </a:xfrm>
          <a:prstGeom prst="rect">
            <a:avLst/>
          </a:prstGeom>
        </p:spPr>
        <p:txBody>
          <a:bodyPr wrap="none">
            <a:spAutoFit/>
          </a:bodyPr>
          <a:lstStyle/>
          <a:p>
            <a:r>
              <a:rPr lang="en-GB" dirty="0"/>
              <a:t>Feed seasonality: </a:t>
            </a:r>
            <a:r>
              <a:rPr lang="en-GB" dirty="0" err="1"/>
              <a:t>Lushoto</a:t>
            </a:r>
            <a:r>
              <a:rPr lang="en-GB" dirty="0"/>
              <a:t>, Tanzania</a:t>
            </a:r>
          </a:p>
          <a:p>
            <a:r>
              <a:rPr lang="en-GB" sz="1000" dirty="0"/>
              <a:t>(</a:t>
            </a:r>
            <a:r>
              <a:rPr lang="en-AU" sz="1000" spc="-1" dirty="0">
                <a:solidFill>
                  <a:srgbClr val="333333"/>
                </a:solidFill>
                <a:latin typeface="Noto Sans Regular"/>
              </a:rPr>
              <a:t>Number of consecutive days (30% less than growing period mean)</a:t>
            </a:r>
            <a:endParaRPr lang="en-AU" sz="1000" spc="-1" dirty="0">
              <a:latin typeface="Arial"/>
            </a:endParaRPr>
          </a:p>
        </p:txBody>
      </p:sp>
    </p:spTree>
    <p:extLst>
      <p:ext uri="{BB962C8B-B14F-4D97-AF65-F5344CB8AC3E}">
        <p14:creationId xmlns:p14="http://schemas.microsoft.com/office/powerpoint/2010/main" val="241968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198AC-D247-4810-8295-40A61BFB8AA5}"/>
              </a:ext>
            </a:extLst>
          </p:cNvPr>
          <p:cNvSpPr>
            <a:spLocks noGrp="1"/>
          </p:cNvSpPr>
          <p:nvPr>
            <p:ph type="ctrTitle"/>
          </p:nvPr>
        </p:nvSpPr>
        <p:spPr/>
        <p:txBody>
          <a:bodyPr/>
          <a:lstStyle/>
          <a:p>
            <a:r>
              <a:rPr lang="en-GB" dirty="0"/>
              <a:t>Why is this useful?</a:t>
            </a:r>
            <a:endParaRPr lang="en-KE" dirty="0"/>
          </a:p>
        </p:txBody>
      </p:sp>
      <p:sp>
        <p:nvSpPr>
          <p:cNvPr id="3" name="Content Placeholder 2">
            <a:extLst>
              <a:ext uri="{FF2B5EF4-FFF2-40B4-BE49-F238E27FC236}">
                <a16:creationId xmlns:a16="http://schemas.microsoft.com/office/drawing/2014/main" id="{6CB22229-1A23-46A8-85CE-D39A266AC742}"/>
              </a:ext>
            </a:extLst>
          </p:cNvPr>
          <p:cNvSpPr>
            <a:spLocks noGrp="1"/>
          </p:cNvSpPr>
          <p:nvPr>
            <p:ph sz="half" idx="10"/>
          </p:nvPr>
        </p:nvSpPr>
        <p:spPr>
          <a:xfrm>
            <a:off x="312906" y="1333500"/>
            <a:ext cx="4813570" cy="4191000"/>
          </a:xfrm>
        </p:spPr>
        <p:txBody>
          <a:bodyPr/>
          <a:lstStyle/>
          <a:p>
            <a:r>
              <a:rPr lang="en-GB" sz="2400" dirty="0"/>
              <a:t>Stimulating adoption of better feed options at scale could transform livestock productivity and hence livelihoods and human nutrition outcomes</a:t>
            </a:r>
          </a:p>
          <a:p>
            <a:r>
              <a:rPr lang="en-US" sz="2400" dirty="0"/>
              <a:t>Maps act as talking points for national and regional prioritization of livestock feed development efforts by Ministries, NGOs, donors and private sector</a:t>
            </a:r>
          </a:p>
          <a:p>
            <a:endParaRPr lang="en-KE" sz="2400" dirty="0"/>
          </a:p>
        </p:txBody>
      </p:sp>
      <p:pic>
        <p:nvPicPr>
          <p:cNvPr id="5" name="Picture 4">
            <a:extLst>
              <a:ext uri="{FF2B5EF4-FFF2-40B4-BE49-F238E27FC236}">
                <a16:creationId xmlns:a16="http://schemas.microsoft.com/office/drawing/2014/main" id="{D97FCB41-91A4-4C19-8CCC-371A8DE7B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073" y="1262046"/>
            <a:ext cx="3014990" cy="1943217"/>
          </a:xfrm>
          <a:prstGeom prst="rect">
            <a:avLst/>
          </a:prstGeom>
          <a:ln>
            <a:solidFill>
              <a:schemeClr val="accent3">
                <a:lumMod val="10000"/>
              </a:schemeClr>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10245A0-ADC5-477A-A70D-90686C3DB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8073" y="3597634"/>
            <a:ext cx="3014990" cy="2004647"/>
          </a:xfrm>
          <a:prstGeom prst="rect">
            <a:avLst/>
          </a:prstGeom>
          <a:ln>
            <a:solidFill>
              <a:schemeClr val="accent3">
                <a:lumMod val="1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3752943"/>
      </p:ext>
    </p:extLst>
  </p:cSld>
  <p:clrMapOvr>
    <a:masterClrMapping/>
  </p:clrMapOvr>
</p:sld>
</file>

<file path=ppt/theme/theme1.xml><?xml version="1.0" encoding="utf-8"?>
<a:theme xmlns:a="http://schemas.openxmlformats.org/drawingml/2006/main" name="RDSVS 4-3 Slides - UG">
  <a:themeElements>
    <a:clrScheme name="UoE Colours-2">
      <a:dk1>
        <a:srgbClr val="00325F"/>
      </a:dk1>
      <a:lt1>
        <a:srgbClr val="FFFFFF"/>
      </a:lt1>
      <a:dk2>
        <a:srgbClr val="6C6C6C"/>
      </a:dk2>
      <a:lt2>
        <a:srgbClr val="FFFFFF"/>
      </a:lt2>
      <a:accent1>
        <a:srgbClr val="0091B5"/>
      </a:accent1>
      <a:accent2>
        <a:srgbClr val="AC0040"/>
      </a:accent2>
      <a:accent3>
        <a:srgbClr val="C2D3DF"/>
      </a:accent3>
      <a:accent4>
        <a:srgbClr val="F4AA00"/>
      </a:accent4>
      <a:accent5>
        <a:srgbClr val="810262"/>
      </a:accent5>
      <a:accent6>
        <a:srgbClr val="457E81"/>
      </a:accent6>
      <a:hlink>
        <a:srgbClr val="CD5A13"/>
      </a:hlink>
      <a:folHlink>
        <a:srgbClr val="B8858D"/>
      </a:folHlink>
    </a:clrScheme>
    <a:fontScheme name="R(D)SVS Branding 2014">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SVS Template 2017" id="{990D9A2C-6DA1-4B49-8C87-D16869D294B3}" vid="{F14BC657-25FC-4342-B1FF-A85055B782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RDSVS Template 2017</Template>
  <TotalTime>9042</TotalTime>
  <Words>282</Words>
  <Application>Microsoft Office PowerPoint</Application>
  <PresentationFormat>On-screen Show (4:3)</PresentationFormat>
  <Paragraphs>33</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Narrow</vt:lpstr>
      <vt:lpstr>Calibri</vt:lpstr>
      <vt:lpstr>Myriad Pro</vt:lpstr>
      <vt:lpstr>Noto Sans Regular</vt:lpstr>
      <vt:lpstr>RDSVS 4-3 Slides - UG</vt:lpstr>
      <vt:lpstr>Mapping livestock feed options – a system level approach  Alan Duncan1,4, Simon Fraval2,  An Notenbaert3, John Mutua3,  Philip Thornton4  University of Edinburgh Africa Week 25 Oct 2019  1. Global Academy of Agriculture and Food Security 2. Independent consultant. 3. CIAT.  4. International Livestock Research Institute </vt:lpstr>
      <vt:lpstr>The Challenge</vt:lpstr>
      <vt:lpstr>Fitting options to context</vt:lpstr>
      <vt:lpstr>Mapping system characteristics to predict where different feed options will work</vt:lpstr>
      <vt:lpstr>Next steps</vt:lpstr>
      <vt:lpstr>Why is this useful?</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Food Security</dc:title>
  <dc:creator>SIMM Geoff</dc:creator>
  <cp:lastModifiedBy>Duncan, Alan (ILRI)</cp:lastModifiedBy>
  <cp:revision>145</cp:revision>
  <dcterms:created xsi:type="dcterms:W3CDTF">2017-08-28T09:49:13Z</dcterms:created>
  <dcterms:modified xsi:type="dcterms:W3CDTF">2019-10-28T10:14:12Z</dcterms:modified>
</cp:coreProperties>
</file>